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7" r:id="rId3"/>
    <p:sldId id="264" r:id="rId4"/>
    <p:sldId id="263" r:id="rId5"/>
    <p:sldId id="262" r:id="rId6"/>
    <p:sldId id="266" r:id="rId7"/>
    <p:sldId id="261" r:id="rId8"/>
    <p:sldId id="268" r:id="rId9"/>
    <p:sldId id="258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9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6" autoAdjust="0"/>
    <p:restoredTop sz="88258" autoAdjust="0"/>
  </p:normalViewPr>
  <p:slideViewPr>
    <p:cSldViewPr snapToGrid="0">
      <p:cViewPr varScale="1">
        <p:scale>
          <a:sx n="77" d="100"/>
          <a:sy n="77" d="100"/>
        </p:scale>
        <p:origin x="192" y="1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E90B30-6B2B-431C-ADFD-AEA5DC7128C1}" type="datetimeFigureOut">
              <a:rPr lang="es-ES" smtClean="0"/>
              <a:t>5/6/20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D90D3-E955-406A-B851-A5AB36A540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2957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noProof="0" dirty="0"/>
              <a:t>La</a:t>
            </a:r>
            <a:r>
              <a:rPr lang="ca-ES" baseline="0" noProof="0" dirty="0"/>
              <a:t> duració estimada d’aquesta presentació és de 15 minuts.</a:t>
            </a:r>
            <a:endParaRPr lang="ca-E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D90D3-E955-406A-B851-A5AB36A540A4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4516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noProof="0" dirty="0"/>
              <a:t>En els últims anys, un continu</a:t>
            </a:r>
            <a:r>
              <a:rPr lang="ca-ES" baseline="0" noProof="0" dirty="0"/>
              <a:t> avenç en</a:t>
            </a:r>
            <a:r>
              <a:rPr lang="ca-ES" noProof="0" dirty="0"/>
              <a:t> les</a:t>
            </a:r>
            <a:r>
              <a:rPr lang="ca-ES" baseline="0" noProof="0" dirty="0"/>
              <a:t> tècniques i aparells de seqüenciació han permès que el cost i el temps necessari per seqüenciar un genoma hagi disminuït ràpidament.</a:t>
            </a:r>
            <a:endParaRPr lang="ca-E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D90D3-E955-406A-B851-A5AB36A540A4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4949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noProof="0" dirty="0"/>
              <a:t>D’acord, avui dia</a:t>
            </a:r>
            <a:r>
              <a:rPr lang="ca-ES" baseline="0" noProof="0" dirty="0"/>
              <a:t> podem obtenir la seqüencia d’un genoma ràpidament i a baix cost, però </a:t>
            </a:r>
            <a:r>
              <a:rPr lang="ca-ES" noProof="0" dirty="0"/>
              <a:t>per a què serveix tenir tantes dades si no podem interpretar-les?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D90D3-E955-406A-B851-A5AB36A540A4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8057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noProof="0" dirty="0"/>
              <a:t>Ara</a:t>
            </a:r>
            <a:r>
              <a:rPr lang="ca-ES" baseline="0" noProof="0" dirty="0"/>
              <a:t> sabem que els europeus som “mig neandertals”, més concretament un ~2 % del nostre genoma té origen neandertal. L’explicació és que som fruit de poblacions híbrides </a:t>
            </a:r>
            <a:r>
              <a:rPr lang="ca-ES" baseline="0" noProof="0" dirty="0" err="1"/>
              <a:t>d’</a:t>
            </a:r>
            <a:r>
              <a:rPr lang="ca-ES" i="1" baseline="0" noProof="0" dirty="0" err="1"/>
              <a:t>Homo</a:t>
            </a:r>
            <a:r>
              <a:rPr lang="ca-ES" i="1" baseline="0" noProof="0" dirty="0"/>
              <a:t> </a:t>
            </a:r>
            <a:r>
              <a:rPr lang="ca-ES" i="1" baseline="0" noProof="0" dirty="0" err="1"/>
              <a:t>sapiens</a:t>
            </a:r>
            <a:r>
              <a:rPr lang="ca-ES" i="1" baseline="0" noProof="0" dirty="0"/>
              <a:t> </a:t>
            </a:r>
            <a:r>
              <a:rPr lang="ca-ES" baseline="0" noProof="0" dirty="0"/>
              <a:t>i </a:t>
            </a:r>
            <a:r>
              <a:rPr lang="ca-ES" i="1" baseline="0" noProof="0" dirty="0"/>
              <a:t>Homo </a:t>
            </a:r>
            <a:r>
              <a:rPr lang="ca-ES" i="1" baseline="0" noProof="0" dirty="0" err="1"/>
              <a:t>neandethalensis</a:t>
            </a:r>
            <a:r>
              <a:rPr lang="ca-ES" i="0" baseline="0" noProof="0" dirty="0"/>
              <a:t>, que </a:t>
            </a:r>
            <a:r>
              <a:rPr lang="ca-ES" baseline="0" noProof="0" dirty="0"/>
              <a:t>al trobar-se van tenir descendència fèrtil.</a:t>
            </a:r>
            <a:br>
              <a:rPr lang="ca-ES" baseline="0" noProof="0" dirty="0"/>
            </a:br>
            <a:br>
              <a:rPr lang="ca-ES" baseline="0" noProof="0" dirty="0"/>
            </a:br>
            <a:r>
              <a:rPr lang="ca-ES" baseline="0" noProof="0" dirty="0"/>
              <a:t>La seqüenciació de molts genomes humans també ens ha ajudat a conèixer millor la història de la península </a:t>
            </a:r>
            <a:r>
              <a:rPr lang="ca-ES" baseline="0" noProof="0" dirty="0" err="1"/>
              <a:t>ibérca</a:t>
            </a:r>
            <a:r>
              <a:rPr lang="ca-ES" baseline="0" noProof="0" dirty="0"/>
              <a:t>, i ens permet comparar els resultats amb el que ens diu la Història escrita.</a:t>
            </a:r>
            <a:endParaRPr lang="ca-E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D90D3-E955-406A-B851-A5AB36A540A4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5151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noProof="0" dirty="0"/>
              <a:t>Segons el </a:t>
            </a:r>
            <a:r>
              <a:rPr lang="ca-ES" noProof="0" dirty="0" err="1"/>
              <a:t>Forum</a:t>
            </a:r>
            <a:r>
              <a:rPr lang="ca-ES" noProof="0" dirty="0"/>
              <a:t> Econòmic Mundial,</a:t>
            </a:r>
            <a:r>
              <a:rPr lang="ca-ES" baseline="0" noProof="0" dirty="0"/>
              <a:t> </a:t>
            </a:r>
            <a:r>
              <a:rPr lang="ca-ES" noProof="0" dirty="0"/>
              <a:t>5 </a:t>
            </a:r>
            <a:r>
              <a:rPr lang="ca-ES" baseline="0" noProof="0" dirty="0"/>
              <a:t>de les 10 feines amb més futur estan directes o indirectament relacionades amb la bioinformàtica i la programació.</a:t>
            </a:r>
            <a:endParaRPr lang="ca-E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D90D3-E955-406A-B851-A5AB36A540A4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645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0D09-324D-41FD-A06D-6DBB8E3D2529}" type="datetimeFigureOut">
              <a:rPr lang="es-ES" smtClean="0"/>
              <a:t>5/6/20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CE7E-C7E0-43E9-B68F-EEBF2C4781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6817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0D09-324D-41FD-A06D-6DBB8E3D2529}" type="datetimeFigureOut">
              <a:rPr lang="es-ES" smtClean="0"/>
              <a:t>5/6/20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CE7E-C7E0-43E9-B68F-EEBF2C4781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1804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0D09-324D-41FD-A06D-6DBB8E3D2529}" type="datetimeFigureOut">
              <a:rPr lang="es-ES" smtClean="0"/>
              <a:t>5/6/20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CE7E-C7E0-43E9-B68F-EEBF2C4781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6136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0D09-324D-41FD-A06D-6DBB8E3D2529}" type="datetimeFigureOut">
              <a:rPr lang="es-ES" smtClean="0"/>
              <a:t>5/6/20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CE7E-C7E0-43E9-B68F-EEBF2C4781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9325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0D09-324D-41FD-A06D-6DBB8E3D2529}" type="datetimeFigureOut">
              <a:rPr lang="es-ES" smtClean="0"/>
              <a:t>5/6/20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CE7E-C7E0-43E9-B68F-EEBF2C4781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8285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0D09-324D-41FD-A06D-6DBB8E3D2529}" type="datetimeFigureOut">
              <a:rPr lang="es-ES" smtClean="0"/>
              <a:t>5/6/20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CE7E-C7E0-43E9-B68F-EEBF2C4781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1449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0D09-324D-41FD-A06D-6DBB8E3D2529}" type="datetimeFigureOut">
              <a:rPr lang="es-ES" smtClean="0"/>
              <a:t>5/6/20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CE7E-C7E0-43E9-B68F-EEBF2C4781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8923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0D09-324D-41FD-A06D-6DBB8E3D2529}" type="datetimeFigureOut">
              <a:rPr lang="es-ES" smtClean="0"/>
              <a:t>5/6/20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CE7E-C7E0-43E9-B68F-EEBF2C4781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3074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0D09-324D-41FD-A06D-6DBB8E3D2529}" type="datetimeFigureOut">
              <a:rPr lang="es-ES" smtClean="0"/>
              <a:t>5/6/20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CE7E-C7E0-43E9-B68F-EEBF2C4781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180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0D09-324D-41FD-A06D-6DBB8E3D2529}" type="datetimeFigureOut">
              <a:rPr lang="es-ES" smtClean="0"/>
              <a:t>5/6/20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CE7E-C7E0-43E9-B68F-EEBF2C4781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8355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0D09-324D-41FD-A06D-6DBB8E3D2529}" type="datetimeFigureOut">
              <a:rPr lang="es-ES" smtClean="0"/>
              <a:t>5/6/20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CE7E-C7E0-43E9-B68F-EEBF2C4781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345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90D09-324D-41FD-A06D-6DBB8E3D2529}" type="datetimeFigureOut">
              <a:rPr lang="es-ES" smtClean="0"/>
              <a:t>5/6/20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ACE7E-C7E0-43E9-B68F-EEBF2C4781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7467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772245"/>
            <a:ext cx="10515600" cy="5328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a-ES" b="1" dirty="0">
                <a:latin typeface="HelveticaNeue Medium" panose="00000400000000000000" pitchFamily="2" charset="0"/>
              </a:rPr>
              <a:t>Sobre la seqüenciació i el món de la bioinformàtica</a:t>
            </a:r>
          </a:p>
          <a:p>
            <a:pPr marL="0" indent="0">
              <a:buNone/>
            </a:pPr>
            <a:r>
              <a:rPr lang="ca-ES" sz="2000" dirty="0">
                <a:latin typeface="HelveticaNeue Medium" panose="00000400000000000000" pitchFamily="2" charset="0"/>
              </a:rPr>
              <a:t>		Programa </a:t>
            </a:r>
            <a:r>
              <a:rPr lang="ca-ES" sz="2000" dirty="0" err="1">
                <a:latin typeface="HelveticaNeue Medium" panose="00000400000000000000" pitchFamily="2" charset="0"/>
              </a:rPr>
              <a:t>Amgen</a:t>
            </a:r>
            <a:r>
              <a:rPr lang="ca-ES" sz="2000" dirty="0">
                <a:latin typeface="HelveticaNeue Medium" panose="00000400000000000000" pitchFamily="2" charset="0"/>
              </a:rPr>
              <a:t> </a:t>
            </a:r>
            <a:r>
              <a:rPr lang="ca-ES" sz="2000" dirty="0" err="1">
                <a:latin typeface="HelveticaNeue Medium" panose="00000400000000000000" pitchFamily="2" charset="0"/>
              </a:rPr>
              <a:t>TransferCiència</a:t>
            </a:r>
            <a:r>
              <a:rPr lang="ca-ES" sz="2000" dirty="0">
                <a:latin typeface="HelveticaNeue Medium" panose="00000400000000000000" pitchFamily="2" charset="0"/>
              </a:rPr>
              <a:t> 2019-2020</a:t>
            </a:r>
          </a:p>
          <a:p>
            <a:pPr marL="0" indent="0">
              <a:buNone/>
            </a:pPr>
            <a:endParaRPr lang="ca-ES" sz="2000" dirty="0">
              <a:latin typeface="HelveticaNeue Medium" panose="00000400000000000000" pitchFamily="2" charset="0"/>
            </a:endParaRPr>
          </a:p>
          <a:p>
            <a:pPr marL="0" indent="0">
              <a:buNone/>
            </a:pPr>
            <a:endParaRPr lang="ca-ES" sz="2000" dirty="0">
              <a:latin typeface="HelveticaNeue Medium" panose="00000400000000000000" pitchFamily="2" charset="0"/>
            </a:endParaRPr>
          </a:p>
          <a:p>
            <a:pPr marL="0" indent="0">
              <a:buNone/>
            </a:pPr>
            <a:endParaRPr lang="ca-ES" sz="2000" dirty="0">
              <a:latin typeface="HelveticaNeue Medium" panose="00000400000000000000" pitchFamily="2" charset="0"/>
            </a:endParaRPr>
          </a:p>
          <a:p>
            <a:pPr marL="0" indent="0">
              <a:buNone/>
            </a:pPr>
            <a:endParaRPr lang="ca-ES" sz="2000" dirty="0">
              <a:latin typeface="HelveticaNeue Medium" panose="00000400000000000000" pitchFamily="2" charset="0"/>
            </a:endParaRPr>
          </a:p>
          <a:p>
            <a:pPr marL="0" indent="0">
              <a:buNone/>
            </a:pPr>
            <a:endParaRPr lang="ca-ES" sz="2000" dirty="0">
              <a:latin typeface="HelveticaNeue Medium" panose="00000400000000000000" pitchFamily="2" charset="0"/>
            </a:endParaRPr>
          </a:p>
          <a:p>
            <a:pPr marL="0" indent="0">
              <a:buNone/>
            </a:pPr>
            <a:endParaRPr lang="ca-ES" sz="2000" dirty="0">
              <a:latin typeface="HelveticaNeue Medium" panose="00000400000000000000" pitchFamily="2" charset="0"/>
            </a:endParaRPr>
          </a:p>
          <a:p>
            <a:pPr marL="0" indent="0">
              <a:buNone/>
            </a:pPr>
            <a:endParaRPr lang="ca-ES" sz="2000" dirty="0">
              <a:latin typeface="HelveticaNeue Medium" panose="00000400000000000000" pitchFamily="2" charset="0"/>
            </a:endParaRPr>
          </a:p>
          <a:p>
            <a:pPr marL="0" indent="0">
              <a:buNone/>
            </a:pPr>
            <a:endParaRPr lang="ca-ES" sz="2000" dirty="0">
              <a:latin typeface="HelveticaNeue Medium" panose="00000400000000000000" pitchFamily="2" charset="0"/>
            </a:endParaRPr>
          </a:p>
          <a:p>
            <a:pPr marL="0" indent="0">
              <a:buNone/>
            </a:pPr>
            <a:endParaRPr lang="ca-ES" sz="2000" dirty="0">
              <a:latin typeface="HelveticaNeue Medium" panose="00000400000000000000" pitchFamily="2" charset="0"/>
            </a:endParaRPr>
          </a:p>
          <a:p>
            <a:pPr marL="0" indent="0" algn="r">
              <a:buNone/>
            </a:pPr>
            <a:r>
              <a:rPr lang="ca-ES" sz="1400" b="1" dirty="0">
                <a:latin typeface="HelveticaNeue Medium" panose="00000400000000000000" pitchFamily="2" charset="0"/>
              </a:rPr>
              <a:t>Erica Hurtado</a:t>
            </a:r>
          </a:p>
          <a:p>
            <a:pPr marL="0" indent="0" algn="r">
              <a:buNone/>
            </a:pPr>
            <a:r>
              <a:rPr lang="ca-ES" sz="1400" b="1" dirty="0">
                <a:latin typeface="HelveticaNeue Medium" panose="00000400000000000000" pitchFamily="2" charset="0"/>
              </a:rPr>
              <a:t>Enrique Navas</a:t>
            </a:r>
          </a:p>
        </p:txBody>
      </p:sp>
      <p:pic>
        <p:nvPicPr>
          <p:cNvPr id="7170" name="Picture 2" descr="https://www.stoodnt.com/blog/wp-content/uploads/2018/03/Bioinformatic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195" y="2131869"/>
            <a:ext cx="6537609" cy="368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239030A-7F54-F840-BB13-88182CBEB5C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72" y="213789"/>
            <a:ext cx="1049655" cy="104965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97E0CC6-BBC3-ED4C-9D97-D50E25297558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71" t="16766" r="33730" b="78258"/>
          <a:stretch/>
        </p:blipFill>
        <p:spPr>
          <a:xfrm>
            <a:off x="10530401" y="388212"/>
            <a:ext cx="1243965" cy="73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451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525" y="695302"/>
            <a:ext cx="4969926" cy="534832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363524" y="769198"/>
            <a:ext cx="5527775" cy="5935029"/>
            <a:chOff x="6363524" y="769198"/>
            <a:chExt cx="5527775" cy="5935029"/>
          </a:xfrm>
        </p:grpSpPr>
        <p:pic>
          <p:nvPicPr>
            <p:cNvPr id="8" name="Picture 2" descr="https://metode.org/wp-content/uploads/2013/02/53b-32EN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3524" y="769198"/>
              <a:ext cx="5527775" cy="5200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7085454" y="6317207"/>
              <a:ext cx="4083914" cy="38702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ca-ES" sz="1400" dirty="0">
                  <a:latin typeface="HelveticaNeue Medium" panose="00000400000000000000" pitchFamily="2" charset="0"/>
                </a:rPr>
                <a:t>Font: Latorre i Silva, 2013 (Mètode)</a:t>
              </a:r>
            </a:p>
          </p:txBody>
        </p:sp>
      </p:grp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905676"/>
            <a:ext cx="4852916" cy="5064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a-ES" sz="1600" dirty="0">
                <a:latin typeface="HelveticaNeue Medium" panose="00000400000000000000" pitchFamily="2" charset="0"/>
              </a:rPr>
              <a:t>El genoma humà té uns 6.469.660.000 nucleòtids... dividit en 23 parelles de cromosomes.</a:t>
            </a:r>
          </a:p>
          <a:p>
            <a:pPr algn="just"/>
            <a:endParaRPr lang="ca-ES" sz="1600" dirty="0">
              <a:latin typeface="HelveticaNeue Medium" panose="00000400000000000000" pitchFamily="2" charset="0"/>
            </a:endParaRPr>
          </a:p>
          <a:p>
            <a:pPr algn="just"/>
            <a:r>
              <a:rPr lang="ca-ES" sz="1600" dirty="0">
                <a:latin typeface="HelveticaNeue Medium" panose="00000400000000000000" pitchFamily="2" charset="0"/>
              </a:rPr>
              <a:t>Com el de tots els mamífers, el genoma humà es de mida “mitja” comparat amb el d’altres organismes eucariotes.</a:t>
            </a:r>
          </a:p>
          <a:p>
            <a:pPr algn="just"/>
            <a:endParaRPr lang="ca-ES" sz="1600" dirty="0">
              <a:latin typeface="HelveticaNeue Medium" panose="00000400000000000000" pitchFamily="2" charset="0"/>
            </a:endParaRPr>
          </a:p>
          <a:p>
            <a:pPr algn="just"/>
            <a:r>
              <a:rPr lang="ca-ES" sz="1600" dirty="0">
                <a:latin typeface="HelveticaNeue Medium" panose="00000400000000000000" pitchFamily="2" charset="0"/>
              </a:rPr>
              <a:t>Entre aquests milers de milions de bases hi trobem els gens i les regions que regulen la seva activitat.</a:t>
            </a:r>
          </a:p>
          <a:p>
            <a:pPr algn="just"/>
            <a:endParaRPr lang="ca-ES" sz="1600" dirty="0">
              <a:latin typeface="HelveticaNeue Medium" panose="00000400000000000000" pitchFamily="2" charset="0"/>
            </a:endParaRPr>
          </a:p>
          <a:p>
            <a:pPr algn="just"/>
            <a:r>
              <a:rPr lang="ca-ES" sz="1600" dirty="0">
                <a:latin typeface="HelveticaNeue Medium" panose="00000400000000000000" pitchFamily="2" charset="0"/>
              </a:rPr>
              <a:t>El gens codifiquen per les proteïnes, que duen a terme la majoria de les funcions cel·lulars.</a:t>
            </a:r>
          </a:p>
          <a:p>
            <a:pPr algn="just"/>
            <a:endParaRPr lang="ca-ES" sz="1600" dirty="0">
              <a:latin typeface="HelveticaNeue Medium" panose="00000400000000000000" pitchFamily="2" charset="0"/>
            </a:endParaRPr>
          </a:p>
          <a:p>
            <a:pPr algn="just"/>
            <a:r>
              <a:rPr lang="ca-ES" sz="1600" dirty="0">
                <a:latin typeface="HelveticaNeue Medium" panose="00000400000000000000" pitchFamily="2" charset="0"/>
              </a:rPr>
              <a:t>Per tant, conèixer la seqüència del nostre genoma és bàsic per entendre com funciona el nostre organisme!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523" y="1657820"/>
            <a:ext cx="5458453" cy="342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29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upload.wikimedia.org/wikipedia/commons/8/88/Vitruvian_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3257774"/>
            <a:ext cx="2933700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63576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2000" dirty="0">
                <a:latin typeface="HelveticaNeue Medium" panose="00000400000000000000" pitchFamily="2" charset="0"/>
              </a:rPr>
              <a:t>El primer genoma humà va ser seqüenciat per </a:t>
            </a:r>
            <a:r>
              <a:rPr lang="ca-ES" sz="2000" dirty="0" err="1">
                <a:latin typeface="HelveticaNeue Medium" panose="00000400000000000000" pitchFamily="2" charset="0"/>
              </a:rPr>
              <a:t>l’Human</a:t>
            </a:r>
            <a:r>
              <a:rPr lang="ca-ES" sz="2000" dirty="0">
                <a:latin typeface="HelveticaNeue Medium" panose="00000400000000000000" pitchFamily="2" charset="0"/>
              </a:rPr>
              <a:t> Project </a:t>
            </a:r>
            <a:r>
              <a:rPr lang="ca-ES" sz="2000" dirty="0" err="1">
                <a:latin typeface="HelveticaNeue Medium" panose="00000400000000000000" pitchFamily="2" charset="0"/>
              </a:rPr>
              <a:t>Genome</a:t>
            </a:r>
            <a:endParaRPr lang="ca-ES" sz="2000" dirty="0">
              <a:latin typeface="HelveticaNeue Medium" panose="00000400000000000000" pitchFamily="2" charset="0"/>
            </a:endParaRPr>
          </a:p>
          <a:p>
            <a:pPr marL="457200" lvl="1" indent="0">
              <a:buNone/>
            </a:pPr>
            <a:endParaRPr lang="ca-ES" sz="1600" dirty="0">
              <a:latin typeface="HelveticaNeue Medium" panose="00000400000000000000" pitchFamily="2" charset="0"/>
            </a:endParaRPr>
          </a:p>
          <a:p>
            <a:pPr lvl="1"/>
            <a:r>
              <a:rPr lang="ca-ES" sz="1600" dirty="0">
                <a:latin typeface="HelveticaNeue Medium" panose="00000400000000000000" pitchFamily="2" charset="0"/>
              </a:rPr>
              <a:t>Va costar 3.000.000.000 $</a:t>
            </a:r>
          </a:p>
          <a:p>
            <a:pPr lvl="1"/>
            <a:endParaRPr lang="ca-ES" sz="1600" dirty="0">
              <a:latin typeface="HelveticaNeue Medium" panose="00000400000000000000" pitchFamily="2" charset="0"/>
            </a:endParaRPr>
          </a:p>
          <a:p>
            <a:pPr lvl="1"/>
            <a:r>
              <a:rPr lang="ca-ES" sz="1600" dirty="0">
                <a:latin typeface="HelveticaNeue Medium" panose="00000400000000000000" pitchFamily="2" charset="0"/>
              </a:rPr>
              <a:t>Resultat de l’esforç conjunt de 20 laboratoris de 6 països</a:t>
            </a:r>
          </a:p>
          <a:p>
            <a:pPr lvl="1"/>
            <a:endParaRPr lang="ca-ES" sz="1600" dirty="0">
              <a:latin typeface="HelveticaNeue Medium" panose="00000400000000000000" pitchFamily="2" charset="0"/>
            </a:endParaRPr>
          </a:p>
          <a:p>
            <a:pPr lvl="1"/>
            <a:r>
              <a:rPr lang="ca-ES" sz="1600" dirty="0">
                <a:latin typeface="HelveticaNeue Medium" panose="00000400000000000000" pitchFamily="2" charset="0"/>
              </a:rPr>
              <a:t>El projecte s’inicià l’any 1990, i es donà per finalitzat l’any… 2003!</a:t>
            </a:r>
          </a:p>
        </p:txBody>
      </p:sp>
    </p:spTree>
    <p:extLst>
      <p:ext uri="{BB962C8B-B14F-4D97-AF65-F5344CB8AC3E}">
        <p14:creationId xmlns:p14="http://schemas.microsoft.com/office/powerpoint/2010/main" val="34893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0/01/Cost_per_Genome.png/1024px-Cost_per_Genom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" t="13547" r="5163" b="9752"/>
          <a:stretch/>
        </p:blipFill>
        <p:spPr bwMode="auto">
          <a:xfrm>
            <a:off x="964008" y="1347497"/>
            <a:ext cx="10263984" cy="483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60847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a-ES" sz="2000" dirty="0">
                <a:latin typeface="HelveticaNeue Medium" panose="00000400000000000000" pitchFamily="2" charset="0"/>
              </a:rPr>
              <a:t>El cost de seqüenciar un genoma humà ha disminuït ràpidament en els últims anys…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339369" y="6317207"/>
            <a:ext cx="5513263" cy="387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a-ES" sz="1400" dirty="0">
                <a:latin typeface="HelveticaNeue Medium" panose="00000400000000000000" pitchFamily="2" charset="0"/>
              </a:rPr>
              <a:t>Font: NIH – </a:t>
            </a:r>
            <a:r>
              <a:rPr lang="ca-ES" sz="1400" dirty="0" err="1">
                <a:latin typeface="HelveticaNeue Medium" panose="00000400000000000000" pitchFamily="2" charset="0"/>
              </a:rPr>
              <a:t>National</a:t>
            </a:r>
            <a:r>
              <a:rPr lang="ca-ES" sz="1400" dirty="0">
                <a:latin typeface="HelveticaNeue Medium" panose="00000400000000000000" pitchFamily="2" charset="0"/>
              </a:rPr>
              <a:t> </a:t>
            </a:r>
            <a:r>
              <a:rPr lang="ca-ES" sz="1400" dirty="0" err="1">
                <a:latin typeface="HelveticaNeue Medium" panose="00000400000000000000" pitchFamily="2" charset="0"/>
              </a:rPr>
              <a:t>Human</a:t>
            </a:r>
            <a:r>
              <a:rPr lang="ca-ES" sz="1400" dirty="0">
                <a:latin typeface="HelveticaNeue Medium" panose="00000400000000000000" pitchFamily="2" charset="0"/>
              </a:rPr>
              <a:t> </a:t>
            </a:r>
            <a:r>
              <a:rPr lang="ca-ES" sz="1400" dirty="0" err="1">
                <a:latin typeface="HelveticaNeue Medium" panose="00000400000000000000" pitchFamily="2" charset="0"/>
              </a:rPr>
              <a:t>Genome</a:t>
            </a:r>
            <a:r>
              <a:rPr lang="ca-ES" sz="1400" dirty="0">
                <a:latin typeface="HelveticaNeue Medium" panose="00000400000000000000" pitchFamily="2" charset="0"/>
              </a:rPr>
              <a:t> </a:t>
            </a:r>
            <a:r>
              <a:rPr lang="ca-ES" sz="1400" dirty="0" err="1">
                <a:latin typeface="HelveticaNeue Medium" panose="00000400000000000000" pitchFamily="2" charset="0"/>
              </a:rPr>
              <a:t>Research</a:t>
            </a:r>
            <a:r>
              <a:rPr lang="ca-ES" sz="1400" dirty="0">
                <a:latin typeface="HelveticaNeue Medium" panose="00000400000000000000" pitchFamily="2" charset="0"/>
              </a:rPr>
              <a:t> </a:t>
            </a:r>
            <a:r>
              <a:rPr lang="ca-ES" sz="1400" dirty="0" err="1">
                <a:latin typeface="HelveticaNeue Medium" panose="00000400000000000000" pitchFamily="2" charset="0"/>
              </a:rPr>
              <a:t>Institute</a:t>
            </a:r>
            <a:endParaRPr lang="ca-ES" sz="1400" dirty="0">
              <a:latin typeface="HelveticaNeue Medium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938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63577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a-ES" sz="2000" dirty="0">
                <a:latin typeface="HelveticaNeue Medium" panose="00000400000000000000" pitchFamily="2" charset="0"/>
              </a:rPr>
              <a:t>...però, a què es deu aquesta baixada del cost i del temps de la seqüenciació d’ADN?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5735" t="24953" r="26993" b="9934"/>
          <a:stretch/>
        </p:blipFill>
        <p:spPr>
          <a:xfrm>
            <a:off x="2370161" y="1392071"/>
            <a:ext cx="7451678" cy="4763069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3876397" y="6317207"/>
            <a:ext cx="4439205" cy="311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a-ES" sz="1400" dirty="0">
                <a:latin typeface="HelveticaNeue Medium" panose="00000400000000000000" pitchFamily="2" charset="0"/>
              </a:rPr>
              <a:t>Font: </a:t>
            </a:r>
            <a:r>
              <a:rPr lang="ca-ES" sz="1400" dirty="0" err="1">
                <a:latin typeface="HelveticaNeue Medium" panose="00000400000000000000" pitchFamily="2" charset="0"/>
              </a:rPr>
              <a:t>Stratton</a:t>
            </a:r>
            <a:r>
              <a:rPr lang="ca-ES" sz="1400" dirty="0">
                <a:latin typeface="HelveticaNeue Medium" panose="00000400000000000000" pitchFamily="2" charset="0"/>
              </a:rPr>
              <a:t> et al., 2009 (</a:t>
            </a:r>
            <a:r>
              <a:rPr lang="ca-ES" sz="1400" dirty="0" err="1">
                <a:latin typeface="HelveticaNeue Medium" panose="00000400000000000000" pitchFamily="2" charset="0"/>
              </a:rPr>
              <a:t>Nature</a:t>
            </a:r>
            <a:r>
              <a:rPr lang="ca-ES" sz="1400" dirty="0">
                <a:latin typeface="HelveticaNeue Medium" panose="00000400000000000000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6299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 descr="http://oncofertility.northwestern.edu/sites/oncofertility/files/wp-content/uploads/2010/07/DNA-sequen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25625"/>
            <a:ext cx="12192000" cy="816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63577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a-ES" sz="2000" dirty="0">
                <a:latin typeface="HelveticaNeue Medium" panose="00000400000000000000" pitchFamily="2" charset="0"/>
              </a:rPr>
              <a:t>El resultat de la seqüenciació d’un genoma no és més que un munt de lletres... Ara falta el més difícil, interpretar el seu significat!</a:t>
            </a:r>
          </a:p>
          <a:p>
            <a:pPr marL="0" indent="0">
              <a:buNone/>
            </a:pPr>
            <a:r>
              <a:rPr lang="ca-ES" sz="2000" dirty="0">
                <a:latin typeface="HelveticaNeue Medium" panose="00000400000000000000" pitchFamily="2" charset="0"/>
              </a:rPr>
              <a:t>Hem d’anotar els gens, és a dir, identificar on son i quines funcions tenen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a-ES" sz="2000" dirty="0">
              <a:latin typeface="HelveticaNeue Medium" panose="000004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1282890"/>
            <a:ext cx="8742528" cy="368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992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635769"/>
            <a:ext cx="10515600" cy="53555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a-ES" sz="2000" dirty="0">
              <a:latin typeface="HelveticaNeue Medium" panose="00000400000000000000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635770"/>
            <a:ext cx="10515600" cy="756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ca-ES" sz="2000" dirty="0">
                <a:latin typeface="HelveticaNeue Medium" panose="00000400000000000000" pitchFamily="2" charset="0"/>
              </a:rPr>
              <a:t>Entre d’altres coses, anotar el genoma ens permet conèixer les causes de les malalties genètiques i investigar-ne possibles tractaments.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199" y="1493457"/>
            <a:ext cx="6288315" cy="5233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2000" dirty="0">
                <a:latin typeface="HelveticaNeue Medium" panose="00000400000000000000" pitchFamily="2" charset="0"/>
              </a:rPr>
              <a:t>Els gens </a:t>
            </a:r>
            <a:r>
              <a:rPr lang="ca-ES" sz="2000" i="1" dirty="0">
                <a:latin typeface="HelveticaNeue Medium" panose="00000400000000000000" pitchFamily="2" charset="0"/>
              </a:rPr>
              <a:t>BRCA1 </a:t>
            </a:r>
            <a:r>
              <a:rPr lang="ca-ES" sz="2000" dirty="0">
                <a:latin typeface="HelveticaNeue Medium" panose="00000400000000000000" pitchFamily="2" charset="0"/>
              </a:rPr>
              <a:t>i </a:t>
            </a:r>
            <a:r>
              <a:rPr lang="ca-ES" sz="2000" i="1" dirty="0">
                <a:latin typeface="HelveticaNeue Medium" panose="00000400000000000000" pitchFamily="2" charset="0"/>
              </a:rPr>
              <a:t>2 </a:t>
            </a:r>
            <a:r>
              <a:rPr lang="ca-ES" sz="2000" dirty="0">
                <a:latin typeface="HelveticaNeue Medium" panose="00000400000000000000" pitchFamily="2" charset="0"/>
              </a:rPr>
              <a:t>s’encarreguen de reparar l’ADN:</a:t>
            </a:r>
          </a:p>
          <a:p>
            <a:pPr algn="just"/>
            <a:endParaRPr lang="ca-ES" sz="1600" dirty="0">
              <a:latin typeface="HelveticaNeue Medium" panose="00000400000000000000" pitchFamily="2" charset="0"/>
            </a:endParaRPr>
          </a:p>
          <a:p>
            <a:pPr algn="just"/>
            <a:r>
              <a:rPr lang="ca-ES" sz="1600" dirty="0">
                <a:latin typeface="HelveticaNeue Medium" panose="00000400000000000000" pitchFamily="2" charset="0"/>
              </a:rPr>
              <a:t>Els científics han identificat milers de mutacions diferents en aquests gens.</a:t>
            </a:r>
          </a:p>
          <a:p>
            <a:pPr algn="just"/>
            <a:endParaRPr lang="ca-ES" sz="1600" dirty="0">
              <a:latin typeface="HelveticaNeue Medium" panose="00000400000000000000" pitchFamily="2" charset="0"/>
            </a:endParaRPr>
          </a:p>
          <a:p>
            <a:pPr algn="just"/>
            <a:r>
              <a:rPr lang="ca-ES" sz="1600" dirty="0">
                <a:latin typeface="HelveticaNeue Medium" panose="00000400000000000000" pitchFamily="2" charset="0"/>
              </a:rPr>
              <a:t>Moltes d’aquestes mutacions fan que els gens produeixin una proteïna més petita i no funcional i, per tant, queda menys proteïna disponible per reparar l’ADN.</a:t>
            </a:r>
          </a:p>
          <a:p>
            <a:pPr algn="just"/>
            <a:endParaRPr lang="ca-ES" sz="1600" dirty="0">
              <a:latin typeface="HelveticaNeue Medium" panose="00000400000000000000" pitchFamily="2" charset="0"/>
            </a:endParaRPr>
          </a:p>
          <a:p>
            <a:pPr algn="just"/>
            <a:r>
              <a:rPr lang="ca-ES" sz="1600" dirty="0">
                <a:latin typeface="HelveticaNeue Medium" panose="00000400000000000000" pitchFamily="2" charset="0"/>
              </a:rPr>
              <a:t>A mesura que els defectes a l’ADN s’acumulen, poden fer que les cèl·lules comencin a créixer i dividir-se sense control, formant un tumor.</a:t>
            </a:r>
          </a:p>
          <a:p>
            <a:pPr algn="just"/>
            <a:endParaRPr lang="ca-ES" sz="1600" dirty="0">
              <a:latin typeface="HelveticaNeue Medium" panose="00000400000000000000" pitchFamily="2" charset="0"/>
            </a:endParaRPr>
          </a:p>
          <a:p>
            <a:pPr algn="just"/>
            <a:r>
              <a:rPr lang="ca-ES" sz="1600" dirty="0">
                <a:latin typeface="HelveticaNeue Medium" panose="00000400000000000000" pitchFamily="2" charset="0"/>
              </a:rPr>
              <a:t>Els pacients amb mutacions en aquests gens tenen moltes més possibilitats de patir càncer, principalment de pit.</a:t>
            </a:r>
          </a:p>
        </p:txBody>
      </p:sp>
      <p:pic>
        <p:nvPicPr>
          <p:cNvPr id="10242" name="Picture 2" descr="https://www.cancer.gov/sites/g/files/xnrzdm211/files/styles/cgov_article/public/cgov_image/media_image/100/200/8/files/brca-cancer-risk-infographic-spanish.png?itok=L09rZ6E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02" b="10111"/>
          <a:stretch/>
        </p:blipFill>
        <p:spPr bwMode="auto">
          <a:xfrm>
            <a:off x="7342033" y="2879678"/>
            <a:ext cx="4429491" cy="274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7332319" y="2355377"/>
            <a:ext cx="4439205" cy="311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a-ES" sz="1400" dirty="0">
                <a:latin typeface="HelveticaNeue Medium" panose="00000400000000000000" pitchFamily="2" charset="0"/>
              </a:rPr>
              <a:t>Probabilitat de patir càncer de pit als 70 anys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332318" y="6317207"/>
            <a:ext cx="4439205" cy="311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a-ES" sz="1400" dirty="0">
                <a:latin typeface="HelveticaNeue Medium" panose="00000400000000000000" pitchFamily="2" charset="0"/>
              </a:rPr>
              <a:t>Font: NIH – </a:t>
            </a:r>
            <a:r>
              <a:rPr lang="ca-ES" sz="1400" dirty="0" err="1">
                <a:latin typeface="HelveticaNeue Medium" panose="00000400000000000000" pitchFamily="2" charset="0"/>
              </a:rPr>
              <a:t>National</a:t>
            </a:r>
            <a:r>
              <a:rPr lang="ca-ES" sz="1400" dirty="0">
                <a:latin typeface="HelveticaNeue Medium" panose="00000400000000000000" pitchFamily="2" charset="0"/>
              </a:rPr>
              <a:t> </a:t>
            </a:r>
            <a:r>
              <a:rPr lang="ca-ES" sz="1400" dirty="0" err="1">
                <a:latin typeface="HelveticaNeue Medium" panose="00000400000000000000" pitchFamily="2" charset="0"/>
              </a:rPr>
              <a:t>Cancer</a:t>
            </a:r>
            <a:r>
              <a:rPr lang="ca-ES" sz="1400" dirty="0">
                <a:latin typeface="HelveticaNeue Medium" panose="00000400000000000000" pitchFamily="2" charset="0"/>
              </a:rPr>
              <a:t> </a:t>
            </a:r>
            <a:r>
              <a:rPr lang="ca-ES" sz="1400" dirty="0" err="1">
                <a:latin typeface="HelveticaNeue Medium" panose="00000400000000000000" pitchFamily="2" charset="0"/>
              </a:rPr>
              <a:t>Institute</a:t>
            </a:r>
            <a:endParaRPr lang="ca-ES" sz="1400" dirty="0">
              <a:latin typeface="HelveticaNeue Medium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83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0910" t="21969" r="24266" b="24300"/>
          <a:stretch/>
        </p:blipFill>
        <p:spPr>
          <a:xfrm>
            <a:off x="1874859" y="2366839"/>
            <a:ext cx="8434318" cy="393055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63577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ca-ES" sz="2000" dirty="0">
                <a:latin typeface="HelveticaNeue Medium" panose="00000400000000000000" pitchFamily="2" charset="0"/>
              </a:rPr>
              <a:t>Seqüenciar genomes no només ens ajuda a entendre malalties genètiques... També ens permet, per exemple, reconstruir la història de la humanitat.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4218" y="1820979"/>
            <a:ext cx="10515600" cy="333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a-ES" sz="1400" dirty="0" err="1">
                <a:latin typeface="HelveticaNeue Medium" panose="00000400000000000000" pitchFamily="2" charset="0"/>
              </a:rPr>
              <a:t>The</a:t>
            </a:r>
            <a:r>
              <a:rPr lang="ca-ES" sz="1400" dirty="0">
                <a:latin typeface="HelveticaNeue Medium" panose="00000400000000000000" pitchFamily="2" charset="0"/>
              </a:rPr>
              <a:t> </a:t>
            </a:r>
            <a:r>
              <a:rPr lang="ca-ES" sz="1400" dirty="0" err="1">
                <a:latin typeface="HelveticaNeue Medium" panose="00000400000000000000" pitchFamily="2" charset="0"/>
              </a:rPr>
              <a:t>genomic</a:t>
            </a:r>
            <a:r>
              <a:rPr lang="ca-ES" sz="1400" dirty="0">
                <a:latin typeface="HelveticaNeue Medium" panose="00000400000000000000" pitchFamily="2" charset="0"/>
              </a:rPr>
              <a:t> </a:t>
            </a:r>
            <a:r>
              <a:rPr lang="ca-ES" sz="1400" dirty="0" err="1">
                <a:latin typeface="HelveticaNeue Medium" panose="00000400000000000000" pitchFamily="2" charset="0"/>
              </a:rPr>
              <a:t>history</a:t>
            </a:r>
            <a:r>
              <a:rPr lang="ca-ES" sz="1400" dirty="0">
                <a:latin typeface="HelveticaNeue Medium" panose="00000400000000000000" pitchFamily="2" charset="0"/>
              </a:rPr>
              <a:t> of </a:t>
            </a:r>
            <a:r>
              <a:rPr lang="ca-ES" sz="1400" dirty="0" err="1">
                <a:latin typeface="HelveticaNeue Medium" panose="00000400000000000000" pitchFamily="2" charset="0"/>
              </a:rPr>
              <a:t>the</a:t>
            </a:r>
            <a:r>
              <a:rPr lang="ca-ES" sz="1400" dirty="0">
                <a:latin typeface="HelveticaNeue Medium" panose="00000400000000000000" pitchFamily="2" charset="0"/>
              </a:rPr>
              <a:t> </a:t>
            </a:r>
            <a:r>
              <a:rPr lang="ca-ES" sz="1400" dirty="0" err="1">
                <a:latin typeface="HelveticaNeue Medium" panose="00000400000000000000" pitchFamily="2" charset="0"/>
              </a:rPr>
              <a:t>Iberian</a:t>
            </a:r>
            <a:r>
              <a:rPr lang="ca-ES" sz="1400" dirty="0">
                <a:latin typeface="HelveticaNeue Medium" panose="00000400000000000000" pitchFamily="2" charset="0"/>
              </a:rPr>
              <a:t> </a:t>
            </a:r>
            <a:r>
              <a:rPr lang="ca-ES" sz="1400" dirty="0" err="1">
                <a:latin typeface="HelveticaNeue Medium" panose="00000400000000000000" pitchFamily="2" charset="0"/>
              </a:rPr>
              <a:t>Peninsula</a:t>
            </a:r>
            <a:r>
              <a:rPr lang="ca-ES" sz="1400" dirty="0">
                <a:latin typeface="HelveticaNeue Medium" panose="00000400000000000000" pitchFamily="2" charset="0"/>
              </a:rPr>
              <a:t> over </a:t>
            </a:r>
            <a:r>
              <a:rPr lang="ca-ES" sz="1400" dirty="0" err="1">
                <a:latin typeface="HelveticaNeue Medium" panose="00000400000000000000" pitchFamily="2" charset="0"/>
              </a:rPr>
              <a:t>the</a:t>
            </a:r>
            <a:r>
              <a:rPr lang="ca-ES" sz="1400" dirty="0">
                <a:latin typeface="HelveticaNeue Medium" panose="00000400000000000000" pitchFamily="2" charset="0"/>
              </a:rPr>
              <a:t> past 8000 </a:t>
            </a:r>
            <a:r>
              <a:rPr lang="ca-ES" sz="1400" dirty="0" err="1">
                <a:latin typeface="HelveticaNeue Medium" panose="00000400000000000000" pitchFamily="2" charset="0"/>
              </a:rPr>
              <a:t>years</a:t>
            </a:r>
            <a:r>
              <a:rPr lang="ca-ES" sz="1400" dirty="0">
                <a:latin typeface="HelveticaNeue Medium" panose="00000400000000000000" pitchFamily="2" charset="0"/>
              </a:rPr>
              <a:t> (</a:t>
            </a:r>
            <a:r>
              <a:rPr lang="ca-ES" sz="1400" i="1" dirty="0" err="1">
                <a:latin typeface="HelveticaNeue Medium" panose="00000400000000000000" pitchFamily="2" charset="0"/>
              </a:rPr>
              <a:t>Science</a:t>
            </a:r>
            <a:r>
              <a:rPr lang="ca-ES" sz="1400" dirty="0">
                <a:latin typeface="HelveticaNeue Medium" panose="00000400000000000000" pitchFamily="2" charset="0"/>
              </a:rPr>
              <a:t>, 2019)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520143" y="2213251"/>
            <a:ext cx="7143750" cy="4450720"/>
            <a:chOff x="2520143" y="2213251"/>
            <a:chExt cx="7143750" cy="445072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0143" y="2213251"/>
              <a:ext cx="7143750" cy="3429000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4396854" y="6356194"/>
              <a:ext cx="33982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>
                  <a:latin typeface="HelveticaNeue Medium" panose="00000400000000000000" pitchFamily="2" charset="0"/>
                </a:rPr>
                <a:t>Font: </a:t>
              </a:r>
              <a:r>
                <a:rPr lang="es-ES" sz="1400" dirty="0" err="1">
                  <a:latin typeface="HelveticaNeue Medium" panose="00000400000000000000" pitchFamily="2" charset="0"/>
                </a:rPr>
                <a:t>Arkeolojik</a:t>
              </a:r>
              <a:r>
                <a:rPr lang="es-ES" sz="1400" dirty="0">
                  <a:latin typeface="HelveticaNeue Medium" panose="00000400000000000000" pitchFamily="2" charset="0"/>
                </a:rPr>
                <a:t> Haber </a:t>
              </a:r>
              <a:r>
                <a:rPr lang="es-ES" sz="1400" dirty="0" err="1">
                  <a:latin typeface="HelveticaNeue Medium" panose="00000400000000000000" pitchFamily="2" charset="0"/>
                </a:rPr>
                <a:t>website</a:t>
              </a:r>
              <a:endParaRPr lang="es-ES" sz="1400" dirty="0">
                <a:latin typeface="HelveticaNeue Medium" panose="000004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051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206" t="35309" r="47935" b="17434"/>
          <a:stretch/>
        </p:blipFill>
        <p:spPr>
          <a:xfrm>
            <a:off x="959205" y="1992574"/>
            <a:ext cx="6110335" cy="319202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615686" y="2053936"/>
            <a:ext cx="2992044" cy="302991"/>
          </a:xfrm>
          <a:prstGeom prst="round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ounded Rectangle 7"/>
          <p:cNvSpPr/>
          <p:nvPr/>
        </p:nvSpPr>
        <p:spPr>
          <a:xfrm>
            <a:off x="1615685" y="2356927"/>
            <a:ext cx="5453854" cy="302991"/>
          </a:xfrm>
          <a:prstGeom prst="round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ounded Rectangle 8"/>
          <p:cNvSpPr/>
          <p:nvPr/>
        </p:nvSpPr>
        <p:spPr>
          <a:xfrm>
            <a:off x="1615686" y="3006323"/>
            <a:ext cx="2134639" cy="302991"/>
          </a:xfrm>
          <a:prstGeom prst="round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ounded Rectangle 9"/>
          <p:cNvSpPr/>
          <p:nvPr/>
        </p:nvSpPr>
        <p:spPr>
          <a:xfrm>
            <a:off x="1615685" y="3309314"/>
            <a:ext cx="3437198" cy="293083"/>
          </a:xfrm>
          <a:prstGeom prst="round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ounded Rectangle 10"/>
          <p:cNvSpPr/>
          <p:nvPr/>
        </p:nvSpPr>
        <p:spPr>
          <a:xfrm>
            <a:off x="1615685" y="4571831"/>
            <a:ext cx="5170067" cy="302991"/>
          </a:xfrm>
          <a:prstGeom prst="round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59056" t="26632" r="22168" b="39226"/>
          <a:stretch/>
        </p:blipFill>
        <p:spPr>
          <a:xfrm>
            <a:off x="8147962" y="2466115"/>
            <a:ext cx="1882005" cy="1924061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838200" y="60847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HelveticaNeue Medium" panose="00000400000000000000" pitchFamily="2" charset="0"/>
              </a:rPr>
              <a:t>The Future of Jobs Survey 2018 by the World Economic Forum</a:t>
            </a:r>
            <a:endParaRPr lang="es-ES" sz="2000" dirty="0">
              <a:latin typeface="HelveticaNeue Medium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70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1544</TotalTime>
  <Words>638</Words>
  <Application>Microsoft Macintosh PowerPoint</Application>
  <PresentationFormat>Panorámica</PresentationFormat>
  <Paragraphs>62</Paragraphs>
  <Slides>9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HelveticaNeue Medium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Enrique Navas</dc:creator>
  <cp:lastModifiedBy>Microsoft Office User</cp:lastModifiedBy>
  <cp:revision>31</cp:revision>
  <dcterms:created xsi:type="dcterms:W3CDTF">2020-04-22T15:37:13Z</dcterms:created>
  <dcterms:modified xsi:type="dcterms:W3CDTF">2020-06-05T06:46:06Z</dcterms:modified>
</cp:coreProperties>
</file>