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504" r:id="rId2"/>
    <p:sldId id="590" r:id="rId3"/>
    <p:sldId id="598" r:id="rId4"/>
    <p:sldId id="627" r:id="rId5"/>
    <p:sldId id="626" r:id="rId6"/>
    <p:sldId id="524" r:id="rId7"/>
    <p:sldId id="486" r:id="rId8"/>
    <p:sldId id="527" r:id="rId9"/>
    <p:sldId id="609" r:id="rId10"/>
    <p:sldId id="507" r:id="rId11"/>
    <p:sldId id="537" r:id="rId12"/>
    <p:sldId id="538" r:id="rId13"/>
    <p:sldId id="544" r:id="rId14"/>
    <p:sldId id="545" r:id="rId15"/>
    <p:sldId id="546" r:id="rId16"/>
    <p:sldId id="551" r:id="rId17"/>
    <p:sldId id="552" r:id="rId18"/>
    <p:sldId id="611" r:id="rId19"/>
    <p:sldId id="555" r:id="rId20"/>
    <p:sldId id="623" r:id="rId21"/>
    <p:sldId id="556" r:id="rId22"/>
    <p:sldId id="526" r:id="rId23"/>
    <p:sldId id="557" r:id="rId24"/>
    <p:sldId id="558" r:id="rId25"/>
    <p:sldId id="571" r:id="rId26"/>
    <p:sldId id="572" r:id="rId27"/>
    <p:sldId id="599" r:id="rId28"/>
    <p:sldId id="576" r:id="rId29"/>
    <p:sldId id="577" r:id="rId30"/>
    <p:sldId id="579" r:id="rId31"/>
    <p:sldId id="578" r:id="rId32"/>
    <p:sldId id="613" r:id="rId33"/>
    <p:sldId id="612" r:id="rId34"/>
    <p:sldId id="583" r:id="rId35"/>
    <p:sldId id="581" r:id="rId36"/>
    <p:sldId id="582" r:id="rId37"/>
    <p:sldId id="622" r:id="rId38"/>
    <p:sldId id="584" r:id="rId39"/>
    <p:sldId id="585" r:id="rId40"/>
    <p:sldId id="586" r:id="rId41"/>
    <p:sldId id="614" r:id="rId42"/>
    <p:sldId id="615" r:id="rId43"/>
    <p:sldId id="587" r:id="rId44"/>
    <p:sldId id="467" r:id="rId45"/>
    <p:sldId id="595" r:id="rId46"/>
    <p:sldId id="593" r:id="rId47"/>
    <p:sldId id="592" r:id="rId48"/>
    <p:sldId id="617" r:id="rId49"/>
    <p:sldId id="472" r:id="rId50"/>
    <p:sldId id="618" r:id="rId51"/>
    <p:sldId id="619" r:id="rId52"/>
    <p:sldId id="616" r:id="rId53"/>
    <p:sldId id="568" r:id="rId54"/>
    <p:sldId id="567" r:id="rId55"/>
    <p:sldId id="624" r:id="rId56"/>
    <p:sldId id="625" r:id="rId57"/>
    <p:sldId id="563" r:id="rId58"/>
    <p:sldId id="597" r:id="rId59"/>
    <p:sldId id="620" r:id="rId60"/>
    <p:sldId id="621" r:id="rId61"/>
    <p:sldId id="596" r:id="rId62"/>
    <p:sldId id="600" r:id="rId63"/>
    <p:sldId id="434" r:id="rId64"/>
    <p:sldId id="294" r:id="rId65"/>
    <p:sldId id="601" r:id="rId66"/>
    <p:sldId id="603" r:id="rId67"/>
    <p:sldId id="503" r:id="rId68"/>
    <p:sldId id="606" r:id="rId69"/>
    <p:sldId id="513" r:id="rId70"/>
    <p:sldId id="540" r:id="rId71"/>
    <p:sldId id="510" r:id="rId72"/>
    <p:sldId id="511" r:id="rId73"/>
  </p:sldIdLst>
  <p:sldSz cx="9144000" cy="6858000" type="screen4x3"/>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22589A-7D5D-42BA-A480-EA8A5A2AF1F6}">
          <p14:sldIdLst>
            <p14:sldId id="504"/>
            <p14:sldId id="590"/>
            <p14:sldId id="598"/>
            <p14:sldId id="627"/>
            <p14:sldId id="626"/>
            <p14:sldId id="524"/>
          </p14:sldIdLst>
        </p14:section>
        <p14:section name="Drosophila melanogaster" id="{174DC2B8-08DC-4B1F-A1A8-FC0CC3200CC8}">
          <p14:sldIdLst>
            <p14:sldId id="486"/>
            <p14:sldId id="527"/>
            <p14:sldId id="609"/>
            <p14:sldId id="507"/>
            <p14:sldId id="537"/>
            <p14:sldId id="538"/>
            <p14:sldId id="544"/>
            <p14:sldId id="545"/>
            <p14:sldId id="546"/>
            <p14:sldId id="551"/>
            <p14:sldId id="552"/>
            <p14:sldId id="611"/>
            <p14:sldId id="555"/>
            <p14:sldId id="623"/>
            <p14:sldId id="556"/>
            <p14:sldId id="526"/>
            <p14:sldId id="557"/>
            <p14:sldId id="558"/>
            <p14:sldId id="571"/>
            <p14:sldId id="572"/>
            <p14:sldId id="599"/>
            <p14:sldId id="576"/>
            <p14:sldId id="577"/>
            <p14:sldId id="579"/>
            <p14:sldId id="578"/>
            <p14:sldId id="613"/>
            <p14:sldId id="612"/>
            <p14:sldId id="583"/>
            <p14:sldId id="581"/>
            <p14:sldId id="582"/>
            <p14:sldId id="622"/>
            <p14:sldId id="584"/>
            <p14:sldId id="585"/>
            <p14:sldId id="586"/>
            <p14:sldId id="614"/>
            <p14:sldId id="615"/>
            <p14:sldId id="587"/>
          </p14:sldIdLst>
        </p14:section>
        <p14:section name="Drosophila genetics" id="{62CC73AB-0C06-4F00-80AA-49F88994CF90}">
          <p14:sldIdLst>
            <p14:sldId id="467"/>
            <p14:sldId id="595"/>
            <p14:sldId id="593"/>
            <p14:sldId id="592"/>
            <p14:sldId id="617"/>
            <p14:sldId id="472"/>
            <p14:sldId id="618"/>
            <p14:sldId id="619"/>
            <p14:sldId id="616"/>
            <p14:sldId id="568"/>
            <p14:sldId id="567"/>
            <p14:sldId id="624"/>
            <p14:sldId id="625"/>
            <p14:sldId id="563"/>
            <p14:sldId id="597"/>
            <p14:sldId id="620"/>
            <p14:sldId id="621"/>
            <p14:sldId id="596"/>
            <p14:sldId id="600"/>
          </p14:sldIdLst>
        </p14:section>
        <p14:section name="Extra" id="{359856EE-130D-4DFD-9CBD-50DC7EC032C1}">
          <p14:sldIdLst>
            <p14:sldId id="434"/>
          </p14:sldIdLst>
        </p14:section>
        <p14:section name="Dm: model for cancer" id="{FDDA2AFC-E0A1-42E4-80A2-8F1D50127240}">
          <p14:sldIdLst>
            <p14:sldId id="294"/>
            <p14:sldId id="601"/>
            <p14:sldId id="603"/>
            <p14:sldId id="503"/>
            <p14:sldId id="606"/>
            <p14:sldId id="513"/>
            <p14:sldId id="540"/>
            <p14:sldId id="510"/>
            <p14:sldId id="511"/>
          </p14:sldIdLst>
        </p14:section>
      </p14:sectionLst>
    </p:ext>
    <p:ext uri="{EFAFB233-063F-42B5-8137-9DF3F51BA10A}">
      <p15:sldGuideLst xmlns:p15="http://schemas.microsoft.com/office/powerpoint/2012/main">
        <p15:guide id="1" orient="horz" pos="2251"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D60000"/>
    <a:srgbClr val="CC0000"/>
    <a:srgbClr val="0DD900"/>
    <a:srgbClr val="B43BD1"/>
    <a:srgbClr val="EDE8D1"/>
    <a:srgbClr val="FF7131"/>
    <a:srgbClr val="0EE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6069" autoAdjust="0"/>
  </p:normalViewPr>
  <p:slideViewPr>
    <p:cSldViewPr>
      <p:cViewPr varScale="1">
        <p:scale>
          <a:sx n="109" d="100"/>
          <a:sy n="109" d="100"/>
        </p:scale>
        <p:origin x="1650" y="114"/>
      </p:cViewPr>
      <p:guideLst>
        <p:guide orient="horz" pos="225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7" d="100"/>
        <a:sy n="10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1" Type="http://schemas.openxmlformats.org/officeDocument/2006/relationships/image" Target="../media/image17.jpeg"/></Relationships>
</file>

<file path=ppt/diagrams/_rels/data2.xml.rels><?xml version="1.0" encoding="UTF-8" standalone="yes"?>
<Relationships xmlns="http://schemas.openxmlformats.org/package/2006/relationships"><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19.jpg"/></Relationships>
</file>

<file path=ppt/diagrams/_rels/data4.xml.rels><?xml version="1.0" encoding="UTF-8" standalone="yes"?>
<Relationships xmlns="http://schemas.openxmlformats.org/package/2006/relationships"><Relationship Id="rId1"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9.jpg"/></Relationships>
</file>

<file path=ppt/diagrams/_rels/drawing4.xml.rels><?xml version="1.0" encoding="UTF-8" standalone="yes"?>
<Relationships xmlns="http://schemas.openxmlformats.org/package/2006/relationships"><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0B3158-F2CF-4FAF-968E-F3BC6611157A}" type="doc">
      <dgm:prSet loTypeId="urn:microsoft.com/office/officeart/2008/layout/AlternatingPictureCircles" loCatId="picture" qsTypeId="urn:microsoft.com/office/officeart/2005/8/quickstyle/simple1" qsCatId="simple" csTypeId="urn:microsoft.com/office/officeart/2005/8/colors/colorful5" csCatId="colorful" phldr="1"/>
      <dgm:spPr/>
    </dgm:pt>
    <dgm:pt modelId="{395FDFAD-B1A5-4912-9B94-D619751FA7DB}">
      <dgm:prSet phldrT="[Texto]" custT="1"/>
      <dgm:spPr/>
      <dgm:t>
        <a:bodyPr/>
        <a:lstStyle/>
        <a:p>
          <a:r>
            <a:rPr lang="en-US" sz="1200" dirty="0" err="1">
              <a:latin typeface="Arial" panose="020B0604020202020204" pitchFamily="34" charset="0"/>
              <a:cs typeface="Arial" panose="020B0604020202020204" pitchFamily="34" charset="0"/>
            </a:rPr>
            <a:t>Requerimientos</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agua</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temperatura</a:t>
          </a:r>
          <a:endParaRPr lang="en-US" sz="1200" dirty="0">
            <a:latin typeface="Arial" panose="020B0604020202020204" pitchFamily="34" charset="0"/>
            <a:cs typeface="Arial" panose="020B0604020202020204" pitchFamily="34" charset="0"/>
          </a:endParaRPr>
        </a:p>
      </dgm:t>
    </dgm:pt>
    <dgm:pt modelId="{C5593E21-2C63-4C1D-94A2-FABEA6D0D224}" type="parTrans" cxnId="{94BD8DAF-AC57-4CB7-A202-798013B3FFD1}">
      <dgm:prSet/>
      <dgm:spPr/>
      <dgm:t>
        <a:bodyPr/>
        <a:lstStyle/>
        <a:p>
          <a:endParaRPr lang="en-US"/>
        </a:p>
      </dgm:t>
    </dgm:pt>
    <dgm:pt modelId="{358EE611-2C44-4CED-9AE6-94415C98CCD6}" type="sibTrans" cxnId="{94BD8DAF-AC57-4CB7-A202-798013B3FFD1}">
      <dgm:prSet/>
      <dgm:spPr/>
      <dgm:t>
        <a:bodyPr/>
        <a:lstStyle/>
        <a:p>
          <a:endParaRPr lang="en-US"/>
        </a:p>
      </dgm:t>
    </dgm:pt>
    <dgm:pt modelId="{08F5CB69-E610-475C-8CF9-703A7A10C125}" type="pres">
      <dgm:prSet presAssocID="{910B3158-F2CF-4FAF-968E-F3BC6611157A}" presName="Name0" presStyleCnt="0">
        <dgm:presLayoutVars>
          <dgm:chMax/>
          <dgm:chPref/>
          <dgm:dir val="rev"/>
        </dgm:presLayoutVars>
      </dgm:prSet>
      <dgm:spPr/>
    </dgm:pt>
    <dgm:pt modelId="{DBEDF60B-9F42-4DF6-A876-10EA13E774BC}" type="pres">
      <dgm:prSet presAssocID="{395FDFAD-B1A5-4912-9B94-D619751FA7DB}" presName="composite" presStyleCnt="0"/>
      <dgm:spPr/>
    </dgm:pt>
    <dgm:pt modelId="{E68CEB74-B80F-4F46-AF92-B460EE0CA070}" type="pres">
      <dgm:prSet presAssocID="{395FDFAD-B1A5-4912-9B94-D619751FA7DB}" presName="Accent" presStyleLbl="alignNode1" presStyleIdx="0" presStyleCnt="1">
        <dgm:presLayoutVars>
          <dgm:chMax val="0"/>
          <dgm:chPref val="0"/>
        </dgm:presLayoutVars>
      </dgm:prSet>
      <dgm:spPr/>
    </dgm:pt>
    <dgm:pt modelId="{43EABDAF-C02A-4822-BF20-18C3ADA41600}" type="pres">
      <dgm:prSet presAssocID="{395FDFAD-B1A5-4912-9B94-D619751FA7DB}" presName="Image" presStyleLbl="bgImgPlace1" presStyleIdx="0" presStyleCnt="1" custLinFactNeighborX="10432" custLinFactNeighborY="-16299">
        <dgm:presLayoutVars>
          <dgm:chMax val="0"/>
          <dgm:chPref val="0"/>
          <dgm:bulletEnabled val="1"/>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AA0769E9-16BE-4F87-BD1F-44E51C8E4FE6}" type="pres">
      <dgm:prSet presAssocID="{395FDFAD-B1A5-4912-9B94-D619751FA7DB}" presName="Parent" presStyleLbl="fgAccFollowNode1" presStyleIdx="0" presStyleCnt="1" custScaleX="114754">
        <dgm:presLayoutVars>
          <dgm:chMax val="0"/>
          <dgm:chPref val="0"/>
          <dgm:bulletEnabled val="1"/>
        </dgm:presLayoutVars>
      </dgm:prSet>
      <dgm:spPr/>
    </dgm:pt>
    <dgm:pt modelId="{F3009771-2855-4843-8A05-6117250A2C32}" type="pres">
      <dgm:prSet presAssocID="{395FDFAD-B1A5-4912-9B94-D619751FA7DB}" presName="Space" presStyleCnt="0">
        <dgm:presLayoutVars>
          <dgm:chMax val="0"/>
          <dgm:chPref val="0"/>
        </dgm:presLayoutVars>
      </dgm:prSet>
      <dgm:spPr/>
    </dgm:pt>
  </dgm:ptLst>
  <dgm:cxnLst>
    <dgm:cxn modelId="{31BB4E02-79E8-4CD7-9D38-CA6E8EA839E2}" type="presOf" srcId="{910B3158-F2CF-4FAF-968E-F3BC6611157A}" destId="{08F5CB69-E610-475C-8CF9-703A7A10C125}" srcOrd="0" destOrd="0" presId="urn:microsoft.com/office/officeart/2008/layout/AlternatingPictureCircles"/>
    <dgm:cxn modelId="{99DF1C20-C245-4977-81B0-494AE4499502}" type="presOf" srcId="{395FDFAD-B1A5-4912-9B94-D619751FA7DB}" destId="{AA0769E9-16BE-4F87-BD1F-44E51C8E4FE6}" srcOrd="0" destOrd="0" presId="urn:microsoft.com/office/officeart/2008/layout/AlternatingPictureCircles"/>
    <dgm:cxn modelId="{94BD8DAF-AC57-4CB7-A202-798013B3FFD1}" srcId="{910B3158-F2CF-4FAF-968E-F3BC6611157A}" destId="{395FDFAD-B1A5-4912-9B94-D619751FA7DB}" srcOrd="0" destOrd="0" parTransId="{C5593E21-2C63-4C1D-94A2-FABEA6D0D224}" sibTransId="{358EE611-2C44-4CED-9AE6-94415C98CCD6}"/>
    <dgm:cxn modelId="{909FFA3F-BBD3-4550-BE76-5EE4B2024701}" type="presParOf" srcId="{08F5CB69-E610-475C-8CF9-703A7A10C125}" destId="{DBEDF60B-9F42-4DF6-A876-10EA13E774BC}" srcOrd="0" destOrd="0" presId="urn:microsoft.com/office/officeart/2008/layout/AlternatingPictureCircles"/>
    <dgm:cxn modelId="{1C00E3C9-EC96-445A-BA4A-3FDBE20F5183}" type="presParOf" srcId="{DBEDF60B-9F42-4DF6-A876-10EA13E774BC}" destId="{E68CEB74-B80F-4F46-AF92-B460EE0CA070}" srcOrd="0" destOrd="0" presId="urn:microsoft.com/office/officeart/2008/layout/AlternatingPictureCircles"/>
    <dgm:cxn modelId="{69C70E74-C979-4334-A8EB-1A094F8F25D3}" type="presParOf" srcId="{DBEDF60B-9F42-4DF6-A876-10EA13E774BC}" destId="{43EABDAF-C02A-4822-BF20-18C3ADA41600}" srcOrd="1" destOrd="0" presId="urn:microsoft.com/office/officeart/2008/layout/AlternatingPictureCircles"/>
    <dgm:cxn modelId="{F73D0DE9-8F64-4FD8-96C2-1C33CB06B382}" type="presParOf" srcId="{DBEDF60B-9F42-4DF6-A876-10EA13E774BC}" destId="{AA0769E9-16BE-4F87-BD1F-44E51C8E4FE6}" srcOrd="2" destOrd="0" presId="urn:microsoft.com/office/officeart/2008/layout/AlternatingPictureCircles"/>
    <dgm:cxn modelId="{CA29BE7E-2645-495D-AD94-E85F781D00F1}" type="presParOf" srcId="{DBEDF60B-9F42-4DF6-A876-10EA13E774BC}" destId="{F3009771-2855-4843-8A05-6117250A2C32}"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4CE8E3-7F8D-42D3-9D3C-5ECBA60BDF95}" type="doc">
      <dgm:prSet loTypeId="urn:microsoft.com/office/officeart/2008/layout/AlternatingPictureCircles" loCatId="picture" qsTypeId="urn:microsoft.com/office/officeart/2005/8/quickstyle/simple1" qsCatId="simple" csTypeId="urn:microsoft.com/office/officeart/2005/8/colors/accent2_3" csCatId="accent2" phldr="1"/>
      <dgm:spPr/>
    </dgm:pt>
    <dgm:pt modelId="{316D7125-3E23-4BBA-BAB2-BC4F0EBB0A96}">
      <dgm:prSet phldrT="[Texto]" custT="1"/>
      <dgm:spPr/>
      <dgm:t>
        <a:bodyPr/>
        <a:lstStyle/>
        <a:p>
          <a:r>
            <a:rPr lang="en-US" sz="1200" dirty="0" err="1">
              <a:latin typeface="Arial" panose="020B0604020202020204" pitchFamily="34" charset="0"/>
              <a:cs typeface="Arial" panose="020B0604020202020204" pitchFamily="34" charset="0"/>
            </a:rPr>
            <a:t>Ponen</a:t>
          </a:r>
          <a:r>
            <a:rPr lang="en-US" sz="1200" dirty="0">
              <a:latin typeface="Arial" panose="020B0604020202020204" pitchFamily="34" charset="0"/>
              <a:cs typeface="Arial" panose="020B0604020202020204" pitchFamily="34" charset="0"/>
            </a:rPr>
            <a:t> huevos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la </a:t>
          </a:r>
          <a:r>
            <a:rPr lang="en-US" sz="1200" dirty="0" err="1">
              <a:latin typeface="Arial" panose="020B0604020202020204" pitchFamily="34" charset="0"/>
              <a:cs typeface="Arial" panose="020B0604020202020204" pitchFamily="34" charset="0"/>
            </a:rPr>
            <a:t>fruta</a:t>
          </a:r>
          <a:endParaRPr lang="en-US" sz="1200" dirty="0">
            <a:latin typeface="Arial" panose="020B0604020202020204" pitchFamily="34" charset="0"/>
            <a:cs typeface="Arial" panose="020B0604020202020204" pitchFamily="34" charset="0"/>
          </a:endParaRPr>
        </a:p>
      </dgm:t>
    </dgm:pt>
    <dgm:pt modelId="{9769F50D-9148-4030-9C3E-D56F12CA5E31}" type="parTrans" cxnId="{2F5086E3-063A-43AF-9314-BCF4F2BA9BB9}">
      <dgm:prSet/>
      <dgm:spPr/>
      <dgm:t>
        <a:bodyPr/>
        <a:lstStyle/>
        <a:p>
          <a:endParaRPr lang="en-US"/>
        </a:p>
      </dgm:t>
    </dgm:pt>
    <dgm:pt modelId="{475CDD5B-C5DD-4E39-8203-B718DD4F97DA}" type="sibTrans" cxnId="{2F5086E3-063A-43AF-9314-BCF4F2BA9BB9}">
      <dgm:prSet/>
      <dgm:spPr/>
      <dgm:t>
        <a:bodyPr/>
        <a:lstStyle/>
        <a:p>
          <a:endParaRPr lang="en-US"/>
        </a:p>
      </dgm:t>
    </dgm:pt>
    <dgm:pt modelId="{AC6943D1-072D-45A7-A385-6DC239B42650}" type="pres">
      <dgm:prSet presAssocID="{3C4CE8E3-7F8D-42D3-9D3C-5ECBA60BDF95}" presName="Name0" presStyleCnt="0">
        <dgm:presLayoutVars>
          <dgm:chMax/>
          <dgm:chPref/>
          <dgm:dir val="rev"/>
        </dgm:presLayoutVars>
      </dgm:prSet>
      <dgm:spPr/>
    </dgm:pt>
    <dgm:pt modelId="{7C0D3283-ACE9-4605-A113-285D3E7B9B53}" type="pres">
      <dgm:prSet presAssocID="{316D7125-3E23-4BBA-BAB2-BC4F0EBB0A96}" presName="composite" presStyleCnt="0"/>
      <dgm:spPr/>
    </dgm:pt>
    <dgm:pt modelId="{45BB20A9-49B6-44C9-8779-BE3E4239ECAE}" type="pres">
      <dgm:prSet presAssocID="{316D7125-3E23-4BBA-BAB2-BC4F0EBB0A96}" presName="Accent" presStyleLbl="alignNode1" presStyleIdx="0" presStyleCnt="1">
        <dgm:presLayoutVars>
          <dgm:chMax val="0"/>
          <dgm:chPref val="0"/>
        </dgm:presLayoutVars>
      </dgm:prSet>
      <dgm:spPr/>
    </dgm:pt>
    <dgm:pt modelId="{81587343-D4FC-4EDA-AD19-CC2B4574BE29}" type="pres">
      <dgm:prSet presAssocID="{316D7125-3E23-4BBA-BAB2-BC4F0EBB0A96}" presName="Image" presStyleLbl="bgImgPlace1" presStyleIdx="0" presStyleCnt="1" custScaleX="133916" custScaleY="114918">
        <dgm:presLayoutVars>
          <dgm:chMax val="0"/>
          <dgm:chPref val="0"/>
          <dgm:bulletEnabled val="1"/>
        </dgm:presLayoutVars>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extLst>
        <a:ext uri="{E40237B7-FDA0-4F09-8148-C483321AD2D9}">
          <dgm14:cNvPr xmlns:dgm14="http://schemas.microsoft.com/office/drawing/2010/diagram" id="0" name="" descr="Imagen relacionada"/>
        </a:ext>
      </dgm:extLst>
    </dgm:pt>
    <dgm:pt modelId="{18D462DA-3323-431C-A3EF-2655DCD4F48B}" type="pres">
      <dgm:prSet presAssocID="{316D7125-3E23-4BBA-BAB2-BC4F0EBB0A96}" presName="Parent" presStyleLbl="fgAccFollowNode1" presStyleIdx="0" presStyleCnt="1">
        <dgm:presLayoutVars>
          <dgm:chMax val="0"/>
          <dgm:chPref val="0"/>
          <dgm:bulletEnabled val="1"/>
        </dgm:presLayoutVars>
      </dgm:prSet>
      <dgm:spPr/>
    </dgm:pt>
    <dgm:pt modelId="{E507B450-6111-49C4-B650-250AC52CA86F}" type="pres">
      <dgm:prSet presAssocID="{316D7125-3E23-4BBA-BAB2-BC4F0EBB0A96}" presName="Space" presStyleCnt="0">
        <dgm:presLayoutVars>
          <dgm:chMax val="0"/>
          <dgm:chPref val="0"/>
        </dgm:presLayoutVars>
      </dgm:prSet>
      <dgm:spPr/>
    </dgm:pt>
  </dgm:ptLst>
  <dgm:cxnLst>
    <dgm:cxn modelId="{F85EDF0B-2E6C-44B5-B574-313863D5E737}" type="presOf" srcId="{316D7125-3E23-4BBA-BAB2-BC4F0EBB0A96}" destId="{18D462DA-3323-431C-A3EF-2655DCD4F48B}" srcOrd="0" destOrd="0" presId="urn:microsoft.com/office/officeart/2008/layout/AlternatingPictureCircles"/>
    <dgm:cxn modelId="{E31D5E84-C67C-4FB0-A022-9A98CCE6D3A5}" type="presOf" srcId="{3C4CE8E3-7F8D-42D3-9D3C-5ECBA60BDF95}" destId="{AC6943D1-072D-45A7-A385-6DC239B42650}" srcOrd="0" destOrd="0" presId="urn:microsoft.com/office/officeart/2008/layout/AlternatingPictureCircles"/>
    <dgm:cxn modelId="{2F5086E3-063A-43AF-9314-BCF4F2BA9BB9}" srcId="{3C4CE8E3-7F8D-42D3-9D3C-5ECBA60BDF95}" destId="{316D7125-3E23-4BBA-BAB2-BC4F0EBB0A96}" srcOrd="0" destOrd="0" parTransId="{9769F50D-9148-4030-9C3E-D56F12CA5E31}" sibTransId="{475CDD5B-C5DD-4E39-8203-B718DD4F97DA}"/>
    <dgm:cxn modelId="{3D9F87F3-9289-4E3B-BAAC-DA2ADFA1A189}" type="presParOf" srcId="{AC6943D1-072D-45A7-A385-6DC239B42650}" destId="{7C0D3283-ACE9-4605-A113-285D3E7B9B53}" srcOrd="0" destOrd="0" presId="urn:microsoft.com/office/officeart/2008/layout/AlternatingPictureCircles"/>
    <dgm:cxn modelId="{001AD66B-37B9-4C68-BD93-9FC70FA62A7F}" type="presParOf" srcId="{7C0D3283-ACE9-4605-A113-285D3E7B9B53}" destId="{45BB20A9-49B6-44C9-8779-BE3E4239ECAE}" srcOrd="0" destOrd="0" presId="urn:microsoft.com/office/officeart/2008/layout/AlternatingPictureCircles"/>
    <dgm:cxn modelId="{E4CA9AC3-E176-4642-B1AD-98C1F43BADD9}" type="presParOf" srcId="{7C0D3283-ACE9-4605-A113-285D3E7B9B53}" destId="{81587343-D4FC-4EDA-AD19-CC2B4574BE29}" srcOrd="1" destOrd="0" presId="urn:microsoft.com/office/officeart/2008/layout/AlternatingPictureCircles"/>
    <dgm:cxn modelId="{FCA46186-B557-496A-A21E-7A497B166A9F}" type="presParOf" srcId="{7C0D3283-ACE9-4605-A113-285D3E7B9B53}" destId="{18D462DA-3323-431C-A3EF-2655DCD4F48B}" srcOrd="2" destOrd="0" presId="urn:microsoft.com/office/officeart/2008/layout/AlternatingPictureCircles"/>
    <dgm:cxn modelId="{8E21C00C-54A7-4F5C-8AA1-DDE515BEB1D5}" type="presParOf" srcId="{7C0D3283-ACE9-4605-A113-285D3E7B9B53}" destId="{E507B450-6111-49C4-B650-250AC52CA86F}" srcOrd="3" destOrd="0" presId="urn:microsoft.com/office/officeart/2008/layout/AlternatingPictureCircle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48E7AA-7B57-46AB-80EB-5A654BB712F6}" type="doc">
      <dgm:prSet loTypeId="urn:microsoft.com/office/officeart/2008/layout/AlternatingPictureCircles" loCatId="picture" qsTypeId="urn:microsoft.com/office/officeart/2005/8/quickstyle/simple1" qsCatId="simple" csTypeId="urn:microsoft.com/office/officeart/2005/8/colors/colorful1#1" csCatId="colorful" phldr="1"/>
      <dgm:spPr/>
    </dgm:pt>
    <dgm:pt modelId="{8A713E89-BA95-411A-AA85-72695B11A321}">
      <dgm:prSet phldrT="[Texto]" custT="1"/>
      <dgm:spPr/>
      <dgm:t>
        <a:bodyPr/>
        <a:lstStyle/>
        <a:p>
          <a:r>
            <a:rPr lang="en-US" sz="1200" dirty="0">
              <a:latin typeface="Arial" panose="020B0604020202020204" pitchFamily="34" charset="0"/>
              <a:cs typeface="Arial" panose="020B0604020202020204" pitchFamily="34" charset="0"/>
            </a:rPr>
            <a:t>Comida </a:t>
          </a:r>
          <a:r>
            <a:rPr lang="en-US" sz="1200" dirty="0" err="1">
              <a:latin typeface="Arial" panose="020B0604020202020204" pitchFamily="34" charset="0"/>
              <a:cs typeface="Arial" panose="020B0604020202020204" pitchFamily="34" charset="0"/>
            </a:rPr>
            <a:t>económica</a:t>
          </a:r>
          <a:endParaRPr lang="en-US" sz="1200" dirty="0">
            <a:latin typeface="Arial" panose="020B0604020202020204" pitchFamily="34" charset="0"/>
            <a:cs typeface="Arial" panose="020B0604020202020204" pitchFamily="34" charset="0"/>
          </a:endParaRPr>
        </a:p>
      </dgm:t>
    </dgm:pt>
    <dgm:pt modelId="{784E6782-9EA3-4821-9D81-12A50944E3B6}" type="parTrans" cxnId="{8AA3AA52-C5B4-4001-9A18-5D26D222DB6B}">
      <dgm:prSet/>
      <dgm:spPr/>
      <dgm:t>
        <a:bodyPr/>
        <a:lstStyle/>
        <a:p>
          <a:endParaRPr lang="en-US"/>
        </a:p>
      </dgm:t>
    </dgm:pt>
    <dgm:pt modelId="{E317CCC1-E65B-4D9C-AE0D-3F53247F3848}" type="sibTrans" cxnId="{8AA3AA52-C5B4-4001-9A18-5D26D222DB6B}">
      <dgm:prSet/>
      <dgm:spPr/>
      <dgm:t>
        <a:bodyPr/>
        <a:lstStyle/>
        <a:p>
          <a:endParaRPr lang="en-US"/>
        </a:p>
      </dgm:t>
    </dgm:pt>
    <dgm:pt modelId="{A79539B3-0AEC-49D3-934D-84A338BE66EB}" type="pres">
      <dgm:prSet presAssocID="{7748E7AA-7B57-46AB-80EB-5A654BB712F6}" presName="Name0" presStyleCnt="0">
        <dgm:presLayoutVars>
          <dgm:chMax/>
          <dgm:chPref/>
          <dgm:dir/>
        </dgm:presLayoutVars>
      </dgm:prSet>
      <dgm:spPr/>
    </dgm:pt>
    <dgm:pt modelId="{E370A7F6-2F97-4036-9A5A-D6BFE6D3C44A}" type="pres">
      <dgm:prSet presAssocID="{8A713E89-BA95-411A-AA85-72695B11A321}" presName="composite" presStyleCnt="0"/>
      <dgm:spPr/>
    </dgm:pt>
    <dgm:pt modelId="{38DB88C6-3E35-448D-A170-32AA18487C18}" type="pres">
      <dgm:prSet presAssocID="{8A713E89-BA95-411A-AA85-72695B11A321}" presName="Accent" presStyleLbl="alignNode1" presStyleIdx="0" presStyleCnt="1" custScaleX="139816" custScaleY="127660">
        <dgm:presLayoutVars>
          <dgm:chMax val="0"/>
          <dgm:chPref val="0"/>
        </dgm:presLayoutVars>
      </dgm:prSet>
      <dgm:spPr/>
    </dgm:pt>
    <dgm:pt modelId="{4D4BDD6C-9EB4-489B-AC38-1389B8B91205}" type="pres">
      <dgm:prSet presAssocID="{8A713E89-BA95-411A-AA85-72695B11A321}" presName="Image" presStyleLbl="bgImgPlace1" presStyleIdx="0" presStyleCnt="1" custScaleX="158632" custScaleY="202488">
        <dgm:presLayoutVars>
          <dgm:chMax val="0"/>
          <dgm:chPref val="0"/>
          <dgm:bulletEnabled val="1"/>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Resultado de imagen de DROSOPHILA TUBES"/>
        </a:ext>
      </dgm:extLst>
    </dgm:pt>
    <dgm:pt modelId="{91FB0490-C3B9-45C2-9E31-07890A0EA8F0}" type="pres">
      <dgm:prSet presAssocID="{8A713E89-BA95-411A-AA85-72695B11A321}" presName="Parent" presStyleLbl="fgAccFollowNode1" presStyleIdx="0" presStyleCnt="1" custScaleX="144668" custScaleY="121349">
        <dgm:presLayoutVars>
          <dgm:chMax val="0"/>
          <dgm:chPref val="0"/>
          <dgm:bulletEnabled val="1"/>
        </dgm:presLayoutVars>
      </dgm:prSet>
      <dgm:spPr/>
    </dgm:pt>
    <dgm:pt modelId="{B08F04B5-0396-46E3-A3C2-35071B1081E0}" type="pres">
      <dgm:prSet presAssocID="{8A713E89-BA95-411A-AA85-72695B11A321}" presName="Space" presStyleCnt="0">
        <dgm:presLayoutVars>
          <dgm:chMax val="0"/>
          <dgm:chPref val="0"/>
        </dgm:presLayoutVars>
      </dgm:prSet>
      <dgm:spPr/>
    </dgm:pt>
  </dgm:ptLst>
  <dgm:cxnLst>
    <dgm:cxn modelId="{8AA3AA52-C5B4-4001-9A18-5D26D222DB6B}" srcId="{7748E7AA-7B57-46AB-80EB-5A654BB712F6}" destId="{8A713E89-BA95-411A-AA85-72695B11A321}" srcOrd="0" destOrd="0" parTransId="{784E6782-9EA3-4821-9D81-12A50944E3B6}" sibTransId="{E317CCC1-E65B-4D9C-AE0D-3F53247F3848}"/>
    <dgm:cxn modelId="{28782974-2FF5-4B24-9515-07797E9B6ECD}" type="presOf" srcId="{8A713E89-BA95-411A-AA85-72695B11A321}" destId="{91FB0490-C3B9-45C2-9E31-07890A0EA8F0}" srcOrd="0" destOrd="0" presId="urn:microsoft.com/office/officeart/2008/layout/AlternatingPictureCircles"/>
    <dgm:cxn modelId="{C467A480-0118-42C3-BDF8-B853079B1695}" type="presOf" srcId="{7748E7AA-7B57-46AB-80EB-5A654BB712F6}" destId="{A79539B3-0AEC-49D3-934D-84A338BE66EB}" srcOrd="0" destOrd="0" presId="urn:microsoft.com/office/officeart/2008/layout/AlternatingPictureCircles"/>
    <dgm:cxn modelId="{F92FFFA7-FF3C-4641-98C4-59BB239E875A}" type="presParOf" srcId="{A79539B3-0AEC-49D3-934D-84A338BE66EB}" destId="{E370A7F6-2F97-4036-9A5A-D6BFE6D3C44A}" srcOrd="0" destOrd="0" presId="urn:microsoft.com/office/officeart/2008/layout/AlternatingPictureCircles"/>
    <dgm:cxn modelId="{F26E9CAD-2C92-40E4-9B0C-2FE463F62D0F}" type="presParOf" srcId="{E370A7F6-2F97-4036-9A5A-D6BFE6D3C44A}" destId="{38DB88C6-3E35-448D-A170-32AA18487C18}" srcOrd="0" destOrd="0" presId="urn:microsoft.com/office/officeart/2008/layout/AlternatingPictureCircles"/>
    <dgm:cxn modelId="{79E7B5BE-101D-424B-8794-2E90500C3D5F}" type="presParOf" srcId="{E370A7F6-2F97-4036-9A5A-D6BFE6D3C44A}" destId="{4D4BDD6C-9EB4-489B-AC38-1389B8B91205}" srcOrd="1" destOrd="0" presId="urn:microsoft.com/office/officeart/2008/layout/AlternatingPictureCircles"/>
    <dgm:cxn modelId="{90FA0D27-3731-4E47-BF67-B6EDF4B18041}" type="presParOf" srcId="{E370A7F6-2F97-4036-9A5A-D6BFE6D3C44A}" destId="{91FB0490-C3B9-45C2-9E31-07890A0EA8F0}" srcOrd="2" destOrd="0" presId="urn:microsoft.com/office/officeart/2008/layout/AlternatingPictureCircles"/>
    <dgm:cxn modelId="{C07BD9D1-3B09-42C4-8446-6D402CDBE3D5}" type="presParOf" srcId="{E370A7F6-2F97-4036-9A5A-D6BFE6D3C44A}" destId="{B08F04B5-0396-46E3-A3C2-35071B1081E0}" srcOrd="3" destOrd="0" presId="urn:microsoft.com/office/officeart/2008/layout/AlternatingPictureCircle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FFC4AA-C790-4100-97F5-A107CFD9E9F0}" type="doc">
      <dgm:prSet loTypeId="urn:microsoft.com/office/officeart/2008/layout/AlternatingPictureCircles" loCatId="picture" qsTypeId="urn:microsoft.com/office/officeart/2005/8/quickstyle/simple1" qsCatId="simple" csTypeId="urn:microsoft.com/office/officeart/2005/8/colors/colorful5" csCatId="colorful" phldr="1"/>
      <dgm:spPr/>
    </dgm:pt>
    <dgm:pt modelId="{77247719-8D14-4180-87F8-B25016F002A3}">
      <dgm:prSet phldrT="[Texto]" custT="1"/>
      <dgm:spPr/>
      <dgm:t>
        <a:bodyPr/>
        <a:lstStyle/>
        <a:p>
          <a:r>
            <a:rPr lang="en-US" sz="1200" dirty="0">
              <a:latin typeface="Arial" panose="020B0604020202020204" pitchFamily="34" charset="0"/>
              <a:cs typeface="Arial" panose="020B0604020202020204" pitchFamily="34" charset="0"/>
            </a:rPr>
            <a:t>Las </a:t>
          </a:r>
          <a:r>
            <a:rPr lang="en-US" sz="1200" dirty="0" err="1">
              <a:latin typeface="Arial" panose="020B0604020202020204" pitchFamily="34" charset="0"/>
              <a:cs typeface="Arial" panose="020B0604020202020204" pitchFamily="34" charset="0"/>
            </a:rPr>
            <a:t>mantenemos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cámaras</a:t>
          </a:r>
          <a:endParaRPr lang="en-US" sz="1200" dirty="0">
            <a:latin typeface="Arial" panose="020B0604020202020204" pitchFamily="34" charset="0"/>
            <a:cs typeface="Arial" panose="020B0604020202020204" pitchFamily="34" charset="0"/>
          </a:endParaRPr>
        </a:p>
      </dgm:t>
    </dgm:pt>
    <dgm:pt modelId="{BB4A19A8-835E-4453-A136-22500D1F9882}" type="parTrans" cxnId="{862C7EFE-5F90-469C-AC2B-350574ACDD40}">
      <dgm:prSet/>
      <dgm:spPr/>
      <dgm:t>
        <a:bodyPr/>
        <a:lstStyle/>
        <a:p>
          <a:endParaRPr lang="en-US"/>
        </a:p>
      </dgm:t>
    </dgm:pt>
    <dgm:pt modelId="{D5A6063D-6A27-459A-9FBB-F45CE71037BA}" type="sibTrans" cxnId="{862C7EFE-5F90-469C-AC2B-350574ACDD40}">
      <dgm:prSet/>
      <dgm:spPr/>
      <dgm:t>
        <a:bodyPr/>
        <a:lstStyle/>
        <a:p>
          <a:endParaRPr lang="en-US"/>
        </a:p>
      </dgm:t>
    </dgm:pt>
    <dgm:pt modelId="{733B20AD-2CE3-4F51-A561-63E695D1DCF0}" type="pres">
      <dgm:prSet presAssocID="{FEFFC4AA-C790-4100-97F5-A107CFD9E9F0}" presName="Name0" presStyleCnt="0">
        <dgm:presLayoutVars>
          <dgm:chMax/>
          <dgm:chPref/>
          <dgm:dir/>
        </dgm:presLayoutVars>
      </dgm:prSet>
      <dgm:spPr/>
    </dgm:pt>
    <dgm:pt modelId="{35CBB3F2-7943-489C-AB2C-5E00A46F1289}" type="pres">
      <dgm:prSet presAssocID="{77247719-8D14-4180-87F8-B25016F002A3}" presName="composite" presStyleCnt="0"/>
      <dgm:spPr/>
    </dgm:pt>
    <dgm:pt modelId="{FC279F58-1462-4202-B2D3-B9E030F46898}" type="pres">
      <dgm:prSet presAssocID="{77247719-8D14-4180-87F8-B25016F002A3}" presName="Accent" presStyleLbl="alignNode1" presStyleIdx="0" presStyleCnt="1">
        <dgm:presLayoutVars>
          <dgm:chMax val="0"/>
          <dgm:chPref val="0"/>
        </dgm:presLayoutVars>
      </dgm:prSet>
      <dgm:spPr/>
    </dgm:pt>
    <dgm:pt modelId="{6FD849C1-19BE-4525-B1F7-80121C8E021C}" type="pres">
      <dgm:prSet presAssocID="{77247719-8D14-4180-87F8-B25016F002A3}" presName="Image" presStyleLbl="bgImgPlace1" presStyleIdx="0" presStyleCnt="1">
        <dgm:presLayoutVars>
          <dgm:chMax val="0"/>
          <dgm:chPref val="0"/>
          <dgm:bulletEnabled val="1"/>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60000" b="-60000"/>
          </a:stretch>
        </a:blipFill>
      </dgm:spPr>
      <dgm:extLst>
        <a:ext uri="{E40237B7-FDA0-4F09-8148-C483321AD2D9}">
          <dgm14:cNvPr xmlns:dgm14="http://schemas.microsoft.com/office/drawing/2010/diagram" id="0" name="" descr="Resultado de imagen de drosophila IRB"/>
        </a:ext>
      </dgm:extLst>
    </dgm:pt>
    <dgm:pt modelId="{6CD621D3-5566-46A0-8117-C6C6A52BDB69}" type="pres">
      <dgm:prSet presAssocID="{77247719-8D14-4180-87F8-B25016F002A3}" presName="Parent" presStyleLbl="fgAccFollowNode1" presStyleIdx="0" presStyleCnt="1">
        <dgm:presLayoutVars>
          <dgm:chMax val="0"/>
          <dgm:chPref val="0"/>
          <dgm:bulletEnabled val="1"/>
        </dgm:presLayoutVars>
      </dgm:prSet>
      <dgm:spPr/>
    </dgm:pt>
    <dgm:pt modelId="{3038DDA4-4484-41F7-8BAE-0C9ABD2C3F1E}" type="pres">
      <dgm:prSet presAssocID="{77247719-8D14-4180-87F8-B25016F002A3}" presName="Space" presStyleCnt="0">
        <dgm:presLayoutVars>
          <dgm:chMax val="0"/>
          <dgm:chPref val="0"/>
        </dgm:presLayoutVars>
      </dgm:prSet>
      <dgm:spPr/>
    </dgm:pt>
  </dgm:ptLst>
  <dgm:cxnLst>
    <dgm:cxn modelId="{88C06F4B-EA2F-405A-9347-0E843A3EDD97}" type="presOf" srcId="{FEFFC4AA-C790-4100-97F5-A107CFD9E9F0}" destId="{733B20AD-2CE3-4F51-A561-63E695D1DCF0}" srcOrd="0" destOrd="0" presId="urn:microsoft.com/office/officeart/2008/layout/AlternatingPictureCircles"/>
    <dgm:cxn modelId="{0C029A8E-7B06-4D42-AD66-E7E531604E4F}" type="presOf" srcId="{77247719-8D14-4180-87F8-B25016F002A3}" destId="{6CD621D3-5566-46A0-8117-C6C6A52BDB69}" srcOrd="0" destOrd="0" presId="urn:microsoft.com/office/officeart/2008/layout/AlternatingPictureCircles"/>
    <dgm:cxn modelId="{862C7EFE-5F90-469C-AC2B-350574ACDD40}" srcId="{FEFFC4AA-C790-4100-97F5-A107CFD9E9F0}" destId="{77247719-8D14-4180-87F8-B25016F002A3}" srcOrd="0" destOrd="0" parTransId="{BB4A19A8-835E-4453-A136-22500D1F9882}" sibTransId="{D5A6063D-6A27-459A-9FBB-F45CE71037BA}"/>
    <dgm:cxn modelId="{617A95E7-73FC-4F7F-A1F2-397348990D24}" type="presParOf" srcId="{733B20AD-2CE3-4F51-A561-63E695D1DCF0}" destId="{35CBB3F2-7943-489C-AB2C-5E00A46F1289}" srcOrd="0" destOrd="0" presId="urn:microsoft.com/office/officeart/2008/layout/AlternatingPictureCircles"/>
    <dgm:cxn modelId="{CC5A7E44-BDE7-4436-B866-5680694660A5}" type="presParOf" srcId="{35CBB3F2-7943-489C-AB2C-5E00A46F1289}" destId="{FC279F58-1462-4202-B2D3-B9E030F46898}" srcOrd="0" destOrd="0" presId="urn:microsoft.com/office/officeart/2008/layout/AlternatingPictureCircles"/>
    <dgm:cxn modelId="{9DA00458-66E6-412F-A5E0-7BCF8B45F0D5}" type="presParOf" srcId="{35CBB3F2-7943-489C-AB2C-5E00A46F1289}" destId="{6FD849C1-19BE-4525-B1F7-80121C8E021C}" srcOrd="1" destOrd="0" presId="urn:microsoft.com/office/officeart/2008/layout/AlternatingPictureCircles"/>
    <dgm:cxn modelId="{B9355CB9-C4ED-4116-8E75-642F98691289}" type="presParOf" srcId="{35CBB3F2-7943-489C-AB2C-5E00A46F1289}" destId="{6CD621D3-5566-46A0-8117-C6C6A52BDB69}" srcOrd="2" destOrd="0" presId="urn:microsoft.com/office/officeart/2008/layout/AlternatingPictureCircles"/>
    <dgm:cxn modelId="{E1FE719D-0998-4436-8DF4-D30EBA390701}" type="presParOf" srcId="{35CBB3F2-7943-489C-AB2C-5E00A46F1289}" destId="{3038DDA4-4484-41F7-8BAE-0C9ABD2C3F1E}" srcOrd="3" destOrd="0" presId="urn:microsoft.com/office/officeart/2008/layout/AlternatingPictureCircles"/>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EB74-B80F-4F46-AF92-B460EE0CA070}">
      <dsp:nvSpPr>
        <dsp:cNvPr id="0" name=""/>
        <dsp:cNvSpPr/>
      </dsp:nvSpPr>
      <dsp:spPr>
        <a:xfrm>
          <a:off x="22949" y="838"/>
          <a:ext cx="1715663" cy="1715587"/>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EABDAF-C02A-4822-BF20-18C3ADA41600}">
      <dsp:nvSpPr>
        <dsp:cNvPr id="0" name=""/>
        <dsp:cNvSpPr/>
      </dsp:nvSpPr>
      <dsp:spPr>
        <a:xfrm>
          <a:off x="1324429" y="0"/>
          <a:ext cx="2110099" cy="159542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769E9-16BE-4F87-BD1F-44E51C8E4FE6}">
      <dsp:nvSpPr>
        <dsp:cNvPr id="0" name=""/>
        <dsp:cNvSpPr/>
      </dsp:nvSpPr>
      <dsp:spPr>
        <a:xfrm>
          <a:off x="112979" y="189544"/>
          <a:ext cx="1535603" cy="1338111"/>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latin typeface="Arial" panose="020B0604020202020204" pitchFamily="34" charset="0"/>
              <a:cs typeface="Arial" panose="020B0604020202020204" pitchFamily="34" charset="0"/>
            </a:rPr>
            <a:t>Requerimientos</a:t>
          </a:r>
          <a:r>
            <a:rPr lang="en-US" sz="1200" kern="1200" dirty="0">
              <a:latin typeface="Arial" panose="020B0604020202020204" pitchFamily="34" charset="0"/>
              <a:cs typeface="Arial" panose="020B0604020202020204" pitchFamily="34" charset="0"/>
            </a:rPr>
            <a:t> de </a:t>
          </a:r>
          <a:r>
            <a:rPr lang="en-US" sz="1200" kern="1200" dirty="0" err="1">
              <a:latin typeface="Arial" panose="020B0604020202020204" pitchFamily="34" charset="0"/>
              <a:cs typeface="Arial" panose="020B0604020202020204" pitchFamily="34" charset="0"/>
            </a:rPr>
            <a:t>agua</a:t>
          </a:r>
          <a:r>
            <a:rPr lang="en-US" sz="1200" kern="1200" dirty="0">
              <a:latin typeface="Arial" panose="020B0604020202020204" pitchFamily="34" charset="0"/>
              <a:cs typeface="Arial" panose="020B0604020202020204" pitchFamily="34" charset="0"/>
            </a:rPr>
            <a:t> y </a:t>
          </a:r>
          <a:r>
            <a:rPr lang="en-US" sz="1200" kern="1200" dirty="0" err="1">
              <a:latin typeface="Arial" panose="020B0604020202020204" pitchFamily="34" charset="0"/>
              <a:cs typeface="Arial" panose="020B0604020202020204" pitchFamily="34" charset="0"/>
            </a:rPr>
            <a:t>temperatura</a:t>
          </a:r>
          <a:endParaRPr lang="en-US" sz="1200" kern="1200" dirty="0">
            <a:latin typeface="Arial" panose="020B0604020202020204" pitchFamily="34" charset="0"/>
            <a:cs typeface="Arial" panose="020B0604020202020204" pitchFamily="34" charset="0"/>
          </a:endParaRPr>
        </a:p>
      </dsp:txBody>
      <dsp:txXfrm>
        <a:off x="337863" y="385506"/>
        <a:ext cx="1085835" cy="946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B20A9-49B6-44C9-8779-BE3E4239ECAE}">
      <dsp:nvSpPr>
        <dsp:cNvPr id="0" name=""/>
        <dsp:cNvSpPr/>
      </dsp:nvSpPr>
      <dsp:spPr>
        <a:xfrm>
          <a:off x="1385" y="305605"/>
          <a:ext cx="1285331" cy="1285275"/>
        </a:xfrm>
        <a:prstGeom prst="donut">
          <a:avLst>
            <a:gd name="adj" fmla="val 11010"/>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87343-D4FC-4EDA-AD19-CC2B4574BE29}">
      <dsp:nvSpPr>
        <dsp:cNvPr id="0" name=""/>
        <dsp:cNvSpPr/>
      </dsp:nvSpPr>
      <dsp:spPr>
        <a:xfrm>
          <a:off x="691149" y="261433"/>
          <a:ext cx="2116988" cy="137356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D462DA-3323-431C-A3EF-2655DCD4F48B}">
      <dsp:nvSpPr>
        <dsp:cNvPr id="0" name=""/>
        <dsp:cNvSpPr/>
      </dsp:nvSpPr>
      <dsp:spPr>
        <a:xfrm>
          <a:off x="142789" y="446979"/>
          <a:ext cx="1002522" cy="1002479"/>
        </a:xfrm>
        <a:prstGeom prst="ellipse">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latin typeface="Arial" panose="020B0604020202020204" pitchFamily="34" charset="0"/>
              <a:cs typeface="Arial" panose="020B0604020202020204" pitchFamily="34" charset="0"/>
            </a:rPr>
            <a:t>Ponen</a:t>
          </a:r>
          <a:r>
            <a:rPr lang="en-US" sz="1200" kern="1200" dirty="0">
              <a:latin typeface="Arial" panose="020B0604020202020204" pitchFamily="34" charset="0"/>
              <a:cs typeface="Arial" panose="020B0604020202020204" pitchFamily="34" charset="0"/>
            </a:rPr>
            <a:t> huevos </a:t>
          </a:r>
          <a:r>
            <a:rPr lang="en-US" sz="1200" kern="1200" dirty="0" err="1">
              <a:latin typeface="Arial" panose="020B0604020202020204" pitchFamily="34" charset="0"/>
              <a:cs typeface="Arial" panose="020B0604020202020204" pitchFamily="34" charset="0"/>
            </a:rPr>
            <a:t>en</a:t>
          </a:r>
          <a:r>
            <a:rPr lang="en-US" sz="1200" kern="1200" dirty="0">
              <a:latin typeface="Arial" panose="020B0604020202020204" pitchFamily="34" charset="0"/>
              <a:cs typeface="Arial" panose="020B0604020202020204" pitchFamily="34" charset="0"/>
            </a:rPr>
            <a:t> la </a:t>
          </a:r>
          <a:r>
            <a:rPr lang="en-US" sz="1200" kern="1200" dirty="0" err="1">
              <a:latin typeface="Arial" panose="020B0604020202020204" pitchFamily="34" charset="0"/>
              <a:cs typeface="Arial" panose="020B0604020202020204" pitchFamily="34" charset="0"/>
            </a:rPr>
            <a:t>fruta</a:t>
          </a:r>
          <a:endParaRPr lang="en-US" sz="1200" kern="1200" dirty="0">
            <a:latin typeface="Arial" panose="020B0604020202020204" pitchFamily="34" charset="0"/>
            <a:cs typeface="Arial" panose="020B0604020202020204" pitchFamily="34" charset="0"/>
          </a:endParaRPr>
        </a:p>
      </dsp:txBody>
      <dsp:txXfrm>
        <a:off x="289605" y="593789"/>
        <a:ext cx="708890" cy="708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B88C6-3E35-448D-A170-32AA18487C18}">
      <dsp:nvSpPr>
        <dsp:cNvPr id="0" name=""/>
        <dsp:cNvSpPr/>
      </dsp:nvSpPr>
      <dsp:spPr>
        <a:xfrm>
          <a:off x="1091328" y="479570"/>
          <a:ext cx="1342434" cy="1225665"/>
        </a:xfrm>
        <a:prstGeom prst="donut">
          <a:avLst>
            <a:gd name="adj" fmla="val 110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BDD6C-9EB4-489B-AC38-1389B8B91205}">
      <dsp:nvSpPr>
        <dsp:cNvPr id="0" name=""/>
        <dsp:cNvSpPr/>
      </dsp:nvSpPr>
      <dsp:spPr>
        <a:xfrm>
          <a:off x="36" y="188419"/>
          <a:ext cx="1873259" cy="180792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FB0490-C3B9-45C2-9E31-07890A0EA8F0}">
      <dsp:nvSpPr>
        <dsp:cNvPr id="0" name=""/>
        <dsp:cNvSpPr/>
      </dsp:nvSpPr>
      <dsp:spPr>
        <a:xfrm>
          <a:off x="1220846" y="638022"/>
          <a:ext cx="1083397" cy="908725"/>
        </a:xfrm>
        <a:prstGeom prst="ellipse">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Comida </a:t>
          </a:r>
          <a:r>
            <a:rPr lang="en-US" sz="1200" kern="1200" dirty="0" err="1">
              <a:latin typeface="Arial" panose="020B0604020202020204" pitchFamily="34" charset="0"/>
              <a:cs typeface="Arial" panose="020B0604020202020204" pitchFamily="34" charset="0"/>
            </a:rPr>
            <a:t>económica</a:t>
          </a:r>
          <a:endParaRPr lang="en-US" sz="1200" kern="1200" dirty="0">
            <a:latin typeface="Arial" panose="020B0604020202020204" pitchFamily="34" charset="0"/>
            <a:cs typeface="Arial" panose="020B0604020202020204" pitchFamily="34" charset="0"/>
          </a:endParaRPr>
        </a:p>
      </dsp:txBody>
      <dsp:txXfrm>
        <a:off x="1379506" y="771102"/>
        <a:ext cx="766077" cy="642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79F58-1462-4202-B2D3-B9E030F46898}">
      <dsp:nvSpPr>
        <dsp:cNvPr id="0" name=""/>
        <dsp:cNvSpPr/>
      </dsp:nvSpPr>
      <dsp:spPr>
        <a:xfrm>
          <a:off x="1620733" y="86888"/>
          <a:ext cx="1660802" cy="1660729"/>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D849C1-19BE-4525-B1F7-80121C8E021C}">
      <dsp:nvSpPr>
        <dsp:cNvPr id="0" name=""/>
        <dsp:cNvSpPr/>
      </dsp:nvSpPr>
      <dsp:spPr>
        <a:xfrm>
          <a:off x="1262" y="145011"/>
          <a:ext cx="2042626" cy="154441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60000" b="-6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D621D3-5566-46A0-8117-C6C6A52BDB69}">
      <dsp:nvSpPr>
        <dsp:cNvPr id="0" name=""/>
        <dsp:cNvSpPr/>
      </dsp:nvSpPr>
      <dsp:spPr>
        <a:xfrm>
          <a:off x="1803444" y="269560"/>
          <a:ext cx="1295379" cy="1295323"/>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Las </a:t>
          </a:r>
          <a:r>
            <a:rPr lang="en-US" sz="1200" kern="1200" dirty="0" err="1">
              <a:latin typeface="Arial" panose="020B0604020202020204" pitchFamily="34" charset="0"/>
              <a:cs typeface="Arial" panose="020B0604020202020204" pitchFamily="34" charset="0"/>
            </a:rPr>
            <a:t>mantenemos</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en</a:t>
          </a:r>
          <a:r>
            <a:rPr lang="en-US" sz="1200" kern="1200" dirty="0">
              <a:latin typeface="Arial" panose="020B0604020202020204" pitchFamily="34" charset="0"/>
              <a:cs typeface="Arial" panose="020B0604020202020204" pitchFamily="34" charset="0"/>
            </a:rPr>
            <a:t> </a:t>
          </a:r>
          <a:r>
            <a:rPr lang="en-US" sz="1200" kern="1200" dirty="0" err="1">
              <a:latin typeface="Arial" panose="020B0604020202020204" pitchFamily="34" charset="0"/>
              <a:cs typeface="Arial" panose="020B0604020202020204" pitchFamily="34" charset="0"/>
            </a:rPr>
            <a:t>cámaras</a:t>
          </a:r>
          <a:endParaRPr lang="en-US" sz="1200" kern="1200" dirty="0">
            <a:latin typeface="Arial" panose="020B0604020202020204" pitchFamily="34" charset="0"/>
            <a:cs typeface="Arial" panose="020B0604020202020204" pitchFamily="34" charset="0"/>
          </a:endParaRPr>
        </a:p>
      </dsp:txBody>
      <dsp:txXfrm>
        <a:off x="1993148" y="459256"/>
        <a:ext cx="915971" cy="91593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s-ES"/>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CFD14BB3-F483-4964-823F-C11CC554A467}" type="datetimeFigureOut">
              <a:rPr lang="es-ES" smtClean="0"/>
              <a:pPr/>
              <a:t>25/11/2021</a:t>
            </a:fld>
            <a:endParaRPr lang="es-ES"/>
          </a:p>
        </p:txBody>
      </p:sp>
      <p:sp>
        <p:nvSpPr>
          <p:cNvPr id="4" name="Slide Image Placehold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es-ES"/>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s-ES"/>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D152917A-A194-49E1-B5E8-99E15015F349}" type="slidenum">
              <a:rPr lang="es-ES" smtClean="0"/>
              <a:pPr/>
              <a:t>‹Nº›</a:t>
            </a:fld>
            <a:endParaRPr lang="es-ES"/>
          </a:p>
        </p:txBody>
      </p:sp>
    </p:spTree>
    <p:extLst>
      <p:ext uri="{BB962C8B-B14F-4D97-AF65-F5344CB8AC3E}">
        <p14:creationId xmlns:p14="http://schemas.microsoft.com/office/powerpoint/2010/main" val="278099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6</a:t>
            </a:fld>
            <a:endParaRPr lang="es-ES"/>
          </a:p>
        </p:txBody>
      </p:sp>
    </p:spTree>
    <p:extLst>
      <p:ext uri="{BB962C8B-B14F-4D97-AF65-F5344CB8AC3E}">
        <p14:creationId xmlns:p14="http://schemas.microsoft.com/office/powerpoint/2010/main" val="185147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a:t>Gèniques</a:t>
            </a:r>
            <a:r>
              <a:rPr lang="es-ES" dirty="0"/>
              <a:t>:</a:t>
            </a:r>
            <a:r>
              <a:rPr lang="es-ES" baseline="0" dirty="0"/>
              <a:t> </a:t>
            </a:r>
            <a:r>
              <a:rPr lang="es-ES" baseline="0" dirty="0" err="1"/>
              <a:t>seq</a:t>
            </a:r>
            <a:r>
              <a:rPr lang="es-ES" baseline="0" dirty="0"/>
              <a:t> de </a:t>
            </a:r>
            <a:r>
              <a:rPr lang="es-ES" baseline="0" dirty="0" err="1"/>
              <a:t>nucleòtids</a:t>
            </a:r>
            <a:r>
              <a:rPr lang="es-ES" baseline="0" dirty="0"/>
              <a:t>: </a:t>
            </a:r>
            <a:r>
              <a:rPr lang="es-ES" baseline="0" dirty="0" err="1"/>
              <a:t>deleció</a:t>
            </a:r>
            <a:r>
              <a:rPr lang="es-ES" baseline="0" dirty="0"/>
              <a:t>, </a:t>
            </a:r>
            <a:r>
              <a:rPr lang="es-ES" baseline="0" dirty="0" err="1"/>
              <a:t>addició</a:t>
            </a:r>
            <a:r>
              <a:rPr lang="es-ES" baseline="0" dirty="0"/>
              <a:t>, </a:t>
            </a:r>
            <a:r>
              <a:rPr lang="es-ES" baseline="0" dirty="0" err="1"/>
              <a:t>substitució</a:t>
            </a:r>
            <a:r>
              <a:rPr lang="es-ES" baseline="0" dirty="0"/>
              <a:t> </a:t>
            </a:r>
            <a:r>
              <a:rPr lang="es-ES" baseline="0" dirty="0" err="1"/>
              <a:t>ntd</a:t>
            </a:r>
            <a:endParaRPr lang="es-ES" baseline="0" dirty="0"/>
          </a:p>
          <a:p>
            <a:r>
              <a:rPr lang="es-ES" baseline="0" dirty="0" err="1"/>
              <a:t>Cromosomiques</a:t>
            </a:r>
            <a:r>
              <a:rPr lang="es-ES" baseline="0" dirty="0"/>
              <a:t>: </a:t>
            </a:r>
            <a:r>
              <a:rPr lang="es-ES" baseline="0" dirty="0" err="1"/>
              <a:t>seq</a:t>
            </a:r>
            <a:r>
              <a:rPr lang="es-ES" baseline="0" dirty="0"/>
              <a:t> </a:t>
            </a:r>
            <a:r>
              <a:rPr lang="es-ES" baseline="0" dirty="0" err="1"/>
              <a:t>dels</a:t>
            </a:r>
            <a:r>
              <a:rPr lang="es-ES" baseline="0" dirty="0"/>
              <a:t> gens </a:t>
            </a:r>
            <a:r>
              <a:rPr lang="es-ES" baseline="0" dirty="0" err="1"/>
              <a:t>dins</a:t>
            </a:r>
            <a:r>
              <a:rPr lang="es-ES" baseline="0" dirty="0"/>
              <a:t> cromosoma, </a:t>
            </a:r>
            <a:r>
              <a:rPr lang="es-ES" baseline="0" dirty="0" err="1"/>
              <a:t>fragments</a:t>
            </a:r>
            <a:r>
              <a:rPr lang="es-ES" baseline="0" dirty="0"/>
              <a:t> de </a:t>
            </a:r>
            <a:r>
              <a:rPr lang="es-ES" baseline="0" dirty="0" err="1"/>
              <a:t>cr</a:t>
            </a:r>
            <a:r>
              <a:rPr lang="es-ES" baseline="0" dirty="0"/>
              <a:t>: </a:t>
            </a:r>
            <a:r>
              <a:rPr lang="es-ES" baseline="0" dirty="0" err="1"/>
              <a:t>deleció</a:t>
            </a:r>
            <a:r>
              <a:rPr lang="es-ES" baseline="0" dirty="0"/>
              <a:t>, </a:t>
            </a:r>
            <a:r>
              <a:rPr lang="es-ES" baseline="0" dirty="0" err="1"/>
              <a:t>duplicació</a:t>
            </a:r>
            <a:r>
              <a:rPr lang="es-ES" baseline="0" dirty="0"/>
              <a:t>, </a:t>
            </a:r>
            <a:r>
              <a:rPr lang="es-ES" baseline="0" dirty="0" err="1"/>
              <a:t>inversió</a:t>
            </a:r>
            <a:r>
              <a:rPr lang="es-ES" baseline="0" dirty="0"/>
              <a:t>, </a:t>
            </a:r>
            <a:r>
              <a:rPr lang="es-ES" baseline="0" dirty="0" err="1"/>
              <a:t>translocació</a:t>
            </a:r>
            <a:endParaRPr lang="es-ES" baseline="0" dirty="0"/>
          </a:p>
          <a:p>
            <a:r>
              <a:rPr lang="es-ES" baseline="0" dirty="0" err="1"/>
              <a:t>Genòmiques</a:t>
            </a:r>
            <a:r>
              <a:rPr lang="es-ES" baseline="0" dirty="0"/>
              <a:t>: </a:t>
            </a:r>
            <a:r>
              <a:rPr lang="es-ES" baseline="0" dirty="0" err="1"/>
              <a:t>alteracions</a:t>
            </a:r>
            <a:r>
              <a:rPr lang="es-ES" baseline="0" dirty="0"/>
              <a:t> nombre de </a:t>
            </a:r>
            <a:r>
              <a:rPr lang="es-ES" baseline="0" dirty="0" err="1"/>
              <a:t>chr</a:t>
            </a:r>
            <a:r>
              <a:rPr lang="es-ES" baseline="0" dirty="0"/>
              <a:t>: </a:t>
            </a:r>
            <a:r>
              <a:rPr lang="es-ES" baseline="0" dirty="0" err="1"/>
              <a:t>aneuploidies</a:t>
            </a:r>
            <a:r>
              <a:rPr lang="es-ES" baseline="0" dirty="0"/>
              <a:t> </a:t>
            </a:r>
            <a:endParaRPr lang="es-E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32</a:t>
            </a:fld>
            <a:endParaRPr lang="es-ES"/>
          </a:p>
        </p:txBody>
      </p:sp>
    </p:spTree>
    <p:extLst>
      <p:ext uri="{BB962C8B-B14F-4D97-AF65-F5344CB8AC3E}">
        <p14:creationId xmlns:p14="http://schemas.microsoft.com/office/powerpoint/2010/main" val="263198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a:t>Gèniques</a:t>
            </a:r>
            <a:r>
              <a:rPr lang="es-ES" dirty="0"/>
              <a:t>:</a:t>
            </a:r>
            <a:r>
              <a:rPr lang="es-ES" baseline="0" dirty="0"/>
              <a:t> </a:t>
            </a:r>
            <a:r>
              <a:rPr lang="es-ES" baseline="0" dirty="0" err="1"/>
              <a:t>seq</a:t>
            </a:r>
            <a:r>
              <a:rPr lang="es-ES" baseline="0" dirty="0"/>
              <a:t> de </a:t>
            </a:r>
            <a:r>
              <a:rPr lang="es-ES" baseline="0" dirty="0" err="1"/>
              <a:t>nucleòtids</a:t>
            </a:r>
            <a:r>
              <a:rPr lang="es-ES" baseline="0" dirty="0"/>
              <a:t>: </a:t>
            </a:r>
            <a:r>
              <a:rPr lang="es-ES" baseline="0" dirty="0" err="1"/>
              <a:t>deleció</a:t>
            </a:r>
            <a:r>
              <a:rPr lang="es-ES" baseline="0" dirty="0"/>
              <a:t>, </a:t>
            </a:r>
            <a:r>
              <a:rPr lang="es-ES" baseline="0" dirty="0" err="1"/>
              <a:t>addició</a:t>
            </a:r>
            <a:r>
              <a:rPr lang="es-ES" baseline="0" dirty="0"/>
              <a:t>, </a:t>
            </a:r>
            <a:r>
              <a:rPr lang="es-ES" baseline="0" dirty="0" err="1"/>
              <a:t>substitució</a:t>
            </a:r>
            <a:r>
              <a:rPr lang="es-ES" baseline="0" dirty="0"/>
              <a:t> </a:t>
            </a:r>
            <a:r>
              <a:rPr lang="es-ES" baseline="0" dirty="0" err="1"/>
              <a:t>ntd</a:t>
            </a:r>
            <a:endParaRPr lang="es-ES" baseline="0" dirty="0"/>
          </a:p>
          <a:p>
            <a:r>
              <a:rPr lang="es-ES" baseline="0" dirty="0" err="1"/>
              <a:t>Cromosomiques</a:t>
            </a:r>
            <a:r>
              <a:rPr lang="es-ES" baseline="0" dirty="0"/>
              <a:t>: </a:t>
            </a:r>
            <a:r>
              <a:rPr lang="es-ES" baseline="0" dirty="0" err="1"/>
              <a:t>seq</a:t>
            </a:r>
            <a:r>
              <a:rPr lang="es-ES" baseline="0" dirty="0"/>
              <a:t> </a:t>
            </a:r>
            <a:r>
              <a:rPr lang="es-ES" baseline="0" dirty="0" err="1"/>
              <a:t>dels</a:t>
            </a:r>
            <a:r>
              <a:rPr lang="es-ES" baseline="0" dirty="0"/>
              <a:t> gens </a:t>
            </a:r>
            <a:r>
              <a:rPr lang="es-ES" baseline="0" dirty="0" err="1"/>
              <a:t>dins</a:t>
            </a:r>
            <a:r>
              <a:rPr lang="es-ES" baseline="0" dirty="0"/>
              <a:t> cromosoma, </a:t>
            </a:r>
            <a:r>
              <a:rPr lang="es-ES" baseline="0" dirty="0" err="1"/>
              <a:t>fragments</a:t>
            </a:r>
            <a:r>
              <a:rPr lang="es-ES" baseline="0" dirty="0"/>
              <a:t> de </a:t>
            </a:r>
            <a:r>
              <a:rPr lang="es-ES" baseline="0" dirty="0" err="1"/>
              <a:t>cr</a:t>
            </a:r>
            <a:r>
              <a:rPr lang="es-ES" baseline="0" dirty="0"/>
              <a:t>: </a:t>
            </a:r>
            <a:r>
              <a:rPr lang="es-ES" baseline="0" dirty="0" err="1"/>
              <a:t>deleció</a:t>
            </a:r>
            <a:r>
              <a:rPr lang="es-ES" baseline="0" dirty="0"/>
              <a:t>, </a:t>
            </a:r>
            <a:r>
              <a:rPr lang="es-ES" baseline="0" dirty="0" err="1"/>
              <a:t>duplicació</a:t>
            </a:r>
            <a:r>
              <a:rPr lang="es-ES" baseline="0" dirty="0"/>
              <a:t>, </a:t>
            </a:r>
            <a:r>
              <a:rPr lang="es-ES" baseline="0" dirty="0" err="1"/>
              <a:t>inversió</a:t>
            </a:r>
            <a:r>
              <a:rPr lang="es-ES" baseline="0" dirty="0"/>
              <a:t>, </a:t>
            </a:r>
            <a:r>
              <a:rPr lang="es-ES" baseline="0" dirty="0" err="1"/>
              <a:t>translocació</a:t>
            </a:r>
            <a:endParaRPr lang="es-ES" baseline="0" dirty="0"/>
          </a:p>
          <a:p>
            <a:r>
              <a:rPr lang="es-ES" baseline="0" dirty="0" err="1"/>
              <a:t>Genòmiques</a:t>
            </a:r>
            <a:r>
              <a:rPr lang="es-ES" baseline="0" dirty="0"/>
              <a:t>: </a:t>
            </a:r>
            <a:r>
              <a:rPr lang="es-ES" baseline="0" dirty="0" err="1"/>
              <a:t>alteracions</a:t>
            </a:r>
            <a:r>
              <a:rPr lang="es-ES" baseline="0" dirty="0"/>
              <a:t> nombre de </a:t>
            </a:r>
            <a:r>
              <a:rPr lang="es-ES" baseline="0" dirty="0" err="1"/>
              <a:t>chr</a:t>
            </a:r>
            <a:r>
              <a:rPr lang="es-ES" baseline="0" dirty="0"/>
              <a:t>: </a:t>
            </a:r>
            <a:r>
              <a:rPr lang="es-ES" baseline="0" dirty="0" err="1"/>
              <a:t>aneuploidies</a:t>
            </a:r>
            <a:r>
              <a:rPr lang="es-ES" baseline="0" dirty="0"/>
              <a:t> </a:t>
            </a:r>
            <a:endParaRPr lang="es-E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33</a:t>
            </a:fld>
            <a:endParaRPr lang="es-ES"/>
          </a:p>
        </p:txBody>
      </p:sp>
    </p:spTree>
    <p:extLst>
      <p:ext uri="{BB962C8B-B14F-4D97-AF65-F5344CB8AC3E}">
        <p14:creationId xmlns:p14="http://schemas.microsoft.com/office/powerpoint/2010/main" val="3740864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b="0" i="0" dirty="0">
                <a:solidFill>
                  <a:srgbClr val="333333"/>
                </a:solidFill>
                <a:effectLst/>
                <a:latin typeface="Open Sans" panose="020B0606030504020204" pitchFamily="34" charset="0"/>
              </a:rPr>
              <a:t>Génicas: </a:t>
            </a:r>
            <a:r>
              <a:rPr lang="es-ES" b="0" i="0" dirty="0" err="1">
                <a:solidFill>
                  <a:srgbClr val="333333"/>
                </a:solidFill>
                <a:effectLst/>
                <a:latin typeface="Open Sans" panose="020B0606030504020204" pitchFamily="34" charset="0"/>
              </a:rPr>
              <a:t>sec</a:t>
            </a:r>
            <a:r>
              <a:rPr lang="es-ES" b="0" i="0" dirty="0">
                <a:solidFill>
                  <a:srgbClr val="333333"/>
                </a:solidFill>
                <a:effectLst/>
                <a:latin typeface="Open Sans" panose="020B0606030504020204" pitchFamily="34" charset="0"/>
              </a:rPr>
              <a:t> de nucleótidos: deleción, adición, sustitución </a:t>
            </a:r>
            <a:r>
              <a:rPr lang="es-ES" b="0" i="0" dirty="0" err="1">
                <a:solidFill>
                  <a:srgbClr val="333333"/>
                </a:solidFill>
                <a:effectLst/>
                <a:latin typeface="Open Sans" panose="020B0606030504020204" pitchFamily="34" charset="0"/>
              </a:rPr>
              <a:t>ntd</a:t>
            </a:r>
            <a:br>
              <a:rPr lang="es-ES" dirty="0"/>
            </a:br>
            <a:r>
              <a:rPr lang="es-ES" b="0" i="0" dirty="0">
                <a:solidFill>
                  <a:srgbClr val="333333"/>
                </a:solidFill>
                <a:effectLst/>
                <a:latin typeface="Open Sans" panose="020B0606030504020204" pitchFamily="34" charset="0"/>
              </a:rPr>
              <a:t>Cromosómicas: </a:t>
            </a:r>
            <a:r>
              <a:rPr lang="es-ES" b="0" i="0" dirty="0" err="1">
                <a:solidFill>
                  <a:srgbClr val="333333"/>
                </a:solidFill>
                <a:effectLst/>
                <a:latin typeface="Open Sans" panose="020B0606030504020204" pitchFamily="34" charset="0"/>
              </a:rPr>
              <a:t>sec</a:t>
            </a:r>
            <a:r>
              <a:rPr lang="es-ES" b="0" i="0" dirty="0">
                <a:solidFill>
                  <a:srgbClr val="333333"/>
                </a:solidFill>
                <a:effectLst/>
                <a:latin typeface="Open Sans" panose="020B0606030504020204" pitchFamily="34" charset="0"/>
              </a:rPr>
              <a:t> de los genes dentro de cromosoma, fragmentos de </a:t>
            </a:r>
            <a:r>
              <a:rPr lang="es-ES" b="0" i="0" dirty="0" err="1">
                <a:solidFill>
                  <a:srgbClr val="333333"/>
                </a:solidFill>
                <a:effectLst/>
                <a:latin typeface="Open Sans" panose="020B0606030504020204" pitchFamily="34" charset="0"/>
              </a:rPr>
              <a:t>cr</a:t>
            </a:r>
            <a:r>
              <a:rPr lang="es-ES" b="0" i="0" dirty="0">
                <a:solidFill>
                  <a:srgbClr val="333333"/>
                </a:solidFill>
                <a:effectLst/>
                <a:latin typeface="Open Sans" panose="020B0606030504020204" pitchFamily="34" charset="0"/>
              </a:rPr>
              <a:t>: deleción, duplicación, inversión, translocación</a:t>
            </a:r>
            <a:br>
              <a:rPr lang="es-ES" dirty="0"/>
            </a:br>
            <a:r>
              <a:rPr lang="es-ES" b="0" i="0" dirty="0">
                <a:solidFill>
                  <a:srgbClr val="333333"/>
                </a:solidFill>
                <a:effectLst/>
                <a:latin typeface="Open Sans" panose="020B0606030504020204" pitchFamily="34" charset="0"/>
              </a:rPr>
              <a:t>Genómicas: alteraciones número de </a:t>
            </a:r>
            <a:r>
              <a:rPr lang="es-ES" b="0" i="0" dirty="0" err="1">
                <a:solidFill>
                  <a:srgbClr val="333333"/>
                </a:solidFill>
                <a:effectLst/>
                <a:latin typeface="Open Sans" panose="020B0606030504020204" pitchFamily="34" charset="0"/>
              </a:rPr>
              <a:t>chr</a:t>
            </a:r>
            <a:r>
              <a:rPr lang="es-ES" b="0" i="0" dirty="0">
                <a:solidFill>
                  <a:srgbClr val="333333"/>
                </a:solidFill>
                <a:effectLst/>
                <a:latin typeface="Open Sans" panose="020B0606030504020204" pitchFamily="34" charset="0"/>
              </a:rPr>
              <a:t>: </a:t>
            </a:r>
            <a:r>
              <a:rPr lang="es-ES" b="0" i="0" dirty="0" err="1">
                <a:solidFill>
                  <a:srgbClr val="333333"/>
                </a:solidFill>
                <a:effectLst/>
                <a:latin typeface="Open Sans" panose="020B0606030504020204" pitchFamily="34" charset="0"/>
              </a:rPr>
              <a:t>aneuploidias</a:t>
            </a:r>
            <a:endParaRPr lang="es-E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34</a:t>
            </a:fld>
            <a:endParaRPr lang="es-ES"/>
          </a:p>
        </p:txBody>
      </p:sp>
    </p:spTree>
    <p:extLst>
      <p:ext uri="{BB962C8B-B14F-4D97-AF65-F5344CB8AC3E}">
        <p14:creationId xmlns:p14="http://schemas.microsoft.com/office/powerpoint/2010/main" val="61020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45</a:t>
            </a:fld>
            <a:endParaRPr lang="es-ES"/>
          </a:p>
        </p:txBody>
      </p:sp>
    </p:spTree>
    <p:extLst>
      <p:ext uri="{BB962C8B-B14F-4D97-AF65-F5344CB8AC3E}">
        <p14:creationId xmlns:p14="http://schemas.microsoft.com/office/powerpoint/2010/main" val="392948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49</a:t>
            </a:fld>
            <a:endParaRPr lang="es-ES"/>
          </a:p>
        </p:txBody>
      </p:sp>
    </p:spTree>
    <p:extLst>
      <p:ext uri="{BB962C8B-B14F-4D97-AF65-F5344CB8AC3E}">
        <p14:creationId xmlns:p14="http://schemas.microsoft.com/office/powerpoint/2010/main" val="2861787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50</a:t>
            </a:fld>
            <a:endParaRPr lang="es-ES"/>
          </a:p>
        </p:txBody>
      </p:sp>
    </p:spTree>
    <p:extLst>
      <p:ext uri="{BB962C8B-B14F-4D97-AF65-F5344CB8AC3E}">
        <p14:creationId xmlns:p14="http://schemas.microsoft.com/office/powerpoint/2010/main" val="286178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51</a:t>
            </a:fld>
            <a:endParaRPr lang="es-ES"/>
          </a:p>
        </p:txBody>
      </p:sp>
    </p:spTree>
    <p:extLst>
      <p:ext uri="{BB962C8B-B14F-4D97-AF65-F5344CB8AC3E}">
        <p14:creationId xmlns:p14="http://schemas.microsoft.com/office/powerpoint/2010/main" val="2861787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61</a:t>
            </a:fld>
            <a:endParaRPr lang="es-ES"/>
          </a:p>
        </p:txBody>
      </p:sp>
    </p:spTree>
    <p:extLst>
      <p:ext uri="{BB962C8B-B14F-4D97-AF65-F5344CB8AC3E}">
        <p14:creationId xmlns:p14="http://schemas.microsoft.com/office/powerpoint/2010/main" val="3929489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63</a:t>
            </a:fld>
            <a:endParaRPr lang="es-ES"/>
          </a:p>
        </p:txBody>
      </p:sp>
    </p:spTree>
    <p:extLst>
      <p:ext uri="{BB962C8B-B14F-4D97-AF65-F5344CB8AC3E}">
        <p14:creationId xmlns:p14="http://schemas.microsoft.com/office/powerpoint/2010/main" val="399779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Entre las diferentes características que acabamos de conocer y que han hecho de </a:t>
            </a:r>
            <a:r>
              <a:rPr lang="es-ES" i="1" dirty="0"/>
              <a:t>Drosophila</a:t>
            </a:r>
            <a:r>
              <a:rPr lang="es-ES" dirty="0"/>
              <a:t> un sistema modelo muy poderoso, probablemente la más importante para las patologías humanas es el hecho de que más del 70% de las proteínas que causan enfermedades humanas tienen ortólogos en </a:t>
            </a:r>
            <a:r>
              <a:rPr lang="es-ES" i="1" dirty="0"/>
              <a:t>Drosophila</a:t>
            </a:r>
            <a:r>
              <a:rPr lang="es-ES" dirty="0"/>
              <a:t>. En muchos casos, la conservación es tal que los genes humanos correspondientes pueden rescatar la pérdida de función de su ortólogo en </a:t>
            </a:r>
            <a:r>
              <a:rPr lang="es-ES" i="1" dirty="0"/>
              <a:t>Drosophila.</a:t>
            </a:r>
            <a:r>
              <a:rPr lang="es-ES" dirty="0"/>
              <a:t> Por tanto, no es de extrañar que las conclusiones derivadas de la investigación en moscas sean a menudo muy relevantes para la biomedicina.</a:t>
            </a:r>
          </a:p>
          <a:p>
            <a:r>
              <a:rPr lang="es-ES" dirty="0"/>
              <a:t>En los últimos años, Drosophila se ha utilizado como modelo para muchas enfermedades neurodegenerativas como el Alzheimer, la enfermedad de Huntington o el Parkinson, o trastornos metabólicos como la diabetes y la obesidad, y el cáncer, entre muchos otros.</a:t>
            </a:r>
          </a:p>
          <a:p>
            <a:endParaRPr lang="ca-ES" dirty="0"/>
          </a:p>
        </p:txBody>
      </p:sp>
      <p:sp>
        <p:nvSpPr>
          <p:cNvPr id="4" name="Marcador de número de diapositiva 3"/>
          <p:cNvSpPr>
            <a:spLocks noGrp="1"/>
          </p:cNvSpPr>
          <p:nvPr>
            <p:ph type="sldNum" sz="quarter" idx="10"/>
          </p:nvPr>
        </p:nvSpPr>
        <p:spPr/>
        <p:txBody>
          <a:bodyPr/>
          <a:lstStyle/>
          <a:p>
            <a:fld id="{D152917A-A194-49E1-B5E8-99E15015F349}" type="slidenum">
              <a:rPr lang="es-ES" smtClean="0"/>
              <a:pPr/>
              <a:t>64</a:t>
            </a:fld>
            <a:endParaRPr lang="es-ES"/>
          </a:p>
        </p:txBody>
      </p:sp>
    </p:spTree>
    <p:extLst>
      <p:ext uri="{BB962C8B-B14F-4D97-AF65-F5344CB8AC3E}">
        <p14:creationId xmlns:p14="http://schemas.microsoft.com/office/powerpoint/2010/main" val="105844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300" i="1" dirty="0"/>
              <a:t>Drosophila </a:t>
            </a:r>
            <a:r>
              <a:rPr lang="es-ES" sz="1300" i="1" dirty="0" err="1"/>
              <a:t>melanogaster</a:t>
            </a:r>
            <a:r>
              <a:rPr lang="es-ES" sz="1300" i="1" dirty="0"/>
              <a:t> </a:t>
            </a:r>
            <a:r>
              <a:rPr lang="es-ES" sz="1300" dirty="0"/>
              <a:t>se encuentra en abundancia en frutas blandas como las uvas, los plátanos y las ciruelas, especialmente si están demasiado maduras y han empezado a fermentar. Tanto las moscas adultas como las larvas se alimentan de los zumos de las frutas y, dado que la levadura está presente en todos los lugares donde se produce la fermentación, se cree que la levadura constituye una parte importante de su dieta, por lo que la </a:t>
            </a:r>
            <a:r>
              <a:rPr lang="es-ES" sz="1300" i="1" dirty="0"/>
              <a:t>Drosophila</a:t>
            </a:r>
            <a:r>
              <a:rPr lang="es-ES" sz="1300" dirty="0"/>
              <a:t> puede criarse en cualquier medio de fermentación. </a:t>
            </a:r>
            <a:endParaRPr lang="fr-FR" dirty="0"/>
          </a:p>
        </p:txBody>
      </p:sp>
      <p:sp>
        <p:nvSpPr>
          <p:cNvPr id="4" name="Espace réservé du numéro de diapositive 3"/>
          <p:cNvSpPr>
            <a:spLocks noGrp="1"/>
          </p:cNvSpPr>
          <p:nvPr>
            <p:ph type="sldNum" sz="quarter" idx="10"/>
          </p:nvPr>
        </p:nvSpPr>
        <p:spPr/>
        <p:txBody>
          <a:bodyPr/>
          <a:lstStyle/>
          <a:p>
            <a:fld id="{D152917A-A194-49E1-B5E8-99E15015F349}" type="slidenum">
              <a:rPr lang="es-ES" smtClean="0"/>
              <a:pPr/>
              <a:t>8</a:t>
            </a:fld>
            <a:endParaRPr lang="es-ES"/>
          </a:p>
        </p:txBody>
      </p:sp>
    </p:spTree>
    <p:extLst>
      <p:ext uri="{BB962C8B-B14F-4D97-AF65-F5344CB8AC3E}">
        <p14:creationId xmlns:p14="http://schemas.microsoft.com/office/powerpoint/2010/main" val="25126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dirty="0"/>
          </a:p>
        </p:txBody>
      </p:sp>
      <p:sp>
        <p:nvSpPr>
          <p:cNvPr id="4" name="Slide Number Placeholder 3"/>
          <p:cNvSpPr>
            <a:spLocks noGrp="1"/>
          </p:cNvSpPr>
          <p:nvPr>
            <p:ph type="sldNum" sz="quarter" idx="10"/>
          </p:nvPr>
        </p:nvSpPr>
        <p:spPr/>
        <p:txBody>
          <a:bodyPr/>
          <a:lstStyle/>
          <a:p>
            <a:fld id="{C4E70493-2D5E-40B2-B91B-126C2FA35A98}" type="slidenum">
              <a:rPr lang="en-US" smtClean="0"/>
              <a:pPr/>
              <a:t>65</a:t>
            </a:fld>
            <a:endParaRPr lang="en-US"/>
          </a:p>
        </p:txBody>
      </p:sp>
    </p:spTree>
    <p:extLst>
      <p:ext uri="{BB962C8B-B14F-4D97-AF65-F5344CB8AC3E}">
        <p14:creationId xmlns:p14="http://schemas.microsoft.com/office/powerpoint/2010/main" val="268539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dirty="0"/>
          </a:p>
        </p:txBody>
      </p:sp>
      <p:sp>
        <p:nvSpPr>
          <p:cNvPr id="4" name="Slide Number Placeholder 3"/>
          <p:cNvSpPr>
            <a:spLocks noGrp="1"/>
          </p:cNvSpPr>
          <p:nvPr>
            <p:ph type="sldNum" sz="quarter" idx="10"/>
          </p:nvPr>
        </p:nvSpPr>
        <p:spPr/>
        <p:txBody>
          <a:bodyPr/>
          <a:lstStyle/>
          <a:p>
            <a:fld id="{C4E70493-2D5E-40B2-B91B-126C2FA35A98}" type="slidenum">
              <a:rPr lang="en-US" smtClean="0"/>
              <a:pPr/>
              <a:t>66</a:t>
            </a:fld>
            <a:endParaRPr lang="en-US"/>
          </a:p>
        </p:txBody>
      </p:sp>
    </p:spTree>
    <p:extLst>
      <p:ext uri="{BB962C8B-B14F-4D97-AF65-F5344CB8AC3E}">
        <p14:creationId xmlns:p14="http://schemas.microsoft.com/office/powerpoint/2010/main" val="2685399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dirty="0" err="1"/>
              <a:t>Genotype</a:t>
            </a:r>
            <a:r>
              <a:rPr lang="fr-FR" dirty="0"/>
              <a:t> </a:t>
            </a:r>
            <a:r>
              <a:rPr lang="fr-FR" dirty="0">
                <a:sym typeface="Wingdings" panose="05000000000000000000" pitchFamily="2" charset="2"/>
              </a:rPr>
              <a:t> set of </a:t>
            </a:r>
            <a:r>
              <a:rPr lang="fr-FR" dirty="0" err="1">
                <a:sym typeface="Wingdings" panose="05000000000000000000" pitchFamily="2" charset="2"/>
              </a:rPr>
              <a:t>genes</a:t>
            </a:r>
            <a:r>
              <a:rPr lang="fr-FR" dirty="0">
                <a:sym typeface="Wingdings" panose="05000000000000000000" pitchFamily="2" charset="2"/>
              </a:rPr>
              <a:t> </a:t>
            </a:r>
            <a:r>
              <a:rPr lang="fr-FR" dirty="0" err="1">
                <a:sym typeface="Wingdings" panose="05000000000000000000" pitchFamily="2" charset="2"/>
              </a:rPr>
              <a:t>present</a:t>
            </a:r>
            <a:r>
              <a:rPr lang="fr-FR" dirty="0">
                <a:sym typeface="Wingdings" panose="05000000000000000000" pitchFamily="2" charset="2"/>
              </a:rPr>
              <a:t> in an </a:t>
            </a:r>
            <a:r>
              <a:rPr lang="fr-FR" dirty="0" err="1">
                <a:sym typeface="Wingdings" panose="05000000000000000000" pitchFamily="2" charset="2"/>
              </a:rPr>
              <a:t>organism</a:t>
            </a:r>
            <a:endParaRPr lang="fr-FR" dirty="0">
              <a:sym typeface="Wingdings" panose="05000000000000000000" pitchFamily="2" charset="2"/>
            </a:endParaRPr>
          </a:p>
          <a:p>
            <a:r>
              <a:rPr lang="fr-FR" dirty="0" err="1">
                <a:sym typeface="Wingdings" panose="05000000000000000000" pitchFamily="2" charset="2"/>
              </a:rPr>
              <a:t>Phenotype</a:t>
            </a:r>
            <a:r>
              <a:rPr lang="fr-FR" dirty="0">
                <a:sym typeface="Wingdings" panose="05000000000000000000" pitchFamily="2" charset="2"/>
              </a:rPr>
              <a:t>  </a:t>
            </a:r>
            <a:r>
              <a:rPr lang="fr-FR" dirty="0" err="1">
                <a:sym typeface="Wingdings" panose="05000000000000000000" pitchFamily="2" charset="2"/>
              </a:rPr>
              <a:t>is</a:t>
            </a:r>
            <a:r>
              <a:rPr lang="fr-FR" dirty="0">
                <a:sym typeface="Wingdings" panose="05000000000000000000" pitchFamily="2" charset="2"/>
              </a:rPr>
              <a:t> the </a:t>
            </a:r>
            <a:r>
              <a:rPr lang="fr-FR" dirty="0" err="1">
                <a:sym typeface="Wingdings" panose="05000000000000000000" pitchFamily="2" charset="2"/>
              </a:rPr>
              <a:t>sum</a:t>
            </a:r>
            <a:r>
              <a:rPr lang="fr-FR" dirty="0">
                <a:sym typeface="Wingdings" panose="05000000000000000000" pitchFamily="2" charset="2"/>
              </a:rPr>
              <a:t> of the </a:t>
            </a:r>
            <a:r>
              <a:rPr lang="fr-FR" dirty="0" err="1">
                <a:sym typeface="Wingdings" panose="05000000000000000000" pitchFamily="2" charset="2"/>
              </a:rPr>
              <a:t>genes</a:t>
            </a:r>
            <a:r>
              <a:rPr lang="fr-FR" dirty="0">
                <a:sym typeface="Wingdings" panose="05000000000000000000" pitchFamily="2" charset="2"/>
              </a:rPr>
              <a:t> plus the </a:t>
            </a:r>
            <a:r>
              <a:rPr lang="fr-FR" dirty="0" err="1">
                <a:sym typeface="Wingdings" panose="05000000000000000000" pitchFamily="2" charset="2"/>
              </a:rPr>
              <a:t>environmental</a:t>
            </a:r>
            <a:r>
              <a:rPr lang="fr-FR" dirty="0">
                <a:sym typeface="Wingdings" panose="05000000000000000000" pitchFamily="2" charset="2"/>
              </a:rPr>
              <a:t> </a:t>
            </a:r>
            <a:r>
              <a:rPr lang="fr-FR" dirty="0" err="1">
                <a:sym typeface="Wingdings" panose="05000000000000000000" pitchFamily="2" charset="2"/>
              </a:rPr>
              <a:t>efects</a:t>
            </a:r>
            <a:r>
              <a:rPr lang="fr-FR" dirty="0">
                <a:sym typeface="Wingdings" panose="05000000000000000000" pitchFamily="2" charset="2"/>
              </a:rPr>
              <a:t>. It </a:t>
            </a:r>
            <a:r>
              <a:rPr lang="fr-FR" dirty="0" err="1">
                <a:sym typeface="Wingdings" panose="05000000000000000000" pitchFamily="2" charset="2"/>
              </a:rPr>
              <a:t>is</a:t>
            </a:r>
            <a:r>
              <a:rPr lang="fr-FR" dirty="0">
                <a:sym typeface="Wingdings" panose="05000000000000000000" pitchFamily="2" charset="2"/>
              </a:rPr>
              <a:t> how the trais </a:t>
            </a:r>
            <a:r>
              <a:rPr lang="fr-FR" dirty="0" err="1">
                <a:sym typeface="Wingdings" panose="05000000000000000000" pitchFamily="2" charset="2"/>
              </a:rPr>
              <a:t>physically</a:t>
            </a:r>
            <a:r>
              <a:rPr lang="fr-FR" baseline="0" dirty="0">
                <a:sym typeface="Wingdings" panose="05000000000000000000" pitchFamily="2" charset="2"/>
              </a:rPr>
              <a:t> shows in the </a:t>
            </a:r>
            <a:r>
              <a:rPr lang="fr-FR" baseline="0" dirty="0" err="1">
                <a:sym typeface="Wingdings" panose="05000000000000000000" pitchFamily="2" charset="2"/>
              </a:rPr>
              <a:t>organism</a:t>
            </a:r>
            <a:r>
              <a:rPr lang="fr-FR" baseline="0" dirty="0">
                <a:sym typeface="Wingdings" panose="05000000000000000000" pitchFamily="2" charset="2"/>
              </a:rPr>
              <a:t>.</a:t>
            </a:r>
          </a:p>
          <a:p>
            <a:r>
              <a:rPr lang="fr-FR" baseline="0" dirty="0" err="1">
                <a:sym typeface="Wingdings" panose="05000000000000000000" pitchFamily="2" charset="2"/>
              </a:rPr>
              <a:t>Alleles</a:t>
            </a:r>
            <a:r>
              <a:rPr lang="fr-FR" baseline="0" dirty="0">
                <a:sym typeface="Wingdings" panose="05000000000000000000" pitchFamily="2" charset="2"/>
              </a:rPr>
              <a:t>  alternatives </a:t>
            </a:r>
            <a:r>
              <a:rPr lang="fr-FR" baseline="0" dirty="0" err="1">
                <a:sym typeface="Wingdings" panose="05000000000000000000" pitchFamily="2" charset="2"/>
              </a:rPr>
              <a:t>forms</a:t>
            </a:r>
            <a:r>
              <a:rPr lang="fr-FR" baseline="0" dirty="0">
                <a:sym typeface="Wingdings" panose="05000000000000000000" pitchFamily="2" charset="2"/>
              </a:rPr>
              <a:t> of the </a:t>
            </a:r>
            <a:r>
              <a:rPr lang="fr-FR" baseline="0" dirty="0" err="1">
                <a:sym typeface="Wingdings" panose="05000000000000000000" pitchFamily="2" charset="2"/>
              </a:rPr>
              <a:t>same</a:t>
            </a:r>
            <a:r>
              <a:rPr lang="fr-FR" baseline="0" dirty="0">
                <a:sym typeface="Wingdings" panose="05000000000000000000" pitchFamily="2" charset="2"/>
              </a:rPr>
              <a:t> </a:t>
            </a:r>
            <a:r>
              <a:rPr lang="fr-FR" baseline="0" dirty="0" err="1">
                <a:sym typeface="Wingdings" panose="05000000000000000000" pitchFamily="2" charset="2"/>
              </a:rPr>
              <a:t>gene</a:t>
            </a:r>
            <a:endParaRPr lang="fr-FR" baseline="0" dirty="0">
              <a:sym typeface="Wingdings" panose="05000000000000000000" pitchFamily="2" charset="2"/>
            </a:endParaRPr>
          </a:p>
          <a:p>
            <a:r>
              <a:rPr lang="fr-FR" baseline="0" dirty="0" err="1">
                <a:sym typeface="Wingdings" panose="05000000000000000000" pitchFamily="2" charset="2"/>
              </a:rPr>
              <a:t>Homozygous</a:t>
            </a:r>
            <a:r>
              <a:rPr lang="fr-FR" baseline="0" dirty="0">
                <a:sym typeface="Wingdings" panose="05000000000000000000" pitchFamily="2" charset="2"/>
              </a:rPr>
              <a:t>  for </a:t>
            </a:r>
            <a:r>
              <a:rPr lang="fr-FR" baseline="0" dirty="0" err="1">
                <a:sym typeface="Wingdings" panose="05000000000000000000" pitchFamily="2" charset="2"/>
              </a:rPr>
              <a:t>dipoid</a:t>
            </a:r>
            <a:r>
              <a:rPr lang="fr-FR" baseline="0" dirty="0">
                <a:sym typeface="Wingdings" panose="05000000000000000000" pitchFamily="2" charset="2"/>
              </a:rPr>
              <a:t> </a:t>
            </a:r>
            <a:r>
              <a:rPr lang="fr-FR" baseline="0" dirty="0" err="1">
                <a:sym typeface="Wingdings" panose="05000000000000000000" pitchFamily="2" charset="2"/>
              </a:rPr>
              <a:t>organisms</a:t>
            </a:r>
            <a:r>
              <a:rPr lang="fr-FR" baseline="0" dirty="0">
                <a:sym typeface="Wingdings" panose="05000000000000000000" pitchFamily="2" charset="2"/>
              </a:rPr>
              <a:t>, 2 </a:t>
            </a:r>
            <a:r>
              <a:rPr lang="fr-FR" baseline="0" dirty="0" err="1">
                <a:sym typeface="Wingdings" panose="05000000000000000000" pitchFamily="2" charset="2"/>
              </a:rPr>
              <a:t>identical</a:t>
            </a:r>
            <a:r>
              <a:rPr lang="fr-FR" baseline="0" dirty="0">
                <a:sym typeface="Wingdings" panose="05000000000000000000" pitchFamily="2" charset="2"/>
              </a:rPr>
              <a:t> </a:t>
            </a:r>
            <a:r>
              <a:rPr lang="fr-FR" baseline="0" dirty="0" err="1">
                <a:sym typeface="Wingdings" panose="05000000000000000000" pitchFamily="2" charset="2"/>
              </a:rPr>
              <a:t>alleles</a:t>
            </a:r>
            <a:endParaRPr lang="fr-FR" baseline="0" dirty="0">
              <a:sym typeface="Wingdings" panose="05000000000000000000" pitchFamily="2" charset="2"/>
            </a:endParaRPr>
          </a:p>
          <a:p>
            <a:r>
              <a:rPr lang="fr-FR" baseline="0" dirty="0" err="1">
                <a:sym typeface="Wingdings" panose="05000000000000000000" pitchFamily="2" charset="2"/>
              </a:rPr>
              <a:t>Heterozygous</a:t>
            </a:r>
            <a:r>
              <a:rPr lang="fr-FR" baseline="0" dirty="0">
                <a:sym typeface="Wingdings" panose="05000000000000000000" pitchFamily="2" charset="2"/>
              </a:rPr>
              <a:t>  for </a:t>
            </a:r>
            <a:r>
              <a:rPr lang="fr-FR" baseline="0" dirty="0" err="1">
                <a:sym typeface="Wingdings" panose="05000000000000000000" pitchFamily="2" charset="2"/>
              </a:rPr>
              <a:t>diploid</a:t>
            </a:r>
            <a:r>
              <a:rPr lang="fr-FR" baseline="0" dirty="0">
                <a:sym typeface="Wingdings" panose="05000000000000000000" pitchFamily="2" charset="2"/>
              </a:rPr>
              <a:t> </a:t>
            </a:r>
            <a:r>
              <a:rPr lang="fr-FR" baseline="0" dirty="0" err="1">
                <a:sym typeface="Wingdings" panose="05000000000000000000" pitchFamily="2" charset="2"/>
              </a:rPr>
              <a:t>organisms</a:t>
            </a:r>
            <a:r>
              <a:rPr lang="fr-FR" baseline="0" dirty="0">
                <a:sym typeface="Wingdings" panose="05000000000000000000" pitchFamily="2" charset="2"/>
              </a:rPr>
              <a:t>, 2 </a:t>
            </a:r>
            <a:r>
              <a:rPr lang="fr-FR" baseline="0" dirty="0" err="1">
                <a:sym typeface="Wingdings" panose="05000000000000000000" pitchFamily="2" charset="2"/>
              </a:rPr>
              <a:t>diferent</a:t>
            </a:r>
            <a:r>
              <a:rPr lang="fr-FR" baseline="0" dirty="0">
                <a:sym typeface="Wingdings" panose="05000000000000000000" pitchFamily="2" charset="2"/>
              </a:rPr>
              <a:t> </a:t>
            </a:r>
            <a:r>
              <a:rPr lang="fr-FR" baseline="0" dirty="0" err="1">
                <a:sym typeface="Wingdings" panose="05000000000000000000" pitchFamily="2" charset="2"/>
              </a:rPr>
              <a:t>alleles</a:t>
            </a:r>
            <a:r>
              <a:rPr lang="fr-FR" baseline="0" dirty="0">
                <a:sym typeface="Wingdings" panose="05000000000000000000" pitchFamily="2" charset="2"/>
              </a:rPr>
              <a:t> of  a </a:t>
            </a:r>
            <a:r>
              <a:rPr lang="fr-FR" baseline="0" dirty="0" err="1">
                <a:sym typeface="Wingdings" panose="05000000000000000000" pitchFamily="2" charset="2"/>
              </a:rPr>
              <a:t>gene</a:t>
            </a:r>
            <a:endParaRPr lang="fr-FR" baseline="0" dirty="0">
              <a:sym typeface="Wingdings" panose="05000000000000000000" pitchFamily="2" charset="2"/>
            </a:endParaRPr>
          </a:p>
          <a:p>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67</a:t>
            </a:fld>
            <a:endParaRPr lang="es-ES"/>
          </a:p>
        </p:txBody>
      </p:sp>
    </p:spTree>
    <p:extLst>
      <p:ext uri="{BB962C8B-B14F-4D97-AF65-F5344CB8AC3E}">
        <p14:creationId xmlns:p14="http://schemas.microsoft.com/office/powerpoint/2010/main" val="1727427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2400" b="0" i="0" dirty="0">
                <a:solidFill>
                  <a:srgbClr val="333333"/>
                </a:solidFill>
                <a:effectLst/>
                <a:latin typeface="Open Sans" panose="020B0606030504020204" pitchFamily="34" charset="0"/>
              </a:rPr>
              <a:t>Segunda ley de Mendel: "Ley de segregación de la segunda generación filial“</a:t>
            </a:r>
            <a:br>
              <a:rPr lang="es-ES" sz="2400" dirty="0"/>
            </a:br>
            <a:r>
              <a:rPr lang="es-ES" sz="2400" b="0" i="0" dirty="0">
                <a:solidFill>
                  <a:srgbClr val="333333"/>
                </a:solidFill>
                <a:effectLst/>
                <a:latin typeface="Open Sans" panose="020B0606030504020204" pitchFamily="34" charset="0"/>
              </a:rPr>
              <a:t>Al cruzar dos individuos híbridos de los obtenidos en el primer cruzamiento, Mendel describió que el carácter recesivo volvía a aparecer en uno de cada cuatro individuos, es decir en una proporción de 1 a 3.</a:t>
            </a:r>
          </a:p>
          <a:p>
            <a:pPr algn="l"/>
            <a:r>
              <a:rPr lang="es-ES" dirty="0"/>
              <a:t>La ley de la segregación: cuando un individuo produce gametos, las copias de un gen se separan para que cada gameto reciba sólo una copia (alelo) - un gameto recibirá un alelo o el otro </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69</a:t>
            </a:fld>
            <a:endParaRPr lang="es-ES"/>
          </a:p>
        </p:txBody>
      </p:sp>
    </p:spTree>
    <p:extLst>
      <p:ext uri="{BB962C8B-B14F-4D97-AF65-F5344CB8AC3E}">
        <p14:creationId xmlns:p14="http://schemas.microsoft.com/office/powerpoint/2010/main" val="1471218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2400" b="0" i="0" dirty="0">
                <a:solidFill>
                  <a:srgbClr val="333333"/>
                </a:solidFill>
                <a:effectLst/>
                <a:latin typeface="Open Sans" panose="020B0606030504020204" pitchFamily="34" charset="0"/>
              </a:rPr>
              <a:t>Segunda ley de Mendel: "Ley de segregación de la segunda generación filial“</a:t>
            </a:r>
            <a:br>
              <a:rPr lang="es-ES" sz="2400" dirty="0"/>
            </a:br>
            <a:r>
              <a:rPr lang="es-ES" sz="2400" b="0" i="0" dirty="0">
                <a:solidFill>
                  <a:srgbClr val="333333"/>
                </a:solidFill>
                <a:effectLst/>
                <a:latin typeface="Open Sans" panose="020B0606030504020204" pitchFamily="34" charset="0"/>
              </a:rPr>
              <a:t>Al cruzar dos individuos híbridos de los obtenidos en el primer cruzamiento, Mendel describió que el carácter recesivo volvía a aparecer en uno de cada cuatro individuos, es decir en una </a:t>
            </a:r>
            <a:r>
              <a:rPr lang="es-ES" sz="2400" b="0" i="0" dirty="0" err="1">
                <a:solidFill>
                  <a:srgbClr val="333333"/>
                </a:solidFill>
                <a:effectLst/>
                <a:latin typeface="Open Sans" panose="020B0606030504020204" pitchFamily="34" charset="0"/>
              </a:rPr>
              <a:t>proporió</a:t>
            </a:r>
            <a:r>
              <a:rPr lang="es-ES" sz="2400" b="0" i="0" dirty="0">
                <a:solidFill>
                  <a:srgbClr val="333333"/>
                </a:solidFill>
                <a:effectLst/>
                <a:latin typeface="Open Sans" panose="020B0606030504020204" pitchFamily="34" charset="0"/>
              </a:rPr>
              <a:t> de 1 a 3</a:t>
            </a:r>
          </a:p>
          <a:p>
            <a:pPr algn="l"/>
            <a:r>
              <a:rPr lang="es-ES" b="1" dirty="0"/>
              <a:t>La ley de la segregación: cuando un individuo produce gametos, las copias de un gen se separan para que cada gameto reciba sólo una copia (alelo) - un gameto recibirá un alelo o el otro </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70</a:t>
            </a:fld>
            <a:endParaRPr lang="es-ES"/>
          </a:p>
        </p:txBody>
      </p:sp>
    </p:spTree>
    <p:extLst>
      <p:ext uri="{BB962C8B-B14F-4D97-AF65-F5344CB8AC3E}">
        <p14:creationId xmlns:p14="http://schemas.microsoft.com/office/powerpoint/2010/main" val="1471218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2400" b="0" i="0" dirty="0">
                <a:solidFill>
                  <a:srgbClr val="333333"/>
                </a:solidFill>
                <a:effectLst/>
                <a:latin typeface="Open Sans" panose="020B0606030504020204" pitchFamily="34" charset="0"/>
              </a:rPr>
              <a:t>Tercera ley de Mendel "Ley de la herencia independiente de caracteres“</a:t>
            </a:r>
            <a:br>
              <a:rPr lang="es-ES" sz="2400" dirty="0"/>
            </a:br>
            <a:r>
              <a:rPr lang="es-ES" sz="2400" b="0" i="0" dirty="0">
                <a:solidFill>
                  <a:srgbClr val="333333"/>
                </a:solidFill>
                <a:effectLst/>
                <a:latin typeface="Open Sans" panose="020B0606030504020204" pitchFamily="34" charset="0"/>
              </a:rPr>
              <a:t>Cuando se controlan dos caracteres diferentes y se hibridan individuos, los dos caracteres se transmiten de forma independiente.</a:t>
            </a:r>
          </a:p>
          <a:p>
            <a:pPr algn="l"/>
            <a:r>
              <a:rPr lang="es-ES" dirty="0"/>
              <a:t>Ley de la distribución independiente: los alelos responsables de los diferentes rasgos se distribuyen en los gametos (y, por tanto, en la descendencia) de forma independiente. </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71</a:t>
            </a:fld>
            <a:endParaRPr lang="es-ES"/>
          </a:p>
        </p:txBody>
      </p:sp>
    </p:spTree>
    <p:extLst>
      <p:ext uri="{BB962C8B-B14F-4D97-AF65-F5344CB8AC3E}">
        <p14:creationId xmlns:p14="http://schemas.microsoft.com/office/powerpoint/2010/main" val="2782329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990752">
              <a:defRPr/>
            </a:pPr>
            <a:r>
              <a:rPr lang="es-ES" sz="1300"/>
              <a:t>No obstante, Mendel no tuvo en cuenta la posibilidad de que estos caracteres se encontraran ligados sobre un mismo cromosoma, puesto que no conocía la teoría cromosómica de la herencia, y por tanto que estos caracteres eran transmitidos a la progenie conjuntamente, alterando las proporciones de la tercera ley de Mendel y desmintiendo de este modo la universalidad de la ley de la transmisión independiente</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72</a:t>
            </a:fld>
            <a:endParaRPr lang="es-ES"/>
          </a:p>
        </p:txBody>
      </p:sp>
    </p:spTree>
    <p:extLst>
      <p:ext uri="{BB962C8B-B14F-4D97-AF65-F5344CB8AC3E}">
        <p14:creationId xmlns:p14="http://schemas.microsoft.com/office/powerpoint/2010/main" val="180914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300" i="1" dirty="0"/>
              <a:t>Drosophila </a:t>
            </a:r>
            <a:r>
              <a:rPr lang="es-ES" sz="1300" i="1" dirty="0" err="1"/>
              <a:t>melanogaster</a:t>
            </a:r>
            <a:r>
              <a:rPr lang="es-ES" sz="1300" i="1" dirty="0"/>
              <a:t> </a:t>
            </a:r>
            <a:r>
              <a:rPr lang="es-ES" sz="1300" dirty="0"/>
              <a:t>se encuentra en abundancia en frutas blandas como las uvas, los plátanos y las ciruelas, especialmente si están demasiado maduras y han empezado a fermentar. Tanto las moscas adultas como las larvas se alimentan de los zumos de las frutas y, dado que la levadura está presente en todos los lugares donde se produce la fermentación, se cree que la levadura constituye una parte importante de su dieta, por lo que la </a:t>
            </a:r>
            <a:r>
              <a:rPr lang="es-ES" sz="1300" i="1" dirty="0"/>
              <a:t>Drosophila</a:t>
            </a:r>
            <a:r>
              <a:rPr lang="es-ES" sz="1300" dirty="0"/>
              <a:t> puede criarse en cualquier medio de fermentación. </a:t>
            </a:r>
            <a:endParaRPr lang="fr-FR" sz="1400" dirty="0"/>
          </a:p>
          <a:p>
            <a:endParaRPr lang="fr-FR" dirty="0"/>
          </a:p>
        </p:txBody>
      </p:sp>
      <p:sp>
        <p:nvSpPr>
          <p:cNvPr id="4" name="Espace réservé du numéro de diapositive 3"/>
          <p:cNvSpPr>
            <a:spLocks noGrp="1"/>
          </p:cNvSpPr>
          <p:nvPr>
            <p:ph type="sldNum" sz="quarter" idx="10"/>
          </p:nvPr>
        </p:nvSpPr>
        <p:spPr/>
        <p:txBody>
          <a:bodyPr/>
          <a:lstStyle/>
          <a:p>
            <a:fld id="{D152917A-A194-49E1-B5E8-99E15015F349}" type="slidenum">
              <a:rPr lang="es-ES" smtClean="0"/>
              <a:pPr/>
              <a:t>9</a:t>
            </a:fld>
            <a:endParaRPr lang="es-ES"/>
          </a:p>
        </p:txBody>
      </p:sp>
    </p:spTree>
    <p:extLst>
      <p:ext uri="{BB962C8B-B14F-4D97-AF65-F5344CB8AC3E}">
        <p14:creationId xmlns:p14="http://schemas.microsoft.com/office/powerpoint/2010/main" val="2512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Genotipo </a:t>
            </a:r>
            <a:r>
              <a:rPr lang="fr-FR" dirty="0">
                <a:sym typeface="Wingdings" panose="05000000000000000000" pitchFamily="2" charset="2"/>
              </a:rPr>
              <a:t></a:t>
            </a:r>
            <a:r>
              <a:rPr lang="es-ES" dirty="0"/>
              <a:t>conjunto de genes presentes en un organismo</a:t>
            </a:r>
          </a:p>
          <a:p>
            <a:r>
              <a:rPr lang="es-ES" dirty="0"/>
              <a:t>El fenotipo</a:t>
            </a:r>
            <a:r>
              <a:rPr lang="fr-FR" dirty="0">
                <a:sym typeface="Wingdings" panose="05000000000000000000" pitchFamily="2" charset="2"/>
              </a:rPr>
              <a:t></a:t>
            </a:r>
            <a:r>
              <a:rPr lang="es-ES" dirty="0"/>
              <a:t> es la suma de los genes más los efectos ambientales. Es la forma en que el </a:t>
            </a:r>
            <a:r>
              <a:rPr lang="es-ES" dirty="0" err="1"/>
              <a:t>trais</a:t>
            </a:r>
            <a:r>
              <a:rPr lang="es-ES" dirty="0"/>
              <a:t> se muestra físicamente en el organismo.</a:t>
            </a:r>
          </a:p>
          <a:p>
            <a:r>
              <a:rPr lang="es-ES" dirty="0"/>
              <a:t>Alelos </a:t>
            </a:r>
            <a:r>
              <a:rPr lang="fr-FR" dirty="0">
                <a:sym typeface="Wingdings" panose="05000000000000000000" pitchFamily="2" charset="2"/>
              </a:rPr>
              <a:t></a:t>
            </a:r>
            <a:r>
              <a:rPr lang="es-ES" dirty="0"/>
              <a:t>formas alternativas de un mismo gen</a:t>
            </a:r>
          </a:p>
          <a:p>
            <a:r>
              <a:rPr lang="es-ES" dirty="0"/>
              <a:t>Homocigoto </a:t>
            </a:r>
            <a:r>
              <a:rPr lang="fr-FR" dirty="0">
                <a:sym typeface="Wingdings" panose="05000000000000000000" pitchFamily="2" charset="2"/>
              </a:rPr>
              <a:t></a:t>
            </a:r>
            <a:r>
              <a:rPr lang="es-ES" dirty="0"/>
              <a:t>para organismos </a:t>
            </a:r>
            <a:r>
              <a:rPr lang="es-ES" dirty="0" err="1"/>
              <a:t>dipoides</a:t>
            </a:r>
            <a:r>
              <a:rPr lang="es-ES" dirty="0"/>
              <a:t>, 2 alelos idénticos</a:t>
            </a:r>
          </a:p>
          <a:p>
            <a:r>
              <a:rPr lang="es-ES" dirty="0"/>
              <a:t>Heterocigoto </a:t>
            </a:r>
            <a:r>
              <a:rPr lang="fr-FR" dirty="0">
                <a:sym typeface="Wingdings" panose="05000000000000000000" pitchFamily="2" charset="2"/>
              </a:rPr>
              <a:t></a:t>
            </a:r>
            <a:r>
              <a:rPr lang="es-ES" dirty="0"/>
              <a:t>para organismos diploides, 2 alelos diferentes de un gen</a:t>
            </a:r>
            <a:endParaRPr lang="fr-FR" dirty="0"/>
          </a:p>
          <a:p>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10</a:t>
            </a:fld>
            <a:endParaRPr lang="es-ES"/>
          </a:p>
        </p:txBody>
      </p:sp>
    </p:spTree>
    <p:extLst>
      <p:ext uri="{BB962C8B-B14F-4D97-AF65-F5344CB8AC3E}">
        <p14:creationId xmlns:p14="http://schemas.microsoft.com/office/powerpoint/2010/main" val="239474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300" dirty="0"/>
              <a:t>Drosophila </a:t>
            </a:r>
            <a:r>
              <a:rPr lang="es-ES" sz="1300" dirty="0" err="1"/>
              <a:t>melanogaster</a:t>
            </a:r>
            <a:r>
              <a:rPr lang="es-ES" sz="1300" dirty="0"/>
              <a:t> se encuentra en abundancia en frutas blandas como las uvas, los plátanos y las ciruelas, especialmente si están demasiado maduras y han empezado a fermentar. Tanto las moscas adultas como las larvas se alimentan de los zumos de las frutas y, dado que la levadura está presente en todos los lugares donde se produce la fermentación, se cree que la levadura constituye una parte importante de su dieta, por lo que la Drosophila puede criarse en cualquier medio de fermentación. </a:t>
            </a:r>
            <a:endParaRPr lang="fr-FR" dirty="0"/>
          </a:p>
        </p:txBody>
      </p:sp>
      <p:sp>
        <p:nvSpPr>
          <p:cNvPr id="4" name="Espace réservé du numéro de diapositive 3"/>
          <p:cNvSpPr>
            <a:spLocks noGrp="1"/>
          </p:cNvSpPr>
          <p:nvPr>
            <p:ph type="sldNum" sz="quarter" idx="10"/>
          </p:nvPr>
        </p:nvSpPr>
        <p:spPr/>
        <p:txBody>
          <a:bodyPr/>
          <a:lstStyle/>
          <a:p>
            <a:fld id="{D152917A-A194-49E1-B5E8-99E15015F349}" type="slidenum">
              <a:rPr lang="es-ES" smtClean="0"/>
              <a:pPr/>
              <a:t>22</a:t>
            </a:fld>
            <a:endParaRPr lang="es-ES"/>
          </a:p>
        </p:txBody>
      </p:sp>
    </p:spTree>
    <p:extLst>
      <p:ext uri="{BB962C8B-B14F-4D97-AF65-F5344CB8AC3E}">
        <p14:creationId xmlns:p14="http://schemas.microsoft.com/office/powerpoint/2010/main" val="253053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¿Por qué podemos utilizar mutantes para estudiar la función de los genes?</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28</a:t>
            </a:fld>
            <a:endParaRPr lang="es-ES"/>
          </a:p>
        </p:txBody>
      </p:sp>
    </p:spTree>
    <p:extLst>
      <p:ext uri="{BB962C8B-B14F-4D97-AF65-F5344CB8AC3E}">
        <p14:creationId xmlns:p14="http://schemas.microsoft.com/office/powerpoint/2010/main" val="318926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¿Por qué podemos utilizar mutantes para estudiar la función de los genes?</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29</a:t>
            </a:fld>
            <a:endParaRPr lang="es-ES"/>
          </a:p>
        </p:txBody>
      </p:sp>
    </p:spTree>
    <p:extLst>
      <p:ext uri="{BB962C8B-B14F-4D97-AF65-F5344CB8AC3E}">
        <p14:creationId xmlns:p14="http://schemas.microsoft.com/office/powerpoint/2010/main" val="3189269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¿Por qué podemos utilizar mutantes para estudiar la función de los genes?</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30</a:t>
            </a:fld>
            <a:endParaRPr lang="es-ES"/>
          </a:p>
        </p:txBody>
      </p:sp>
    </p:spTree>
    <p:extLst>
      <p:ext uri="{BB962C8B-B14F-4D97-AF65-F5344CB8AC3E}">
        <p14:creationId xmlns:p14="http://schemas.microsoft.com/office/powerpoint/2010/main" val="3189269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¿Por qué podemos utilizar mutantes para estudiar la función de los genes?</a:t>
            </a:r>
            <a:endParaRPr lang="fr-FR" dirty="0"/>
          </a:p>
        </p:txBody>
      </p:sp>
      <p:sp>
        <p:nvSpPr>
          <p:cNvPr id="4" name="3 Marcador de número de diapositiva"/>
          <p:cNvSpPr>
            <a:spLocks noGrp="1"/>
          </p:cNvSpPr>
          <p:nvPr>
            <p:ph type="sldNum" sz="quarter" idx="10"/>
          </p:nvPr>
        </p:nvSpPr>
        <p:spPr/>
        <p:txBody>
          <a:bodyPr/>
          <a:lstStyle/>
          <a:p>
            <a:fld id="{D152917A-A194-49E1-B5E8-99E15015F349}" type="slidenum">
              <a:rPr lang="es-ES" smtClean="0"/>
              <a:pPr/>
              <a:t>31</a:t>
            </a:fld>
            <a:endParaRPr lang="es-ES"/>
          </a:p>
        </p:txBody>
      </p:sp>
    </p:spTree>
    <p:extLst>
      <p:ext uri="{BB962C8B-B14F-4D97-AF65-F5344CB8AC3E}">
        <p14:creationId xmlns:p14="http://schemas.microsoft.com/office/powerpoint/2010/main" val="318926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1523643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2579029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152952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404868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3747510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71003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82318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125709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105836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21781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32F5718-7A62-4495-9234-5D8CE8FE730D}" type="datetimeFigureOut">
              <a:rPr lang="es-ES" smtClean="0"/>
              <a:pPr/>
              <a:t>25/11/2021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D98A0A3-EF8C-47D9-88E1-B3A94AEC8F67}" type="slidenum">
              <a:rPr lang="es-ES" smtClean="0"/>
              <a:pPr/>
              <a:t>‹Nº›</a:t>
            </a:fld>
            <a:endParaRPr lang="es-ES"/>
          </a:p>
        </p:txBody>
      </p:sp>
    </p:spTree>
    <p:extLst>
      <p:ext uri="{BB962C8B-B14F-4D97-AF65-F5344CB8AC3E}">
        <p14:creationId xmlns:p14="http://schemas.microsoft.com/office/powerpoint/2010/main" val="1370292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F5718-7A62-4495-9234-5D8CE8FE730D}" type="datetimeFigureOut">
              <a:rPr lang="es-ES" smtClean="0"/>
              <a:pPr/>
              <a:t>25/11/2021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8A0A3-EF8C-47D9-88E1-B3A94AEC8F67}" type="slidenum">
              <a:rPr lang="es-ES" smtClean="0"/>
              <a:pPr/>
              <a:t>‹Nº›</a:t>
            </a:fld>
            <a:endParaRPr lang="es-ES"/>
          </a:p>
        </p:txBody>
      </p:sp>
    </p:spTree>
    <p:extLst>
      <p:ext uri="{BB962C8B-B14F-4D97-AF65-F5344CB8AC3E}">
        <p14:creationId xmlns:p14="http://schemas.microsoft.com/office/powerpoint/2010/main" val="434859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png"/><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25.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drosophiladrawings.blogspot.com/2009/11/balancers-tm3-sb-ser.html"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1.tiff"/></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1.jpe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2.png"/><Relationship Id="rId7"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1.jpeg"/><Relationship Id="rId9"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8.jpeg"/><Relationship Id="rId7"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9.png"/><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1.tiff"/></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5.jpeg"/><Relationship Id="rId2" Type="http://schemas.openxmlformats.org/officeDocument/2006/relationships/image" Target="../media/image72.tiff"/><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image" Target="../media/image73.jpe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6.tiff"/><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81.jpe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1.tiff"/></Relationships>
</file>

<file path=ppt/slides/_rels/slide5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81.jpe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81.jpe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5.png"/><Relationship Id="rId4" Type="http://schemas.openxmlformats.org/officeDocument/2006/relationships/image" Target="../media/image8.jpe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5.png"/><Relationship Id="rId4" Type="http://schemas.openxmlformats.org/officeDocument/2006/relationships/image" Target="../media/image8.jpeg"/></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9.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9.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1.tiff"/></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jpeg"/><Relationship Id="rId7" Type="http://schemas.openxmlformats.org/officeDocument/2006/relationships/image" Target="../media/image93.png"/><Relationship Id="rId12"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8.jpeg"/><Relationship Id="rId5" Type="http://schemas.openxmlformats.org/officeDocument/2006/relationships/image" Target="../media/image92.png"/><Relationship Id="rId10" Type="http://schemas.openxmlformats.org/officeDocument/2006/relationships/image" Target="../media/image95.jpeg"/><Relationship Id="rId4" Type="http://schemas.openxmlformats.org/officeDocument/2006/relationships/image" Target="../media/image15.jpeg"/><Relationship Id="rId9"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98.jpeg"/><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tiff"/><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3.xml"/><Relationship Id="rId7"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4.xml"/><Relationship Id="rId7" Type="http://schemas.openxmlformats.org/officeDocument/2006/relationships/image" Target="../media/image107.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6.png"/><Relationship Id="rId11" Type="http://schemas.microsoft.com/office/2007/relationships/hdphoto" Target="../media/hdphoto2.wdp"/><Relationship Id="rId5" Type="http://schemas.openxmlformats.org/officeDocument/2006/relationships/image" Target="../media/image105.png"/><Relationship Id="rId10" Type="http://schemas.openxmlformats.org/officeDocument/2006/relationships/image" Target="../media/image108.png"/><Relationship Id="rId4" Type="http://schemas.openxmlformats.org/officeDocument/2006/relationships/image" Target="../media/image8.jpeg"/><Relationship Id="rId9" Type="http://schemas.openxmlformats.org/officeDocument/2006/relationships/image" Target="../media/image104.png"/></Relationships>
</file>

<file path=ppt/slides/_rels/slide7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oleObject" Target="../embeddings/oleObject7.bin"/><Relationship Id="rId18" Type="http://schemas.openxmlformats.org/officeDocument/2006/relationships/image" Target="../media/image8.jpeg"/><Relationship Id="rId3" Type="http://schemas.openxmlformats.org/officeDocument/2006/relationships/notesSlide" Target="../notesSlides/notesSlide25.xml"/><Relationship Id="rId7" Type="http://schemas.openxmlformats.org/officeDocument/2006/relationships/image" Target="../media/image109.png"/><Relationship Id="rId12" Type="http://schemas.openxmlformats.org/officeDocument/2006/relationships/oleObject" Target="../embeddings/oleObject6.bin"/><Relationship Id="rId17" Type="http://schemas.openxmlformats.org/officeDocument/2006/relationships/oleObject" Target="../embeddings/oleObject10.bin"/><Relationship Id="rId2" Type="http://schemas.openxmlformats.org/officeDocument/2006/relationships/slideLayout" Target="../slideLayouts/slideLayout7.xml"/><Relationship Id="rId16" Type="http://schemas.openxmlformats.org/officeDocument/2006/relationships/oleObject" Target="../embeddings/oleObject9.bin"/><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10.png"/><Relationship Id="rId5" Type="http://schemas.openxmlformats.org/officeDocument/2006/relationships/image" Target="../media/image107.png"/><Relationship Id="rId15" Type="http://schemas.openxmlformats.org/officeDocument/2006/relationships/image" Target="../media/image111.png"/><Relationship Id="rId10" Type="http://schemas.openxmlformats.org/officeDocument/2006/relationships/oleObject" Target="../embeddings/oleObject5.bin"/><Relationship Id="rId19" Type="http://schemas.openxmlformats.org/officeDocument/2006/relationships/image" Target="../media/image9.png"/><Relationship Id="rId4" Type="http://schemas.openxmlformats.org/officeDocument/2006/relationships/image" Target="../media/image105.png"/><Relationship Id="rId9" Type="http://schemas.openxmlformats.org/officeDocument/2006/relationships/oleObject" Target="../embeddings/oleObject4.bin"/><Relationship Id="rId14" Type="http://schemas.openxmlformats.org/officeDocument/2006/relationships/oleObject" Target="../embeddings/oleObject8.bin"/></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8.jpeg"/><Relationship Id="rId21" Type="http://schemas.openxmlformats.org/officeDocument/2006/relationships/diagramLayout" Target="../diagrams/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image" Target="../media/image15.jpeg"/><Relationship Id="rId2" Type="http://schemas.openxmlformats.org/officeDocument/2006/relationships/notesSlide" Target="../notesSlides/notesSlide3.xml"/><Relationship Id="rId16" Type="http://schemas.openxmlformats.org/officeDocument/2006/relationships/diagramLayout" Target="../diagrams/layout3.xml"/><Relationship Id="rId20" Type="http://schemas.openxmlformats.org/officeDocument/2006/relationships/diagramData" Target="../diagrams/data4.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9.pn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5FDEFC5-9E76-C646-938C-5FFE579B6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9111341" cy="6070431"/>
          </a:xfrm>
          <a:prstGeom prst="rect">
            <a:avLst/>
          </a:prstGeom>
        </p:spPr>
      </p:pic>
      <p:sp>
        <p:nvSpPr>
          <p:cNvPr id="14338" name="Text Box 40"/>
          <p:cNvSpPr txBox="1">
            <a:spLocks noChangeArrowheads="1"/>
          </p:cNvSpPr>
          <p:nvPr/>
        </p:nvSpPr>
        <p:spPr bwMode="auto">
          <a:xfrm>
            <a:off x="-507909" y="188640"/>
            <a:ext cx="9651909" cy="1077218"/>
          </a:xfrm>
          <a:prstGeom prst="rect">
            <a:avLst/>
          </a:prstGeom>
          <a:noFill/>
          <a:ln w="9525">
            <a:noFill/>
            <a:miter lim="800000"/>
            <a:headEnd/>
            <a:tailEnd/>
          </a:ln>
          <a:effectLst>
            <a:outerShdw dist="38100" dir="2700000" algn="tl" rotWithShape="0">
              <a:srgbClr val="808080">
                <a:alpha val="42999"/>
              </a:srgbClr>
            </a:outerShdw>
          </a:effectLst>
        </p:spPr>
        <p:txBody>
          <a:bodyPr wrap="square">
            <a:spAutoFit/>
          </a:bodyPr>
          <a:lstStyle/>
          <a:p>
            <a:pPr algn="r" fontAlgn="auto">
              <a:spcBef>
                <a:spcPts val="0"/>
              </a:spcBef>
              <a:spcAft>
                <a:spcPts val="0"/>
              </a:spcAft>
              <a:defRPr/>
            </a:pPr>
            <a:r>
              <a:rPr lang="ca-ES" sz="3200" b="1" i="1" dirty="0" err="1">
                <a:solidFill>
                  <a:schemeClr val="accent2"/>
                </a:solidFill>
              </a:rPr>
              <a:t>Drosophila</a:t>
            </a:r>
            <a:r>
              <a:rPr lang="ca-ES" sz="3200" b="1" dirty="0">
                <a:solidFill>
                  <a:schemeClr val="accent2"/>
                </a:solidFill>
              </a:rPr>
              <a:t> com a organisme model: </a:t>
            </a:r>
          </a:p>
          <a:p>
            <a:pPr algn="r" fontAlgn="auto">
              <a:spcBef>
                <a:spcPts val="0"/>
              </a:spcBef>
              <a:spcAft>
                <a:spcPts val="0"/>
              </a:spcAft>
              <a:defRPr/>
            </a:pPr>
            <a:r>
              <a:rPr lang="ca-ES" sz="3200" b="1" dirty="0" err="1">
                <a:solidFill>
                  <a:schemeClr val="accent2"/>
                </a:solidFill>
                <a:latin typeface="+mn-lt"/>
              </a:rPr>
              <a:t>genetics</a:t>
            </a:r>
            <a:r>
              <a:rPr lang="ca-ES" sz="3200" b="1" dirty="0">
                <a:solidFill>
                  <a:schemeClr val="accent2"/>
                </a:solidFill>
                <a:latin typeface="+mn-lt"/>
              </a:rPr>
              <a:t> </a:t>
            </a:r>
            <a:r>
              <a:rPr lang="ca-ES" sz="3200" b="1" dirty="0" err="1">
                <a:solidFill>
                  <a:schemeClr val="accent2"/>
                </a:solidFill>
                <a:latin typeface="+mn-lt"/>
              </a:rPr>
              <a:t>under</a:t>
            </a:r>
            <a:r>
              <a:rPr lang="ca-ES" sz="3200" b="1" dirty="0">
                <a:solidFill>
                  <a:schemeClr val="accent2"/>
                </a:solidFill>
                <a:latin typeface="+mn-lt"/>
              </a:rPr>
              <a:t> control</a:t>
            </a:r>
            <a:endParaRPr lang="ca-ES" sz="3200" dirty="0">
              <a:solidFill>
                <a:schemeClr val="accent2"/>
              </a:solidFill>
              <a:latin typeface="+mn-lt"/>
            </a:endParaRPr>
          </a:p>
        </p:txBody>
      </p:sp>
      <p:sp>
        <p:nvSpPr>
          <p:cNvPr id="14340" name="Rectangle 3"/>
          <p:cNvSpPr>
            <a:spLocks noChangeArrowheads="1"/>
          </p:cNvSpPr>
          <p:nvPr/>
        </p:nvSpPr>
        <p:spPr bwMode="auto">
          <a:xfrm>
            <a:off x="179512" y="6084585"/>
            <a:ext cx="3296928" cy="584775"/>
          </a:xfrm>
          <a:prstGeom prst="rect">
            <a:avLst/>
          </a:prstGeom>
          <a:noFill/>
          <a:ln w="9525">
            <a:noFill/>
            <a:miter lim="800000"/>
            <a:headEnd/>
            <a:tailEnd/>
          </a:ln>
        </p:spPr>
        <p:txBody>
          <a:bodyPr wrap="none">
            <a:spAutoFit/>
          </a:bodyPr>
          <a:lstStyle/>
          <a:p>
            <a:r>
              <a:rPr lang="en-GB" sz="1600" b="1" dirty="0">
                <a:solidFill>
                  <a:schemeClr val="bg1"/>
                </a:solidFill>
                <a:latin typeface="Calibri" pitchFamily="34" charset="0"/>
              </a:rPr>
              <a:t>AMGEN </a:t>
            </a:r>
            <a:r>
              <a:rPr lang="en-GB" sz="1600" b="1" dirty="0" err="1">
                <a:solidFill>
                  <a:schemeClr val="bg1"/>
                </a:solidFill>
                <a:latin typeface="Calibri" pitchFamily="34" charset="0"/>
              </a:rPr>
              <a:t>TransferCiencia</a:t>
            </a:r>
            <a:r>
              <a:rPr lang="en-GB" sz="1600" b="1" dirty="0">
                <a:solidFill>
                  <a:schemeClr val="bg1"/>
                </a:solidFill>
                <a:latin typeface="Calibri" pitchFamily="34" charset="0"/>
              </a:rPr>
              <a:t> – </a:t>
            </a:r>
            <a:r>
              <a:rPr lang="en-GB" sz="1600" b="1" dirty="0" err="1">
                <a:solidFill>
                  <a:schemeClr val="bg1"/>
                </a:solidFill>
                <a:latin typeface="Calibri" pitchFamily="34" charset="0"/>
              </a:rPr>
              <a:t>Març</a:t>
            </a:r>
            <a:r>
              <a:rPr lang="en-GB" sz="1600" b="1" dirty="0">
                <a:solidFill>
                  <a:schemeClr val="bg1"/>
                </a:solidFill>
                <a:latin typeface="Calibri" pitchFamily="34" charset="0"/>
              </a:rPr>
              <a:t> 2020</a:t>
            </a:r>
          </a:p>
          <a:p>
            <a:r>
              <a:rPr lang="en-GB" sz="1600" b="1" dirty="0">
                <a:solidFill>
                  <a:schemeClr val="bg1"/>
                </a:solidFill>
                <a:latin typeface="Calibri" pitchFamily="34" charset="0"/>
              </a:rPr>
              <a:t>Lara Barrio</a:t>
            </a:r>
          </a:p>
        </p:txBody>
      </p:sp>
      <p:pic>
        <p:nvPicPr>
          <p:cNvPr id="8" name="Imagen 7">
            <a:extLst>
              <a:ext uri="{FF2B5EF4-FFF2-40B4-BE49-F238E27FC236}">
                <a16:creationId xmlns:a16="http://schemas.microsoft.com/office/drawing/2014/main" id="{8D9DFF38-C30F-2B47-831F-7AEBECEBD6B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172400" y="5013176"/>
            <a:ext cx="833631" cy="850116"/>
          </a:xfrm>
          <a:prstGeom prst="rect">
            <a:avLst/>
          </a:prstGeom>
        </p:spPr>
      </p:pic>
      <p:pic>
        <p:nvPicPr>
          <p:cNvPr id="2" name="Imagen 1">
            <a:extLst>
              <a:ext uri="{FF2B5EF4-FFF2-40B4-BE49-F238E27FC236}">
                <a16:creationId xmlns:a16="http://schemas.microsoft.com/office/drawing/2014/main" id="{1359A58E-DFE8-4576-9A22-05CE1E9DF860}"/>
              </a:ext>
            </a:extLst>
          </p:cNvPr>
          <p:cNvPicPr>
            <a:picLocks noChangeAspect="1"/>
          </p:cNvPicPr>
          <p:nvPr/>
        </p:nvPicPr>
        <p:blipFill>
          <a:blip r:embed="rId4"/>
          <a:stretch>
            <a:fillRect/>
          </a:stretch>
        </p:blipFill>
        <p:spPr>
          <a:xfrm>
            <a:off x="8101177" y="5693284"/>
            <a:ext cx="976076" cy="976076"/>
          </a:xfrm>
          <a:prstGeom prst="rect">
            <a:avLst/>
          </a:prstGeom>
        </p:spPr>
      </p:pic>
    </p:spTree>
    <p:extLst>
      <p:ext uri="{BB962C8B-B14F-4D97-AF65-F5344CB8AC3E}">
        <p14:creationId xmlns:p14="http://schemas.microsoft.com/office/powerpoint/2010/main" val="680853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4500562" y="142852"/>
            <a:ext cx="4468647" cy="461665"/>
          </a:xfrm>
          <a:prstGeom prst="rect">
            <a:avLst/>
          </a:prstGeom>
          <a:noFill/>
          <a:ln w="9525">
            <a:noFill/>
            <a:miter lim="800000"/>
            <a:headEnd/>
            <a:tailEnd/>
          </a:ln>
        </p:spPr>
        <p:txBody>
          <a:bodyPr wrap="square">
            <a:spAutoFit/>
          </a:bodyPr>
          <a:lstStyle/>
          <a:p>
            <a:pPr algn="r"/>
            <a:r>
              <a:rPr lang="en-GB" sz="2400" b="1" u="sng" dirty="0">
                <a:solidFill>
                  <a:schemeClr val="tx1">
                    <a:lumMod val="50000"/>
                    <a:lumOff val="50000"/>
                  </a:schemeClr>
                </a:solidFill>
                <a:ea typeface="Arial" charset="0"/>
                <a:cs typeface="Arial" charset="0"/>
              </a:rPr>
              <a:t>I. </a:t>
            </a:r>
            <a:r>
              <a:rPr lang="en-GB" sz="2400" b="1" u="sng" dirty="0" err="1">
                <a:solidFill>
                  <a:schemeClr val="tx1">
                    <a:lumMod val="50000"/>
                    <a:lumOff val="50000"/>
                  </a:schemeClr>
                </a:solidFill>
                <a:ea typeface="Arial" charset="0"/>
                <a:cs typeface="Arial" charset="0"/>
              </a:rPr>
              <a:t>Conceptos</a:t>
            </a:r>
            <a:r>
              <a:rPr lang="en-GB" sz="2400" b="1" u="sng" dirty="0">
                <a:solidFill>
                  <a:schemeClr val="tx1">
                    <a:lumMod val="50000"/>
                    <a:lumOff val="50000"/>
                  </a:schemeClr>
                </a:solidFill>
                <a:ea typeface="Arial" charset="0"/>
                <a:cs typeface="Arial" charset="0"/>
              </a:rPr>
              <a:t> </a:t>
            </a:r>
            <a:r>
              <a:rPr lang="en-GB" sz="2400" b="1" u="sng" dirty="0" err="1">
                <a:solidFill>
                  <a:schemeClr val="tx1">
                    <a:lumMod val="50000"/>
                    <a:lumOff val="50000"/>
                  </a:schemeClr>
                </a:solidFill>
                <a:ea typeface="Arial" charset="0"/>
                <a:cs typeface="Arial" charset="0"/>
              </a:rPr>
              <a:t>básicos</a:t>
            </a:r>
            <a:r>
              <a:rPr lang="en-GB" sz="2400" b="1" u="sng" dirty="0">
                <a:solidFill>
                  <a:schemeClr val="tx1">
                    <a:lumMod val="50000"/>
                    <a:lumOff val="50000"/>
                  </a:schemeClr>
                </a:solidFill>
                <a:ea typeface="Arial" charset="0"/>
                <a:cs typeface="Arial" charset="0"/>
              </a:rPr>
              <a:t> de </a:t>
            </a:r>
            <a:r>
              <a:rPr lang="en-GB" sz="2400" b="1" u="sng" dirty="0" err="1">
                <a:solidFill>
                  <a:schemeClr val="tx1">
                    <a:lumMod val="50000"/>
                    <a:lumOff val="50000"/>
                  </a:schemeClr>
                </a:solidFill>
                <a:ea typeface="Arial" charset="0"/>
                <a:cs typeface="Arial" charset="0"/>
              </a:rPr>
              <a:t>genética</a:t>
            </a:r>
            <a:endParaRPr lang="en-GB" sz="2400" u="sng" dirty="0">
              <a:solidFill>
                <a:schemeClr val="tx1">
                  <a:lumMod val="50000"/>
                  <a:lumOff val="50000"/>
                </a:schemeClr>
              </a:solidFill>
              <a:ea typeface="Arial" charset="0"/>
              <a:cs typeface="Arial" charset="0"/>
            </a:endParaRPr>
          </a:p>
        </p:txBody>
      </p:sp>
      <p:pic>
        <p:nvPicPr>
          <p:cNvPr id="19"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a:spLocks noChangeArrowheads="1"/>
          </p:cNvSpPr>
          <p:nvPr/>
        </p:nvSpPr>
        <p:spPr bwMode="auto">
          <a:xfrm rot="-5400000">
            <a:off x="-1932085" y="3964240"/>
            <a:ext cx="4611523" cy="461665"/>
          </a:xfrm>
          <a:prstGeom prst="rect">
            <a:avLst/>
          </a:prstGeom>
          <a:noFill/>
          <a:ln w="9525">
            <a:noFill/>
            <a:miter lim="800000"/>
            <a:headEnd/>
            <a:tailEnd/>
          </a:ln>
        </p:spPr>
        <p:txBody>
          <a:bodyPr wrap="square">
            <a:spAutoFit/>
          </a:bodyPr>
          <a:lstStyle/>
          <a:p>
            <a:pPr algn="r"/>
            <a:r>
              <a:rPr lang="en-GB" sz="2400" b="1" u="sng" dirty="0">
                <a:solidFill>
                  <a:schemeClr val="tx1">
                    <a:lumMod val="50000"/>
                    <a:lumOff val="50000"/>
                  </a:schemeClr>
                </a:solidFill>
                <a:ea typeface="Arial" charset="0"/>
                <a:cs typeface="Arial" charset="0"/>
              </a:rPr>
              <a:t>I. </a:t>
            </a:r>
            <a:r>
              <a:rPr lang="en-GB" sz="2400" b="1" u="sng" dirty="0" err="1">
                <a:solidFill>
                  <a:schemeClr val="tx1">
                    <a:lumMod val="50000"/>
                    <a:lumOff val="50000"/>
                  </a:schemeClr>
                </a:solidFill>
                <a:ea typeface="Arial" charset="0"/>
                <a:cs typeface="Arial" charset="0"/>
              </a:rPr>
              <a:t>Conceptos</a:t>
            </a:r>
            <a:r>
              <a:rPr lang="en-GB" sz="2400" b="1" u="sng" dirty="0">
                <a:solidFill>
                  <a:schemeClr val="tx1">
                    <a:lumMod val="50000"/>
                    <a:lumOff val="50000"/>
                  </a:schemeClr>
                </a:solidFill>
                <a:ea typeface="Arial" charset="0"/>
                <a:cs typeface="Arial" charset="0"/>
              </a:rPr>
              <a:t> </a:t>
            </a:r>
            <a:r>
              <a:rPr lang="en-GB" sz="2400" b="1" u="sng" dirty="0" err="1">
                <a:solidFill>
                  <a:schemeClr val="tx1">
                    <a:lumMod val="50000"/>
                    <a:lumOff val="50000"/>
                  </a:schemeClr>
                </a:solidFill>
                <a:ea typeface="Arial" charset="0"/>
                <a:cs typeface="Arial" charset="0"/>
              </a:rPr>
              <a:t>básicos</a:t>
            </a:r>
            <a:r>
              <a:rPr lang="en-GB" sz="2400" b="1" u="sng" dirty="0">
                <a:solidFill>
                  <a:schemeClr val="tx1">
                    <a:lumMod val="50000"/>
                    <a:lumOff val="50000"/>
                  </a:schemeClr>
                </a:solidFill>
                <a:ea typeface="Arial" charset="0"/>
                <a:cs typeface="Arial" charset="0"/>
              </a:rPr>
              <a:t> de </a:t>
            </a:r>
            <a:r>
              <a:rPr lang="en-GB" sz="2400" b="1" u="sng" dirty="0" err="1">
                <a:solidFill>
                  <a:schemeClr val="tx1">
                    <a:lumMod val="50000"/>
                    <a:lumOff val="50000"/>
                  </a:schemeClr>
                </a:solidFill>
                <a:ea typeface="Arial" charset="0"/>
                <a:cs typeface="Arial" charset="0"/>
              </a:rPr>
              <a:t>genética</a:t>
            </a:r>
            <a:endParaRPr lang="en-GB" sz="2400" u="sng" dirty="0">
              <a:solidFill>
                <a:schemeClr val="tx1">
                  <a:lumMod val="50000"/>
                  <a:lumOff val="50000"/>
                </a:schemeClr>
              </a:solidFill>
              <a:ea typeface="Arial" charset="0"/>
              <a:cs typeface="Arial" charset="0"/>
            </a:endParaRPr>
          </a:p>
        </p:txBody>
      </p:sp>
      <p:pic>
        <p:nvPicPr>
          <p:cNvPr id="3" name="Imagen 2">
            <a:extLst>
              <a:ext uri="{FF2B5EF4-FFF2-40B4-BE49-F238E27FC236}">
                <a16:creationId xmlns:a16="http://schemas.microsoft.com/office/drawing/2014/main" id="{82AD919B-EBA6-984C-9309-21287A756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736" y="1124744"/>
            <a:ext cx="5080000" cy="5080000"/>
          </a:xfrm>
          <a:prstGeom prst="rect">
            <a:avLst/>
          </a:prstGeom>
        </p:spPr>
      </p:pic>
    </p:spTree>
    <p:extLst>
      <p:ext uri="{BB962C8B-B14F-4D97-AF65-F5344CB8AC3E}">
        <p14:creationId xmlns:p14="http://schemas.microsoft.com/office/powerpoint/2010/main" val="31629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5761" y="2692401"/>
            <a:ext cx="2918440" cy="3315348"/>
          </a:xfrm>
        </p:spPr>
      </p:pic>
      <p:sp>
        <p:nvSpPr>
          <p:cNvPr id="2" name="QuadreDeText 1"/>
          <p:cNvSpPr txBox="1"/>
          <p:nvPr/>
        </p:nvSpPr>
        <p:spPr>
          <a:xfrm>
            <a:off x="1500710" y="1428736"/>
            <a:ext cx="7643290" cy="2000548"/>
          </a:xfrm>
          <a:prstGeom prst="rect">
            <a:avLst/>
          </a:prstGeom>
        </p:spPr>
        <p:txBody>
          <a:bodyPr wrap="square" rtlCol="0">
            <a:spAutoFit/>
          </a:bodyPr>
          <a:lstStyle/>
          <a:p>
            <a:pPr marL="0" indent="0">
              <a:buNone/>
            </a:pPr>
            <a:r>
              <a:rPr lang="ca-ES" sz="2400" b="1" dirty="0">
                <a:solidFill>
                  <a:schemeClr val="accent5">
                    <a:lumMod val="75000"/>
                  </a:schemeClr>
                </a:solidFill>
              </a:rPr>
              <a:t>¿</a:t>
            </a:r>
            <a:r>
              <a:rPr lang="ca-ES" sz="2400" b="1" dirty="0" err="1">
                <a:solidFill>
                  <a:schemeClr val="accent5">
                    <a:lumMod val="75000"/>
                  </a:schemeClr>
                </a:solidFill>
              </a:rPr>
              <a:t>Cuántos</a:t>
            </a:r>
            <a:r>
              <a:rPr lang="ca-ES" sz="2400" b="1" dirty="0">
                <a:solidFill>
                  <a:schemeClr val="accent5">
                    <a:lumMod val="75000"/>
                  </a:schemeClr>
                </a:solidFill>
              </a:rPr>
              <a:t> </a:t>
            </a:r>
            <a:r>
              <a:rPr lang="ca-ES" sz="2400" b="1" dirty="0" err="1">
                <a:solidFill>
                  <a:schemeClr val="accent5">
                    <a:lumMod val="75000"/>
                  </a:schemeClr>
                </a:solidFill>
              </a:rPr>
              <a:t>días</a:t>
            </a:r>
            <a:r>
              <a:rPr lang="ca-ES" sz="2400" b="1" dirty="0">
                <a:solidFill>
                  <a:schemeClr val="accent5">
                    <a:lumMod val="75000"/>
                  </a:schemeClr>
                </a:solidFill>
              </a:rPr>
              <a:t> crees que dura el </a:t>
            </a:r>
            <a:r>
              <a:rPr lang="ca-ES" sz="2400" b="1" dirty="0" err="1">
                <a:solidFill>
                  <a:schemeClr val="accent5">
                    <a:lumMod val="75000"/>
                  </a:schemeClr>
                </a:solidFill>
              </a:rPr>
              <a:t>ciclo</a:t>
            </a:r>
            <a:r>
              <a:rPr lang="ca-ES" sz="2400" b="1" dirty="0">
                <a:solidFill>
                  <a:schemeClr val="accent5">
                    <a:lumMod val="75000"/>
                  </a:schemeClr>
                </a:solidFill>
              </a:rPr>
              <a:t> vital de </a:t>
            </a:r>
            <a:r>
              <a:rPr lang="ca-ES" sz="2400" b="1" i="1" dirty="0" err="1">
                <a:solidFill>
                  <a:schemeClr val="accent5">
                    <a:lumMod val="75000"/>
                  </a:schemeClr>
                </a:solidFill>
              </a:rPr>
              <a:t>Drosophila</a:t>
            </a:r>
            <a:r>
              <a:rPr lang="ca-ES" sz="2400" b="1" dirty="0">
                <a:solidFill>
                  <a:schemeClr val="accent5">
                    <a:lumMod val="75000"/>
                  </a:schemeClr>
                </a:solidFill>
              </a:rPr>
              <a:t>?</a:t>
            </a:r>
          </a:p>
          <a:p>
            <a:pPr marL="0" indent="0">
              <a:buNone/>
            </a:pPr>
            <a:endParaRPr lang="es-ES" sz="2000" b="1" dirty="0">
              <a:solidFill>
                <a:schemeClr val="accent5">
                  <a:lumMod val="75000"/>
                </a:schemeClr>
              </a:solidFill>
            </a:endParaRPr>
          </a:p>
          <a:p>
            <a:pPr marL="457200" indent="-457200">
              <a:buAutoNum type="alphaLcParenR"/>
            </a:pPr>
            <a:r>
              <a:rPr lang="es-ES" sz="2000" dirty="0">
                <a:solidFill>
                  <a:schemeClr val="accent5">
                    <a:lumMod val="75000"/>
                  </a:schemeClr>
                </a:solidFill>
              </a:rPr>
              <a:t>5 </a:t>
            </a:r>
            <a:r>
              <a:rPr lang="es-ES" sz="2000" dirty="0" err="1">
                <a:solidFill>
                  <a:schemeClr val="accent5">
                    <a:lumMod val="75000"/>
                  </a:schemeClr>
                </a:solidFill>
              </a:rPr>
              <a:t>díaes</a:t>
            </a:r>
            <a:endParaRPr lang="es-ES" sz="2000" dirty="0">
              <a:solidFill>
                <a:schemeClr val="accent5">
                  <a:lumMod val="75000"/>
                </a:schemeClr>
              </a:solidFill>
            </a:endParaRPr>
          </a:p>
          <a:p>
            <a:pPr marL="457200" indent="-457200">
              <a:buAutoNum type="alphaLcParenR"/>
            </a:pPr>
            <a:r>
              <a:rPr lang="es-ES" sz="2000" dirty="0">
                <a:solidFill>
                  <a:schemeClr val="accent5">
                    <a:lumMod val="75000"/>
                  </a:schemeClr>
                </a:solidFill>
              </a:rPr>
              <a:t>10 días</a:t>
            </a:r>
          </a:p>
          <a:p>
            <a:pPr marL="457200" indent="-457200">
              <a:buAutoNum type="alphaLcParenR"/>
            </a:pPr>
            <a:r>
              <a:rPr lang="es-ES" sz="2000" dirty="0">
                <a:solidFill>
                  <a:schemeClr val="accent5">
                    <a:lumMod val="75000"/>
                  </a:schemeClr>
                </a:solidFill>
              </a:rPr>
              <a:t>15 días</a:t>
            </a:r>
          </a:p>
          <a:p>
            <a:pPr marL="457200" indent="-457200">
              <a:buAutoNum type="alphaLcParenR"/>
            </a:pPr>
            <a:r>
              <a:rPr lang="es-ES" sz="2000" dirty="0">
                <a:solidFill>
                  <a:schemeClr val="accent5">
                    <a:lumMod val="75000"/>
                  </a:schemeClr>
                </a:solidFill>
              </a:rPr>
              <a:t>20 días</a:t>
            </a:r>
            <a:endParaRPr lang="en-US" sz="2000" dirty="0" err="1">
              <a:solidFill>
                <a:schemeClr val="accent5">
                  <a:lumMod val="75000"/>
                </a:schemeClr>
              </a:solidFill>
            </a:endParaRPr>
          </a:p>
        </p:txBody>
      </p:sp>
      <p:pic>
        <p:nvPicPr>
          <p:cNvPr id="15"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15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Ia</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Ciclo</a:t>
            </a:r>
            <a:r>
              <a:rPr lang="en-GB" sz="2000" b="1" dirty="0">
                <a:ea typeface="Arial" charset="0"/>
                <a:cs typeface="Arial" charset="0"/>
              </a:rPr>
              <a:t> </a:t>
            </a:r>
            <a:r>
              <a:rPr lang="en-GB" sz="2000" b="1" dirty="0" err="1">
                <a:ea typeface="Arial" charset="0"/>
                <a:cs typeface="Arial" charset="0"/>
              </a:rPr>
              <a:t>vitual</a:t>
            </a:r>
            <a:r>
              <a:rPr lang="en-GB" sz="2000" b="1" dirty="0">
                <a:ea typeface="Arial" charset="0"/>
                <a:cs typeface="Arial" charset="0"/>
              </a:rPr>
              <a:t> </a:t>
            </a:r>
            <a:r>
              <a:rPr lang="en-GB" sz="2000" b="1" dirty="0" err="1">
                <a:ea typeface="Arial" charset="0"/>
                <a:cs typeface="Arial" charset="0"/>
              </a:rPr>
              <a:t>corto</a:t>
            </a:r>
            <a:r>
              <a:rPr lang="en-GB" sz="2000" b="1" dirty="0">
                <a:ea typeface="Arial" charset="0"/>
                <a:cs typeface="Arial" charset="0"/>
              </a:rPr>
              <a:t> y </a:t>
            </a:r>
            <a:r>
              <a:rPr lang="en-GB" sz="2000" b="1" dirty="0" err="1">
                <a:ea typeface="Arial" charset="0"/>
                <a:cs typeface="Arial" charset="0"/>
              </a:rPr>
              <a:t>elevada</a:t>
            </a:r>
            <a:r>
              <a:rPr lang="en-GB" sz="2000" b="1" dirty="0">
                <a:ea typeface="Arial" charset="0"/>
                <a:cs typeface="Arial" charset="0"/>
              </a:rPr>
              <a:t> </a:t>
            </a:r>
            <a:r>
              <a:rPr lang="en-GB" sz="2000" b="1" dirty="0" err="1">
                <a:ea typeface="Arial" charset="0"/>
                <a:cs typeface="Arial" charset="0"/>
              </a:rPr>
              <a:t>descendencia</a:t>
            </a:r>
            <a:endParaRPr lang="en-GB" sz="2000" dirty="0">
              <a:solidFill>
                <a:schemeClr val="accent5"/>
              </a:solidFill>
              <a:ea typeface="Arial" charset="0"/>
              <a:cs typeface="Arial" charset="0"/>
            </a:endParaRPr>
          </a:p>
        </p:txBody>
      </p:sp>
      <p:sp>
        <p:nvSpPr>
          <p:cNvPr id="19" name="28 Elipse" descr="Imagen relacionada"/>
          <p:cNvSpPr/>
          <p:nvPr/>
        </p:nvSpPr>
        <p:spPr>
          <a:xfrm>
            <a:off x="1353387" y="142852"/>
            <a:ext cx="789721" cy="827314"/>
          </a:xfrm>
          <a:prstGeom prst="ellipse">
            <a:avLst/>
          </a:prstGeom>
          <a:blipFill>
            <a:blip r:embed="rId5" cstate="print">
              <a:extLst>
                <a:ext uri="{28A0092B-C50C-407E-A947-70E740481C1C}">
                  <a14:useLocalDpi xmlns:a14="http://schemas.microsoft.com/office/drawing/2010/main" val="0"/>
                </a:ext>
              </a:extLst>
            </a:blip>
            <a:srcRect/>
            <a:stretch>
              <a:fillRect l="-17000" r="-17000"/>
            </a:stretch>
          </a:blipFill>
        </p:spPr>
        <p:style>
          <a:lnRef idx="3">
            <a:schemeClr val="lt1">
              <a:hueOff val="0"/>
              <a:satOff val="0"/>
              <a:lumOff val="0"/>
              <a:alphaOff val="0"/>
            </a:schemeClr>
          </a:lnRef>
          <a:fillRef idx="1">
            <a:scrgbClr r="0" g="0" b="0"/>
          </a:fillRef>
          <a:effectRef idx="1">
            <a:schemeClr val="accent1">
              <a:tint val="50000"/>
              <a:hueOff val="-6544757"/>
              <a:satOff val="-351"/>
              <a:lumOff val="5682"/>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00368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1217" y="1052285"/>
            <a:ext cx="4785498" cy="5436327"/>
          </a:xfrm>
        </p:spPr>
      </p:pic>
      <p:sp>
        <p:nvSpPr>
          <p:cNvPr id="11" name="Text Box 7"/>
          <p:cNvSpPr txBox="1">
            <a:spLocks noChangeArrowheads="1"/>
          </p:cNvSpPr>
          <p:nvPr/>
        </p:nvSpPr>
        <p:spPr bwMode="auto">
          <a:xfrm>
            <a:off x="6192040" y="2842434"/>
            <a:ext cx="546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s-ES" sz="2000" dirty="0">
                <a:solidFill>
                  <a:srgbClr val="800080"/>
                </a:solidFill>
                <a:latin typeface="Comic Sans MS" panose="030F0702030302020204" pitchFamily="66" charset="0"/>
              </a:rPr>
              <a:t>1 </a:t>
            </a:r>
            <a:r>
              <a:rPr lang="en-US" altLang="es-ES" sz="2000" dirty="0" err="1">
                <a:solidFill>
                  <a:srgbClr val="800080"/>
                </a:solidFill>
                <a:latin typeface="Comic Sans MS" panose="030F0702030302020204" pitchFamily="66" charset="0"/>
              </a:rPr>
              <a:t>dia</a:t>
            </a:r>
            <a:endParaRPr lang="en-US" altLang="es-ES" sz="2000" dirty="0">
              <a:solidFill>
                <a:srgbClr val="800080"/>
              </a:solidFill>
              <a:latin typeface="Comic Sans MS" panose="030F0702030302020204" pitchFamily="66" charset="0"/>
            </a:endParaRPr>
          </a:p>
        </p:txBody>
      </p:sp>
      <p:sp>
        <p:nvSpPr>
          <p:cNvPr id="12" name="Text Box 7"/>
          <p:cNvSpPr txBox="1">
            <a:spLocks noChangeArrowheads="1"/>
          </p:cNvSpPr>
          <p:nvPr/>
        </p:nvSpPr>
        <p:spPr bwMode="auto">
          <a:xfrm>
            <a:off x="6382129" y="4588579"/>
            <a:ext cx="546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s-ES" sz="2000" dirty="0">
                <a:solidFill>
                  <a:srgbClr val="800080"/>
                </a:solidFill>
                <a:latin typeface="Comic Sans MS" panose="030F0702030302020204" pitchFamily="66" charset="0"/>
              </a:rPr>
              <a:t>1 </a:t>
            </a:r>
            <a:r>
              <a:rPr lang="en-US" altLang="es-ES" sz="2000" dirty="0" err="1">
                <a:solidFill>
                  <a:srgbClr val="800080"/>
                </a:solidFill>
                <a:latin typeface="Comic Sans MS" panose="030F0702030302020204" pitchFamily="66" charset="0"/>
              </a:rPr>
              <a:t>dia</a:t>
            </a:r>
            <a:endParaRPr lang="en-US" altLang="es-ES" sz="2000" dirty="0">
              <a:solidFill>
                <a:srgbClr val="800080"/>
              </a:solidFill>
              <a:latin typeface="Comic Sans MS" panose="030F0702030302020204" pitchFamily="66" charset="0"/>
            </a:endParaRPr>
          </a:p>
        </p:txBody>
      </p:sp>
      <p:sp>
        <p:nvSpPr>
          <p:cNvPr id="13" name="Text Box 7"/>
          <p:cNvSpPr txBox="1">
            <a:spLocks noChangeArrowheads="1"/>
          </p:cNvSpPr>
          <p:nvPr/>
        </p:nvSpPr>
        <p:spPr bwMode="auto">
          <a:xfrm>
            <a:off x="5780841" y="5791776"/>
            <a:ext cx="546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s-ES" sz="2000" dirty="0">
                <a:solidFill>
                  <a:srgbClr val="800080"/>
                </a:solidFill>
                <a:latin typeface="Comic Sans MS" panose="030F0702030302020204" pitchFamily="66" charset="0"/>
              </a:rPr>
              <a:t>1 </a:t>
            </a:r>
            <a:r>
              <a:rPr lang="en-US" altLang="es-ES" sz="2000" dirty="0" err="1">
                <a:solidFill>
                  <a:srgbClr val="800080"/>
                </a:solidFill>
                <a:latin typeface="Comic Sans MS" panose="030F0702030302020204" pitchFamily="66" charset="0"/>
              </a:rPr>
              <a:t>dia</a:t>
            </a:r>
            <a:endParaRPr lang="en-US" altLang="es-ES" sz="2000" dirty="0">
              <a:solidFill>
                <a:srgbClr val="800080"/>
              </a:solidFill>
              <a:latin typeface="Comic Sans MS" panose="030F0702030302020204" pitchFamily="66" charset="0"/>
            </a:endParaRPr>
          </a:p>
        </p:txBody>
      </p:sp>
      <p:sp>
        <p:nvSpPr>
          <p:cNvPr id="14" name="Text Box 7"/>
          <p:cNvSpPr txBox="1">
            <a:spLocks noChangeArrowheads="1"/>
          </p:cNvSpPr>
          <p:nvPr/>
        </p:nvSpPr>
        <p:spPr bwMode="auto">
          <a:xfrm>
            <a:off x="3326849" y="5945665"/>
            <a:ext cx="722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s-ES" sz="2000" dirty="0">
                <a:solidFill>
                  <a:srgbClr val="800080"/>
                </a:solidFill>
                <a:latin typeface="Comic Sans MS" panose="030F0702030302020204" pitchFamily="66" charset="0"/>
              </a:rPr>
              <a:t>2 dies</a:t>
            </a:r>
          </a:p>
        </p:txBody>
      </p:sp>
      <p:sp>
        <p:nvSpPr>
          <p:cNvPr id="15" name="Text Box 7"/>
          <p:cNvSpPr txBox="1">
            <a:spLocks noChangeArrowheads="1"/>
          </p:cNvSpPr>
          <p:nvPr/>
        </p:nvSpPr>
        <p:spPr bwMode="auto">
          <a:xfrm>
            <a:off x="2381217" y="4104098"/>
            <a:ext cx="722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s-ES" sz="2000" dirty="0">
                <a:solidFill>
                  <a:srgbClr val="800080"/>
                </a:solidFill>
                <a:latin typeface="Comic Sans MS" panose="030F0702030302020204" pitchFamily="66" charset="0"/>
              </a:rPr>
              <a:t>5 dies</a:t>
            </a:r>
          </a:p>
        </p:txBody>
      </p:sp>
      <p:sp>
        <p:nvSpPr>
          <p:cNvPr id="16" name="Text Box 7"/>
          <p:cNvSpPr txBox="1">
            <a:spLocks noChangeArrowheads="1"/>
          </p:cNvSpPr>
          <p:nvPr/>
        </p:nvSpPr>
        <p:spPr bwMode="auto">
          <a:xfrm>
            <a:off x="4246972" y="3919432"/>
            <a:ext cx="1096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s-ES" sz="2400" b="1" dirty="0">
                <a:solidFill>
                  <a:srgbClr val="800080"/>
                </a:solidFill>
                <a:latin typeface="Comic Sans MS" panose="030F0702030302020204" pitchFamily="66" charset="0"/>
              </a:rPr>
              <a:t>10 dies</a:t>
            </a:r>
          </a:p>
        </p:txBody>
      </p:sp>
      <p:pic>
        <p:nvPicPr>
          <p:cNvPr id="15362"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6800" y="3042692"/>
            <a:ext cx="1420451" cy="1420451"/>
          </a:xfrm>
          <a:prstGeom prst="rect">
            <a:avLst/>
          </a:prstGeom>
          <a:noFill/>
          <a:extLst>
            <a:ext uri="{909E8E84-426E-40DD-AFC4-6F175D3DCCD1}">
              <a14:hiddenFill xmlns:a14="http://schemas.microsoft.com/office/drawing/2010/main">
                <a:solidFill>
                  <a:srgbClr val="FFFFFF"/>
                </a:solidFill>
              </a14:hiddenFill>
            </a:ext>
          </a:extLst>
        </p:spPr>
      </p:pic>
      <p:pic>
        <p:nvPicPr>
          <p:cNvPr id="18"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18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Ia</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nvestigación</a:t>
            </a:r>
            <a:endParaRPr lang="en-GB" sz="2000" u="sng" dirty="0">
              <a:solidFill>
                <a:schemeClr val="tx1">
                  <a:lumMod val="50000"/>
                  <a:lumOff val="50000"/>
                </a:schemeClr>
              </a:solidFill>
              <a:ea typeface="Arial" charset="0"/>
              <a:cs typeface="Arial" charset="0"/>
            </a:endParaRPr>
          </a:p>
        </p:txBody>
      </p:sp>
      <p:sp>
        <p:nvSpPr>
          <p:cNvPr id="21"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Ciclo</a:t>
            </a:r>
            <a:r>
              <a:rPr lang="en-GB" sz="2000" b="1" dirty="0">
                <a:ea typeface="Arial" charset="0"/>
                <a:cs typeface="Arial" charset="0"/>
              </a:rPr>
              <a:t> vital </a:t>
            </a:r>
            <a:r>
              <a:rPr lang="en-GB" sz="2000" b="1" dirty="0" err="1">
                <a:ea typeface="Arial" charset="0"/>
                <a:cs typeface="Arial" charset="0"/>
              </a:rPr>
              <a:t>corto</a:t>
            </a:r>
            <a:r>
              <a:rPr lang="en-GB" sz="2000" b="1" dirty="0">
                <a:ea typeface="Arial" charset="0"/>
                <a:cs typeface="Arial" charset="0"/>
              </a:rPr>
              <a:t> y </a:t>
            </a:r>
            <a:r>
              <a:rPr lang="en-GB" sz="2000" b="1" dirty="0" err="1">
                <a:ea typeface="Arial" charset="0"/>
                <a:cs typeface="Arial" charset="0"/>
              </a:rPr>
              <a:t>elevada</a:t>
            </a:r>
            <a:r>
              <a:rPr lang="en-GB" sz="2000" b="1" dirty="0">
                <a:ea typeface="Arial" charset="0"/>
                <a:cs typeface="Arial" charset="0"/>
              </a:rPr>
              <a:t> </a:t>
            </a:r>
            <a:r>
              <a:rPr lang="en-GB" sz="2000" b="1" dirty="0" err="1">
                <a:ea typeface="Arial" charset="0"/>
                <a:cs typeface="Arial" charset="0"/>
              </a:rPr>
              <a:t>descendencia</a:t>
            </a:r>
            <a:endParaRPr lang="en-GB" sz="2000" dirty="0">
              <a:solidFill>
                <a:schemeClr val="accent5"/>
              </a:solidFill>
              <a:ea typeface="Arial" charset="0"/>
              <a:cs typeface="Arial" charset="0"/>
            </a:endParaRPr>
          </a:p>
        </p:txBody>
      </p:sp>
      <p:sp>
        <p:nvSpPr>
          <p:cNvPr id="23" name="Text Box 7">
            <a:extLst>
              <a:ext uri="{FF2B5EF4-FFF2-40B4-BE49-F238E27FC236}">
                <a16:creationId xmlns:a16="http://schemas.microsoft.com/office/drawing/2014/main" id="{91EB97DB-E63B-F747-86D0-1C2EB3776E62}"/>
              </a:ext>
            </a:extLst>
          </p:cNvPr>
          <p:cNvSpPr txBox="1">
            <a:spLocks noChangeArrowheads="1"/>
          </p:cNvSpPr>
          <p:nvPr/>
        </p:nvSpPr>
        <p:spPr bwMode="auto">
          <a:xfrm>
            <a:off x="8445237" y="3076370"/>
            <a:ext cx="5834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s-ES" sz="2000" dirty="0">
                <a:solidFill>
                  <a:srgbClr val="800080"/>
                </a:solidFill>
                <a:latin typeface="Comic Sans MS" panose="030F0702030302020204" pitchFamily="66" charset="0"/>
              </a:rPr>
              <a:t>25ºC</a:t>
            </a:r>
          </a:p>
        </p:txBody>
      </p:sp>
    </p:spTree>
    <p:extLst>
      <p:ext uri="{BB962C8B-B14F-4D97-AF65-F5344CB8AC3E}">
        <p14:creationId xmlns:p14="http://schemas.microsoft.com/office/powerpoint/2010/main" val="4027479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QuadreDeText 27"/>
          <p:cNvSpPr txBox="1"/>
          <p:nvPr/>
        </p:nvSpPr>
        <p:spPr>
          <a:xfrm>
            <a:off x="1423750" y="2285992"/>
            <a:ext cx="7643290" cy="2369880"/>
          </a:xfrm>
          <a:prstGeom prst="rect">
            <a:avLst/>
          </a:prstGeom>
        </p:spPr>
        <p:txBody>
          <a:bodyPr wrap="square" rtlCol="0">
            <a:spAutoFit/>
          </a:bodyPr>
          <a:lstStyle/>
          <a:p>
            <a:pPr marL="0" indent="0">
              <a:buNone/>
            </a:pPr>
            <a:r>
              <a:rPr lang="ca-ES" sz="2400" b="1" dirty="0">
                <a:solidFill>
                  <a:schemeClr val="accent5">
                    <a:lumMod val="75000"/>
                  </a:schemeClr>
                </a:solidFill>
              </a:rPr>
              <a:t>Los </a:t>
            </a:r>
            <a:r>
              <a:rPr lang="ca-ES" sz="2400" b="1" dirty="0" err="1">
                <a:solidFill>
                  <a:schemeClr val="accent5">
                    <a:lumMod val="75000"/>
                  </a:schemeClr>
                </a:solidFill>
              </a:rPr>
              <a:t>humanos</a:t>
            </a:r>
            <a:r>
              <a:rPr lang="ca-ES" sz="2400" b="1" dirty="0">
                <a:solidFill>
                  <a:schemeClr val="accent5">
                    <a:lumMod val="75000"/>
                  </a:schemeClr>
                </a:solidFill>
              </a:rPr>
              <a:t> </a:t>
            </a:r>
            <a:r>
              <a:rPr lang="ca-ES" sz="2400" b="1" dirty="0" err="1">
                <a:solidFill>
                  <a:schemeClr val="accent5">
                    <a:lumMod val="75000"/>
                  </a:schemeClr>
                </a:solidFill>
              </a:rPr>
              <a:t>tenemos</a:t>
            </a:r>
            <a:r>
              <a:rPr lang="ca-ES" sz="2400" b="1" dirty="0">
                <a:solidFill>
                  <a:schemeClr val="accent5">
                    <a:lumMod val="75000"/>
                  </a:schemeClr>
                </a:solidFill>
              </a:rPr>
              <a:t> 23 </a:t>
            </a:r>
            <a:r>
              <a:rPr lang="ca-ES" sz="2400" b="1" dirty="0" err="1">
                <a:solidFill>
                  <a:schemeClr val="accent5">
                    <a:lumMod val="75000"/>
                  </a:schemeClr>
                </a:solidFill>
              </a:rPr>
              <a:t>parejas</a:t>
            </a:r>
            <a:r>
              <a:rPr lang="ca-ES" sz="2400" b="1" dirty="0">
                <a:solidFill>
                  <a:schemeClr val="accent5">
                    <a:lumMod val="75000"/>
                  </a:schemeClr>
                </a:solidFill>
              </a:rPr>
              <a:t> de </a:t>
            </a:r>
            <a:r>
              <a:rPr lang="ca-ES" sz="2400" b="1" dirty="0" err="1">
                <a:solidFill>
                  <a:schemeClr val="accent5">
                    <a:lumMod val="75000"/>
                  </a:schemeClr>
                </a:solidFill>
              </a:rPr>
              <a:t>cromosomas</a:t>
            </a:r>
            <a:r>
              <a:rPr lang="ca-ES" sz="2400" b="1" dirty="0">
                <a:solidFill>
                  <a:schemeClr val="accent5">
                    <a:lumMod val="75000"/>
                  </a:schemeClr>
                </a:solidFill>
              </a:rPr>
              <a:t>, </a:t>
            </a:r>
            <a:r>
              <a:rPr lang="ca-ES" sz="2400" b="1" dirty="0" err="1">
                <a:solidFill>
                  <a:schemeClr val="accent5">
                    <a:lumMod val="75000"/>
                  </a:schemeClr>
                </a:solidFill>
              </a:rPr>
              <a:t>pero</a:t>
            </a:r>
            <a:r>
              <a:rPr lang="ca-ES" sz="2400" b="1" dirty="0">
                <a:solidFill>
                  <a:schemeClr val="accent5">
                    <a:lumMod val="75000"/>
                  </a:schemeClr>
                </a:solidFill>
              </a:rPr>
              <a:t>.. ¿</a:t>
            </a:r>
            <a:r>
              <a:rPr lang="ca-ES" sz="2400" b="1" dirty="0" err="1">
                <a:solidFill>
                  <a:schemeClr val="accent5">
                    <a:lumMod val="75000"/>
                  </a:schemeClr>
                </a:solidFill>
              </a:rPr>
              <a:t>cuántas</a:t>
            </a:r>
            <a:r>
              <a:rPr lang="ca-ES" sz="2400" b="1" dirty="0">
                <a:solidFill>
                  <a:schemeClr val="accent5">
                    <a:lumMod val="75000"/>
                  </a:schemeClr>
                </a:solidFill>
              </a:rPr>
              <a:t> </a:t>
            </a:r>
            <a:r>
              <a:rPr lang="ca-ES" sz="2400" b="1" dirty="0" err="1">
                <a:solidFill>
                  <a:schemeClr val="accent5">
                    <a:lumMod val="75000"/>
                  </a:schemeClr>
                </a:solidFill>
              </a:rPr>
              <a:t>parejas</a:t>
            </a:r>
            <a:r>
              <a:rPr lang="ca-ES" sz="2400" b="1" dirty="0">
                <a:solidFill>
                  <a:schemeClr val="accent5">
                    <a:lumMod val="75000"/>
                  </a:schemeClr>
                </a:solidFill>
              </a:rPr>
              <a:t> de </a:t>
            </a:r>
            <a:r>
              <a:rPr lang="ca-ES" sz="2400" b="1" dirty="0" err="1">
                <a:solidFill>
                  <a:schemeClr val="accent5">
                    <a:lumMod val="75000"/>
                  </a:schemeClr>
                </a:solidFill>
              </a:rPr>
              <a:t>cromosomas</a:t>
            </a:r>
            <a:r>
              <a:rPr lang="ca-ES" sz="2400" b="1" dirty="0">
                <a:solidFill>
                  <a:schemeClr val="accent5">
                    <a:lumMod val="75000"/>
                  </a:schemeClr>
                </a:solidFill>
              </a:rPr>
              <a:t> </a:t>
            </a:r>
            <a:r>
              <a:rPr lang="ca-ES" sz="2400" b="1" dirty="0" err="1">
                <a:solidFill>
                  <a:schemeClr val="accent5">
                    <a:lumMod val="75000"/>
                  </a:schemeClr>
                </a:solidFill>
              </a:rPr>
              <a:t>tiene</a:t>
            </a:r>
            <a:r>
              <a:rPr lang="ca-ES" sz="2400" b="1" dirty="0">
                <a:solidFill>
                  <a:schemeClr val="accent5">
                    <a:lumMod val="75000"/>
                  </a:schemeClr>
                </a:solidFill>
              </a:rPr>
              <a:t> </a:t>
            </a:r>
            <a:r>
              <a:rPr lang="ca-ES" sz="2400" b="1" i="1" dirty="0" err="1">
                <a:solidFill>
                  <a:schemeClr val="accent5">
                    <a:lumMod val="75000"/>
                  </a:schemeClr>
                </a:solidFill>
              </a:rPr>
              <a:t>Drosophila</a:t>
            </a:r>
            <a:r>
              <a:rPr lang="ca-ES" sz="2400" b="1" dirty="0">
                <a:solidFill>
                  <a:schemeClr val="accent5">
                    <a:lumMod val="75000"/>
                  </a:schemeClr>
                </a:solidFill>
              </a:rPr>
              <a:t>?</a:t>
            </a:r>
          </a:p>
          <a:p>
            <a:pPr marL="0" indent="0">
              <a:buNone/>
            </a:pPr>
            <a:endParaRPr lang="es-ES" sz="2000" b="1" dirty="0">
              <a:solidFill>
                <a:schemeClr val="accent5">
                  <a:lumMod val="75000"/>
                </a:schemeClr>
              </a:solidFill>
            </a:endParaRPr>
          </a:p>
          <a:p>
            <a:pPr marL="457200" indent="-457200">
              <a:buAutoNum type="alphaLcParenR"/>
            </a:pPr>
            <a:r>
              <a:rPr lang="es-ES" sz="2000" dirty="0">
                <a:solidFill>
                  <a:schemeClr val="accent5">
                    <a:lumMod val="75000"/>
                  </a:schemeClr>
                </a:solidFill>
              </a:rPr>
              <a:t>4 </a:t>
            </a:r>
          </a:p>
          <a:p>
            <a:pPr marL="457200" indent="-457200">
              <a:buAutoNum type="alphaLcParenR"/>
            </a:pPr>
            <a:r>
              <a:rPr lang="es-ES" sz="2000" dirty="0">
                <a:solidFill>
                  <a:schemeClr val="accent5">
                    <a:lumMod val="75000"/>
                  </a:schemeClr>
                </a:solidFill>
              </a:rPr>
              <a:t>6</a:t>
            </a:r>
          </a:p>
          <a:p>
            <a:pPr marL="457200" indent="-457200">
              <a:buAutoNum type="alphaLcParenR"/>
            </a:pPr>
            <a:r>
              <a:rPr lang="es-ES" sz="2000" dirty="0">
                <a:solidFill>
                  <a:schemeClr val="accent5">
                    <a:lumMod val="75000"/>
                  </a:schemeClr>
                </a:solidFill>
              </a:rPr>
              <a:t>10</a:t>
            </a:r>
          </a:p>
          <a:p>
            <a:pPr marL="457200" indent="-457200">
              <a:buAutoNum type="alphaLcParenR"/>
            </a:pPr>
            <a:r>
              <a:rPr lang="es-ES" sz="2000" dirty="0">
                <a:solidFill>
                  <a:schemeClr val="accent5">
                    <a:lumMod val="75000"/>
                  </a:schemeClr>
                </a:solidFill>
              </a:rPr>
              <a:t>12</a:t>
            </a:r>
            <a:endParaRPr lang="en-US" sz="2000" dirty="0" err="1">
              <a:solidFill>
                <a:schemeClr val="accent5">
                  <a:lumMod val="75000"/>
                </a:schemeClr>
              </a:solidFill>
            </a:endParaRPr>
          </a:p>
        </p:txBody>
      </p:sp>
      <p:sp>
        <p:nvSpPr>
          <p:cNvPr id="9" name="2048 Elipse" descr="Resultado de imagen de MICROSCOPE"/>
          <p:cNvSpPr/>
          <p:nvPr/>
        </p:nvSpPr>
        <p:spPr>
          <a:xfrm>
            <a:off x="1142976" y="214290"/>
            <a:ext cx="1015166" cy="1063490"/>
          </a:xfrm>
          <a:prstGeom prst="ellipse">
            <a:avLst/>
          </a:prstGeom>
          <a:blipFill>
            <a:blip r:embed="rId2" cstate="print">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13089513"/>
              <a:satOff val="-703"/>
              <a:lumOff val="11364"/>
              <a:alphaOff val="0"/>
            </a:schemeClr>
          </a:effectRef>
          <a:fontRef idx="minor">
            <a:schemeClr val="lt1">
              <a:hueOff val="0"/>
              <a:satOff val="0"/>
              <a:lumOff val="0"/>
              <a:alphaOff val="0"/>
            </a:schemeClr>
          </a:fontRef>
        </p:style>
      </p:sp>
      <p:pic>
        <p:nvPicPr>
          <p:cNvPr id="10"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Ia</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nvestigación</a:t>
            </a:r>
            <a:endParaRPr lang="en-GB" sz="2000" u="sng" dirty="0">
              <a:solidFill>
                <a:schemeClr val="tx1">
                  <a:lumMod val="50000"/>
                  <a:lumOff val="50000"/>
                </a:schemeClr>
              </a:solidFill>
              <a:ea typeface="Arial" charset="0"/>
              <a:cs typeface="Arial" charset="0"/>
            </a:endParaRPr>
          </a:p>
        </p:txBody>
      </p:sp>
      <p:sp>
        <p:nvSpPr>
          <p:cNvPr id="17"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Genoma</a:t>
            </a:r>
            <a:r>
              <a:rPr lang="en-GB" sz="2000" b="1" dirty="0">
                <a:ea typeface="Arial" charset="0"/>
                <a:cs typeface="Arial" charset="0"/>
              </a:rPr>
              <a:t> </a:t>
            </a:r>
            <a:r>
              <a:rPr lang="en-GB" sz="2000" b="1" dirty="0" err="1">
                <a:ea typeface="Arial" charset="0"/>
                <a:cs typeface="Arial" charset="0"/>
              </a:rPr>
              <a:t>pequeño</a:t>
            </a:r>
            <a:r>
              <a:rPr lang="en-GB" sz="2000" b="1" dirty="0">
                <a:ea typeface="Arial" charset="0"/>
                <a:cs typeface="Arial" charset="0"/>
              </a:rPr>
              <a:t> y </a:t>
            </a:r>
            <a:r>
              <a:rPr lang="en-GB" sz="2000" b="1" dirty="0" err="1">
                <a:ea typeface="Arial" charset="0"/>
                <a:cs typeface="Arial" charset="0"/>
              </a:rPr>
              <a:t>secuenciado</a:t>
            </a:r>
            <a:endParaRPr lang="en-GB" sz="2000" dirty="0">
              <a:solidFill>
                <a:schemeClr val="accent5"/>
              </a:solidFill>
              <a:ea typeface="Arial" charset="0"/>
              <a:cs typeface="Arial" charset="0"/>
            </a:endParaRPr>
          </a:p>
        </p:txBody>
      </p:sp>
    </p:spTree>
    <p:extLst>
      <p:ext uri="{BB962C8B-B14F-4D97-AF65-F5344CB8AC3E}">
        <p14:creationId xmlns:p14="http://schemas.microsoft.com/office/powerpoint/2010/main" val="3258554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7"/>
          <p:cNvPicPr>
            <a:picLocks noChangeAspect="1"/>
          </p:cNvPicPr>
          <p:nvPr/>
        </p:nvPicPr>
        <p:blipFill rotWithShape="1">
          <a:blip r:embed="rId2" cstate="print"/>
          <a:srcRect t="1135" r="53448"/>
          <a:stretch/>
        </p:blipFill>
        <p:spPr>
          <a:xfrm>
            <a:off x="2744825" y="1677753"/>
            <a:ext cx="1460718" cy="1512663"/>
          </a:xfrm>
          <a:prstGeom prst="rect">
            <a:avLst/>
          </a:prstGeom>
        </p:spPr>
      </p:pic>
      <p:sp>
        <p:nvSpPr>
          <p:cNvPr id="21" name="ZoneTexte 9"/>
          <p:cNvSpPr txBox="1"/>
          <p:nvPr/>
        </p:nvSpPr>
        <p:spPr>
          <a:xfrm>
            <a:off x="5974503" y="3087971"/>
            <a:ext cx="1260281" cy="369332"/>
          </a:xfrm>
          <a:prstGeom prst="rect">
            <a:avLst/>
          </a:prstGeom>
          <a:noFill/>
        </p:spPr>
        <p:txBody>
          <a:bodyPr wrap="none" rtlCol="0">
            <a:spAutoFit/>
          </a:bodyPr>
          <a:lstStyle/>
          <a:p>
            <a:r>
              <a:rPr lang="fr-FR" dirty="0"/>
              <a:t>Macho (XY)</a:t>
            </a:r>
          </a:p>
        </p:txBody>
      </p:sp>
      <p:sp>
        <p:nvSpPr>
          <p:cNvPr id="22" name="ZoneTexte 9"/>
          <p:cNvSpPr txBox="1"/>
          <p:nvPr/>
        </p:nvSpPr>
        <p:spPr>
          <a:xfrm>
            <a:off x="2772614" y="3087971"/>
            <a:ext cx="1370953" cy="369332"/>
          </a:xfrm>
          <a:prstGeom prst="rect">
            <a:avLst/>
          </a:prstGeom>
          <a:noFill/>
        </p:spPr>
        <p:txBody>
          <a:bodyPr wrap="none" rtlCol="0">
            <a:spAutoFit/>
          </a:bodyPr>
          <a:lstStyle/>
          <a:p>
            <a:r>
              <a:rPr lang="fr-FR" dirty="0" err="1"/>
              <a:t>Hembra</a:t>
            </a:r>
            <a:r>
              <a:rPr lang="fr-FR" dirty="0"/>
              <a:t> (XX)</a:t>
            </a:r>
          </a:p>
        </p:txBody>
      </p:sp>
      <p:pic>
        <p:nvPicPr>
          <p:cNvPr id="23" name="Picture 6"/>
          <p:cNvPicPr>
            <a:picLocks noChangeAspect="1"/>
          </p:cNvPicPr>
          <p:nvPr/>
        </p:nvPicPr>
        <p:blipFill>
          <a:blip r:embed="rId3" cstate="print"/>
          <a:stretch>
            <a:fillRect/>
          </a:stretch>
        </p:blipFill>
        <p:spPr>
          <a:xfrm>
            <a:off x="2539613" y="3617728"/>
            <a:ext cx="1778123" cy="1831750"/>
          </a:xfrm>
          <a:prstGeom prst="rect">
            <a:avLst/>
          </a:prstGeom>
        </p:spPr>
      </p:pic>
      <p:pic>
        <p:nvPicPr>
          <p:cNvPr id="24" name="Picture 7"/>
          <p:cNvPicPr>
            <a:picLocks noChangeAspect="1"/>
          </p:cNvPicPr>
          <p:nvPr/>
        </p:nvPicPr>
        <p:blipFill>
          <a:blip r:embed="rId4" cstate="print"/>
          <a:stretch>
            <a:fillRect/>
          </a:stretch>
        </p:blipFill>
        <p:spPr>
          <a:xfrm>
            <a:off x="5668468" y="3532492"/>
            <a:ext cx="1818951" cy="1876694"/>
          </a:xfrm>
          <a:prstGeom prst="rect">
            <a:avLst/>
          </a:prstGeom>
        </p:spPr>
      </p:pic>
      <p:pic>
        <p:nvPicPr>
          <p:cNvPr id="25" name="Image 7"/>
          <p:cNvPicPr>
            <a:picLocks noChangeAspect="1"/>
          </p:cNvPicPr>
          <p:nvPr/>
        </p:nvPicPr>
        <p:blipFill rotWithShape="1">
          <a:blip r:embed="rId2" cstate="print"/>
          <a:srcRect l="46552" t="795" r="6896" b="10807"/>
          <a:stretch/>
        </p:blipFill>
        <p:spPr>
          <a:xfrm>
            <a:off x="5668468" y="1599839"/>
            <a:ext cx="1460718" cy="1352516"/>
          </a:xfrm>
          <a:prstGeom prst="rect">
            <a:avLst/>
          </a:prstGeom>
        </p:spPr>
      </p:pic>
      <p:sp>
        <p:nvSpPr>
          <p:cNvPr id="26" name="ZoneTexte 9"/>
          <p:cNvSpPr txBox="1"/>
          <p:nvPr/>
        </p:nvSpPr>
        <p:spPr>
          <a:xfrm>
            <a:off x="2643174" y="5643578"/>
            <a:ext cx="5142177" cy="369332"/>
          </a:xfrm>
          <a:prstGeom prst="rect">
            <a:avLst/>
          </a:prstGeom>
          <a:noFill/>
        </p:spPr>
        <p:txBody>
          <a:bodyPr wrap="none" rtlCol="0">
            <a:spAutoFit/>
          </a:bodyPr>
          <a:lstStyle/>
          <a:p>
            <a:r>
              <a:rPr lang="fr-FR" dirty="0"/>
              <a:t>4 </a:t>
            </a:r>
            <a:r>
              <a:rPr lang="fr-FR" dirty="0" err="1"/>
              <a:t>parejas</a:t>
            </a:r>
            <a:r>
              <a:rPr lang="fr-FR" dirty="0"/>
              <a:t> de </a:t>
            </a:r>
            <a:r>
              <a:rPr lang="fr-FR" dirty="0" err="1"/>
              <a:t>cromosomas</a:t>
            </a:r>
            <a:r>
              <a:rPr lang="fr-FR" dirty="0"/>
              <a:t> (3 </a:t>
            </a:r>
            <a:r>
              <a:rPr lang="fr-FR" dirty="0" err="1"/>
              <a:t>autosómicos</a:t>
            </a:r>
            <a:r>
              <a:rPr lang="fr-FR" dirty="0"/>
              <a:t> y 1 </a:t>
            </a:r>
            <a:r>
              <a:rPr lang="fr-FR" dirty="0" err="1"/>
              <a:t>sexual</a:t>
            </a:r>
            <a:r>
              <a:rPr lang="fr-FR" dirty="0"/>
              <a:t>)</a:t>
            </a:r>
          </a:p>
        </p:txBody>
      </p:sp>
      <p:sp>
        <p:nvSpPr>
          <p:cNvPr id="17" name="2048 Elipse" descr="Resultado de imagen de MICROSCOPE"/>
          <p:cNvSpPr/>
          <p:nvPr/>
        </p:nvSpPr>
        <p:spPr>
          <a:xfrm>
            <a:off x="1142976" y="214290"/>
            <a:ext cx="1015166" cy="1063490"/>
          </a:xfrm>
          <a:prstGeom prst="ellipse">
            <a:avLst/>
          </a:prstGeom>
          <a:blipFill>
            <a:blip r:embed="rId5" cstate="print">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13089513"/>
              <a:satOff val="-703"/>
              <a:lumOff val="11364"/>
              <a:alphaOff val="0"/>
            </a:schemeClr>
          </a:effectRef>
          <a:fontRef idx="minor">
            <a:schemeClr val="lt1">
              <a:hueOff val="0"/>
              <a:satOff val="0"/>
              <a:lumOff val="0"/>
              <a:alphaOff val="0"/>
            </a:schemeClr>
          </a:fontRef>
        </p:style>
      </p:sp>
      <p:pic>
        <p:nvPicPr>
          <p:cNvPr id="18"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18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sp>
        <p:nvSpPr>
          <p:cNvPr id="2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Genoma</a:t>
            </a:r>
            <a:r>
              <a:rPr lang="en-GB" sz="2000" b="1" dirty="0">
                <a:ea typeface="Arial" charset="0"/>
                <a:cs typeface="Arial" charset="0"/>
              </a:rPr>
              <a:t> </a:t>
            </a:r>
            <a:r>
              <a:rPr lang="en-GB" sz="2000" b="1" dirty="0" err="1">
                <a:ea typeface="Arial" charset="0"/>
                <a:cs typeface="Arial" charset="0"/>
              </a:rPr>
              <a:t>pequeño</a:t>
            </a:r>
            <a:r>
              <a:rPr lang="en-GB" sz="2000" b="1" dirty="0">
                <a:ea typeface="Arial" charset="0"/>
                <a:cs typeface="Arial" charset="0"/>
              </a:rPr>
              <a:t> y </a:t>
            </a:r>
            <a:r>
              <a:rPr lang="en-GB" sz="2000" b="1" dirty="0" err="1">
                <a:ea typeface="Arial" charset="0"/>
                <a:cs typeface="Arial" charset="0"/>
              </a:rPr>
              <a:t>secuenciado</a:t>
            </a:r>
            <a:endParaRPr lang="en-GB" sz="2000" dirty="0">
              <a:solidFill>
                <a:schemeClr val="accent5"/>
              </a:solidFill>
              <a:ea typeface="Arial" charset="0"/>
              <a:cs typeface="Arial" charset="0"/>
            </a:endParaRPr>
          </a:p>
        </p:txBody>
      </p:sp>
    </p:spTree>
    <p:extLst>
      <p:ext uri="{BB962C8B-B14F-4D97-AF65-F5344CB8AC3E}">
        <p14:creationId xmlns:p14="http://schemas.microsoft.com/office/powerpoint/2010/main" val="2395636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9665332"/>
              </p:ext>
            </p:extLst>
          </p:nvPr>
        </p:nvGraphicFramePr>
        <p:xfrm>
          <a:off x="4143768" y="1979531"/>
          <a:ext cx="4865132" cy="2976880"/>
        </p:xfrm>
        <a:graphic>
          <a:graphicData uri="http://schemas.openxmlformats.org/drawingml/2006/table">
            <a:tbl>
              <a:tblPr firstRow="1" bandRow="1">
                <a:tableStyleId>{073A0DAA-6AF3-43AB-8588-CEC1D06C72B9}</a:tableStyleId>
              </a:tblPr>
              <a:tblGrid>
                <a:gridCol w="1800200">
                  <a:extLst>
                    <a:ext uri="{9D8B030D-6E8A-4147-A177-3AD203B41FA5}">
                      <a16:colId xmlns:a16="http://schemas.microsoft.com/office/drawing/2014/main" val="20000"/>
                    </a:ext>
                  </a:extLst>
                </a:gridCol>
                <a:gridCol w="1624772">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370840">
                <a:tc>
                  <a:txBody>
                    <a:bodyPr/>
                    <a:lstStyle/>
                    <a:p>
                      <a:r>
                        <a:rPr lang="es-ES" sz="1600" dirty="0"/>
                        <a:t>Organismo</a:t>
                      </a:r>
                      <a:endParaRPr lang="ca-ES" sz="1600" dirty="0"/>
                    </a:p>
                  </a:txBody>
                  <a:tcPr/>
                </a:tc>
                <a:tc>
                  <a:txBody>
                    <a:bodyPr/>
                    <a:lstStyle/>
                    <a:p>
                      <a:pPr algn="ctr"/>
                      <a:r>
                        <a:rPr lang="es-ES" sz="1600" dirty="0"/>
                        <a:t>Tamaño genoma</a:t>
                      </a:r>
                      <a:r>
                        <a:rPr lang="es-ES" sz="1600" baseline="0" dirty="0"/>
                        <a:t> </a:t>
                      </a:r>
                      <a:r>
                        <a:rPr lang="es-ES" sz="1400" baseline="0" dirty="0"/>
                        <a:t>(bases)</a:t>
                      </a:r>
                      <a:endParaRPr lang="ca-ES" sz="1400" dirty="0"/>
                    </a:p>
                  </a:txBody>
                  <a:tcPr/>
                </a:tc>
                <a:tc>
                  <a:txBody>
                    <a:bodyPr/>
                    <a:lstStyle/>
                    <a:p>
                      <a:pPr algn="ctr"/>
                      <a:r>
                        <a:rPr lang="es-ES" sz="1600" dirty="0"/>
                        <a:t>Genes estimados</a:t>
                      </a:r>
                      <a:endParaRPr lang="ca-ES" sz="1600" dirty="0"/>
                    </a:p>
                  </a:txBody>
                  <a:tcPr/>
                </a:tc>
                <a:extLst>
                  <a:ext uri="{0D108BD9-81ED-4DB2-BD59-A6C34878D82A}">
                    <a16:rowId xmlns:a16="http://schemas.microsoft.com/office/drawing/2014/main" val="10000"/>
                  </a:ext>
                </a:extLst>
              </a:tr>
              <a:tr h="370840">
                <a:tc>
                  <a:txBody>
                    <a:bodyPr/>
                    <a:lstStyle/>
                    <a:p>
                      <a:r>
                        <a:rPr lang="es-ES" sz="1200" dirty="0"/>
                        <a:t>Humano (</a:t>
                      </a:r>
                      <a:r>
                        <a:rPr lang="es-ES" sz="1200" i="1" dirty="0"/>
                        <a:t>Homo sapiens</a:t>
                      </a:r>
                      <a:r>
                        <a:rPr lang="es-ES" sz="1200" dirty="0"/>
                        <a:t>)</a:t>
                      </a:r>
                      <a:endParaRPr lang="ca-ES" sz="1200" dirty="0"/>
                    </a:p>
                  </a:txBody>
                  <a:tcPr/>
                </a:tc>
                <a:tc>
                  <a:txBody>
                    <a:bodyPr/>
                    <a:lstStyle/>
                    <a:p>
                      <a:pPr algn="ctr"/>
                      <a:r>
                        <a:rPr lang="es-ES" sz="1200" dirty="0"/>
                        <a:t>3 billones</a:t>
                      </a:r>
                      <a:endParaRPr lang="ca-ES" sz="1200" dirty="0"/>
                    </a:p>
                  </a:txBody>
                  <a:tcPr/>
                </a:tc>
                <a:tc>
                  <a:txBody>
                    <a:bodyPr/>
                    <a:lstStyle/>
                    <a:p>
                      <a:pPr algn="ctr"/>
                      <a:r>
                        <a:rPr lang="es-ES" sz="1200" dirty="0"/>
                        <a:t>30.000</a:t>
                      </a:r>
                      <a:endParaRPr lang="ca-ES" sz="1200" dirty="0"/>
                    </a:p>
                  </a:txBody>
                  <a:tcPr/>
                </a:tc>
                <a:extLst>
                  <a:ext uri="{0D108BD9-81ED-4DB2-BD59-A6C34878D82A}">
                    <a16:rowId xmlns:a16="http://schemas.microsoft.com/office/drawing/2014/main" val="10001"/>
                  </a:ext>
                </a:extLst>
              </a:tr>
              <a:tr h="370840">
                <a:tc>
                  <a:txBody>
                    <a:bodyPr/>
                    <a:lstStyle/>
                    <a:p>
                      <a:r>
                        <a:rPr lang="es-ES" sz="1200" dirty="0"/>
                        <a:t>Ratón</a:t>
                      </a:r>
                      <a:r>
                        <a:rPr lang="es-ES" sz="1200" baseline="0" dirty="0"/>
                        <a:t> (</a:t>
                      </a:r>
                      <a:r>
                        <a:rPr lang="es-ES" sz="1200" i="1" baseline="0" dirty="0"/>
                        <a:t>Mus </a:t>
                      </a:r>
                      <a:r>
                        <a:rPr lang="es-ES" sz="1200" i="1" baseline="0" dirty="0" err="1"/>
                        <a:t>musculus</a:t>
                      </a:r>
                      <a:r>
                        <a:rPr lang="es-ES" sz="1200" baseline="0" dirty="0"/>
                        <a:t>)</a:t>
                      </a:r>
                      <a:endParaRPr lang="ca-ES" sz="1200" dirty="0"/>
                    </a:p>
                  </a:txBody>
                  <a:tcPr/>
                </a:tc>
                <a:tc>
                  <a:txBody>
                    <a:bodyPr/>
                    <a:lstStyle/>
                    <a:p>
                      <a:pPr algn="ctr"/>
                      <a:r>
                        <a:rPr lang="es-ES" sz="1200" dirty="0"/>
                        <a:t>2,6 billones</a:t>
                      </a:r>
                      <a:endParaRPr lang="ca-ES" sz="1200" dirty="0"/>
                    </a:p>
                  </a:txBody>
                  <a:tcPr/>
                </a:tc>
                <a:tc>
                  <a:txBody>
                    <a:bodyPr/>
                    <a:lstStyle/>
                    <a:p>
                      <a:pPr algn="ctr"/>
                      <a:r>
                        <a:rPr lang="es-ES" sz="1200" dirty="0"/>
                        <a:t>30.000</a:t>
                      </a:r>
                      <a:endParaRPr lang="ca-ES" sz="1200" dirty="0"/>
                    </a:p>
                  </a:txBody>
                  <a:tcPr/>
                </a:tc>
                <a:extLst>
                  <a:ext uri="{0D108BD9-81ED-4DB2-BD59-A6C34878D82A}">
                    <a16:rowId xmlns:a16="http://schemas.microsoft.com/office/drawing/2014/main" val="10002"/>
                  </a:ext>
                </a:extLst>
              </a:tr>
              <a:tr h="370840">
                <a:tc>
                  <a:txBody>
                    <a:bodyPr/>
                    <a:lstStyle/>
                    <a:p>
                      <a:r>
                        <a:rPr lang="es-ES" sz="1200" dirty="0"/>
                        <a:t>Gusano nemátodo</a:t>
                      </a:r>
                      <a:r>
                        <a:rPr lang="es-ES" sz="1200" baseline="0" dirty="0"/>
                        <a:t> </a:t>
                      </a:r>
                    </a:p>
                    <a:p>
                      <a:r>
                        <a:rPr lang="es-ES" sz="1200" baseline="0" dirty="0"/>
                        <a:t>(</a:t>
                      </a:r>
                      <a:r>
                        <a:rPr lang="es-ES" sz="1200" i="1" baseline="0" dirty="0"/>
                        <a:t>C. </a:t>
                      </a:r>
                      <a:r>
                        <a:rPr lang="es-ES" sz="1200" i="1" baseline="0" dirty="0" err="1"/>
                        <a:t>elegans</a:t>
                      </a:r>
                      <a:r>
                        <a:rPr lang="es-ES" sz="1200" baseline="0" dirty="0"/>
                        <a:t>)</a:t>
                      </a:r>
                      <a:endParaRPr lang="ca-ES" sz="1200" dirty="0"/>
                    </a:p>
                  </a:txBody>
                  <a:tcPr/>
                </a:tc>
                <a:tc>
                  <a:txBody>
                    <a:bodyPr/>
                    <a:lstStyle/>
                    <a:p>
                      <a:pPr algn="ctr"/>
                      <a:r>
                        <a:rPr lang="es-ES" sz="1200" dirty="0"/>
                        <a:t>97 millones</a:t>
                      </a:r>
                      <a:endParaRPr lang="ca-ES" sz="1200" dirty="0"/>
                    </a:p>
                  </a:txBody>
                  <a:tcPr/>
                </a:tc>
                <a:tc>
                  <a:txBody>
                    <a:bodyPr/>
                    <a:lstStyle/>
                    <a:p>
                      <a:pPr algn="ctr"/>
                      <a:r>
                        <a:rPr lang="es-ES" sz="1200" dirty="0"/>
                        <a:t>19.000</a:t>
                      </a:r>
                      <a:endParaRPr lang="ca-ES" sz="1200" dirty="0"/>
                    </a:p>
                  </a:txBody>
                  <a:tcPr/>
                </a:tc>
                <a:extLst>
                  <a:ext uri="{0D108BD9-81ED-4DB2-BD59-A6C34878D82A}">
                    <a16:rowId xmlns:a16="http://schemas.microsoft.com/office/drawing/2014/main" val="10003"/>
                  </a:ext>
                </a:extLst>
              </a:tr>
              <a:tr h="370840">
                <a:tc>
                  <a:txBody>
                    <a:bodyPr/>
                    <a:lstStyle/>
                    <a:p>
                      <a:r>
                        <a:rPr lang="es-ES" sz="1200" dirty="0"/>
                        <a:t>Mosca de la fruta </a:t>
                      </a:r>
                    </a:p>
                    <a:p>
                      <a:r>
                        <a:rPr lang="es-ES" sz="1200" dirty="0"/>
                        <a:t>(</a:t>
                      </a:r>
                      <a:r>
                        <a:rPr lang="es-ES" sz="1200" i="1" dirty="0"/>
                        <a:t>D. </a:t>
                      </a:r>
                      <a:r>
                        <a:rPr lang="es-ES" sz="1200" i="1" dirty="0" err="1"/>
                        <a:t>melanogaster</a:t>
                      </a:r>
                      <a:r>
                        <a:rPr lang="es-ES" sz="1200" dirty="0"/>
                        <a:t>)</a:t>
                      </a:r>
                      <a:endParaRPr lang="ca-ES" sz="1200" dirty="0"/>
                    </a:p>
                  </a:txBody>
                  <a:tcPr/>
                </a:tc>
                <a:tc>
                  <a:txBody>
                    <a:bodyPr/>
                    <a:lstStyle/>
                    <a:p>
                      <a:pPr algn="ctr"/>
                      <a:r>
                        <a:rPr lang="es-ES" sz="1200" dirty="0"/>
                        <a:t>137 millones</a:t>
                      </a:r>
                      <a:endParaRPr lang="ca-ES" sz="1200" dirty="0"/>
                    </a:p>
                  </a:txBody>
                  <a:tcPr/>
                </a:tc>
                <a:tc>
                  <a:txBody>
                    <a:bodyPr/>
                    <a:lstStyle/>
                    <a:p>
                      <a:pPr algn="ctr"/>
                      <a:r>
                        <a:rPr lang="es-ES" sz="1200" dirty="0"/>
                        <a:t>13.000</a:t>
                      </a:r>
                      <a:endParaRPr lang="ca-ES" sz="1200" dirty="0"/>
                    </a:p>
                  </a:txBody>
                  <a:tcPr/>
                </a:tc>
                <a:extLst>
                  <a:ext uri="{0D108BD9-81ED-4DB2-BD59-A6C34878D82A}">
                    <a16:rowId xmlns:a16="http://schemas.microsoft.com/office/drawing/2014/main" val="10004"/>
                  </a:ext>
                </a:extLst>
              </a:tr>
              <a:tr h="370840">
                <a:tc>
                  <a:txBody>
                    <a:bodyPr/>
                    <a:lstStyle/>
                    <a:p>
                      <a:r>
                        <a:rPr lang="es-ES" sz="1200" dirty="0"/>
                        <a:t>Levadura (</a:t>
                      </a:r>
                      <a:r>
                        <a:rPr lang="es-ES" sz="1200" i="1" dirty="0"/>
                        <a:t>S. </a:t>
                      </a:r>
                      <a:r>
                        <a:rPr lang="es-ES" sz="1200" i="1" dirty="0" err="1"/>
                        <a:t>cerevisiae</a:t>
                      </a:r>
                      <a:r>
                        <a:rPr lang="es-ES" sz="1200" dirty="0"/>
                        <a:t>)</a:t>
                      </a:r>
                      <a:endParaRPr lang="ca-ES" sz="1200" dirty="0"/>
                    </a:p>
                  </a:txBody>
                  <a:tcPr/>
                </a:tc>
                <a:tc>
                  <a:txBody>
                    <a:bodyPr/>
                    <a:lstStyle/>
                    <a:p>
                      <a:pPr algn="ctr"/>
                      <a:r>
                        <a:rPr lang="es-ES" sz="1200" dirty="0"/>
                        <a:t>12,1</a:t>
                      </a:r>
                      <a:r>
                        <a:rPr lang="es-ES" sz="1200" baseline="0" dirty="0"/>
                        <a:t> millones</a:t>
                      </a:r>
                      <a:endParaRPr lang="ca-ES" sz="1200" dirty="0"/>
                    </a:p>
                  </a:txBody>
                  <a:tcPr/>
                </a:tc>
                <a:tc>
                  <a:txBody>
                    <a:bodyPr/>
                    <a:lstStyle/>
                    <a:p>
                      <a:pPr algn="ctr"/>
                      <a:r>
                        <a:rPr lang="es-ES" sz="1200" dirty="0"/>
                        <a:t>6.000</a:t>
                      </a:r>
                      <a:endParaRPr lang="ca-ES" sz="1200" dirty="0"/>
                    </a:p>
                  </a:txBody>
                  <a:tcPr/>
                </a:tc>
                <a:extLst>
                  <a:ext uri="{0D108BD9-81ED-4DB2-BD59-A6C34878D82A}">
                    <a16:rowId xmlns:a16="http://schemas.microsoft.com/office/drawing/2014/main" val="10005"/>
                  </a:ext>
                </a:extLst>
              </a:tr>
              <a:tr h="370840">
                <a:tc>
                  <a:txBody>
                    <a:bodyPr/>
                    <a:lstStyle/>
                    <a:p>
                      <a:r>
                        <a:rPr lang="es-ES" sz="1200" dirty="0"/>
                        <a:t>Bacteria (</a:t>
                      </a:r>
                      <a:r>
                        <a:rPr lang="es-ES" sz="1200" i="1" dirty="0"/>
                        <a:t>E. </a:t>
                      </a:r>
                      <a:r>
                        <a:rPr lang="es-ES" sz="1200" i="1" dirty="0" err="1"/>
                        <a:t>coli</a:t>
                      </a:r>
                      <a:r>
                        <a:rPr lang="es-ES" sz="1200" dirty="0"/>
                        <a:t>)</a:t>
                      </a:r>
                      <a:endParaRPr lang="ca-ES" sz="1200" dirty="0"/>
                    </a:p>
                  </a:txBody>
                  <a:tcPr/>
                </a:tc>
                <a:tc>
                  <a:txBody>
                    <a:bodyPr/>
                    <a:lstStyle/>
                    <a:p>
                      <a:pPr algn="ctr"/>
                      <a:r>
                        <a:rPr lang="es-ES" sz="1200" dirty="0"/>
                        <a:t>4,6 millones</a:t>
                      </a:r>
                      <a:endParaRPr lang="ca-ES" sz="1200" dirty="0"/>
                    </a:p>
                  </a:txBody>
                  <a:tcPr/>
                </a:tc>
                <a:tc>
                  <a:txBody>
                    <a:bodyPr/>
                    <a:lstStyle/>
                    <a:p>
                      <a:pPr algn="ctr"/>
                      <a:r>
                        <a:rPr lang="es-ES" sz="1200" dirty="0"/>
                        <a:t>3.200</a:t>
                      </a:r>
                      <a:endParaRPr lang="ca-ES" sz="1200" dirty="0"/>
                    </a:p>
                  </a:txBody>
                  <a:tcPr/>
                </a:tc>
                <a:extLst>
                  <a:ext uri="{0D108BD9-81ED-4DB2-BD59-A6C34878D82A}">
                    <a16:rowId xmlns:a16="http://schemas.microsoft.com/office/drawing/2014/main" val="10006"/>
                  </a:ext>
                </a:extLst>
              </a:tr>
            </a:tbl>
          </a:graphicData>
        </a:graphic>
      </p:graphicFrame>
      <p:pic>
        <p:nvPicPr>
          <p:cNvPr id="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29" y="1643050"/>
            <a:ext cx="2864334" cy="385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9"/>
          <p:cNvSpPr txBox="1"/>
          <p:nvPr/>
        </p:nvSpPr>
        <p:spPr>
          <a:xfrm>
            <a:off x="984954" y="5643578"/>
            <a:ext cx="3148619" cy="369332"/>
          </a:xfrm>
          <a:prstGeom prst="rect">
            <a:avLst/>
          </a:prstGeom>
          <a:noFill/>
        </p:spPr>
        <p:txBody>
          <a:bodyPr wrap="none" rtlCol="0">
            <a:spAutoFit/>
          </a:bodyPr>
          <a:lstStyle/>
          <a:p>
            <a:r>
              <a:rPr lang="fr-FR" dirty="0" err="1"/>
              <a:t>Genoma</a:t>
            </a:r>
            <a:r>
              <a:rPr lang="fr-FR" dirty="0"/>
              <a:t> </a:t>
            </a:r>
            <a:r>
              <a:rPr lang="fr-FR" sz="1600" dirty="0" err="1"/>
              <a:t>secuenciado</a:t>
            </a:r>
            <a:r>
              <a:rPr lang="fr-FR" sz="1600" dirty="0"/>
              <a:t> el </a:t>
            </a:r>
            <a:r>
              <a:rPr lang="fr-FR" sz="1600" dirty="0" err="1"/>
              <a:t>año</a:t>
            </a:r>
            <a:r>
              <a:rPr lang="fr-FR" dirty="0"/>
              <a:t> 2000</a:t>
            </a:r>
          </a:p>
        </p:txBody>
      </p:sp>
      <p:sp>
        <p:nvSpPr>
          <p:cNvPr id="9" name="2048 Elipse" descr="Resultado de imagen de MICROSCOPE"/>
          <p:cNvSpPr/>
          <p:nvPr/>
        </p:nvSpPr>
        <p:spPr>
          <a:xfrm>
            <a:off x="1142976" y="214290"/>
            <a:ext cx="1015166" cy="1063490"/>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13089513"/>
              <a:satOff val="-703"/>
              <a:lumOff val="11364"/>
              <a:alphaOff val="0"/>
            </a:schemeClr>
          </a:effectRef>
          <a:fontRef idx="minor">
            <a:schemeClr val="lt1">
              <a:hueOff val="0"/>
              <a:satOff val="0"/>
              <a:lumOff val="0"/>
              <a:alphaOff val="0"/>
            </a:schemeClr>
          </a:fontRef>
        </p:style>
      </p:sp>
      <p:pic>
        <p:nvPicPr>
          <p:cNvPr id="10"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Ia</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Genoma</a:t>
            </a:r>
            <a:r>
              <a:rPr lang="en-GB" sz="2000" b="1" dirty="0">
                <a:ea typeface="Arial" charset="0"/>
                <a:cs typeface="Arial" charset="0"/>
              </a:rPr>
              <a:t> </a:t>
            </a:r>
            <a:r>
              <a:rPr lang="en-GB" sz="2000" b="1" dirty="0" err="1">
                <a:ea typeface="Arial" charset="0"/>
                <a:cs typeface="Arial" charset="0"/>
              </a:rPr>
              <a:t>pequeño</a:t>
            </a:r>
            <a:r>
              <a:rPr lang="en-GB" sz="2000" b="1" dirty="0">
                <a:ea typeface="Arial" charset="0"/>
                <a:cs typeface="Arial" charset="0"/>
              </a:rPr>
              <a:t> y </a:t>
            </a:r>
            <a:r>
              <a:rPr lang="en-GB" sz="2000" b="1" dirty="0" err="1">
                <a:ea typeface="Arial" charset="0"/>
                <a:cs typeface="Arial" charset="0"/>
              </a:rPr>
              <a:t>secuenciado</a:t>
            </a:r>
            <a:endParaRPr lang="en-GB" sz="2000" dirty="0">
              <a:solidFill>
                <a:schemeClr val="accent5"/>
              </a:solidFill>
              <a:ea typeface="Arial" charset="0"/>
              <a:cs typeface="Arial" charset="0"/>
            </a:endParaRPr>
          </a:p>
        </p:txBody>
      </p:sp>
      <p:sp>
        <p:nvSpPr>
          <p:cNvPr id="22" name="21 Marco"/>
          <p:cNvSpPr/>
          <p:nvPr/>
        </p:nvSpPr>
        <p:spPr>
          <a:xfrm>
            <a:off x="4104168" y="2542936"/>
            <a:ext cx="4939885" cy="324036"/>
          </a:xfrm>
          <a:prstGeom prst="frame">
            <a:avLst>
              <a:gd name="adj1" fmla="val 0"/>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12 Flecha derecha"/>
          <p:cNvSpPr/>
          <p:nvPr/>
        </p:nvSpPr>
        <p:spPr>
          <a:xfrm rot="5400000">
            <a:off x="6702948" y="5156622"/>
            <a:ext cx="357190"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derecha"/>
          <p:cNvSpPr/>
          <p:nvPr/>
        </p:nvSpPr>
        <p:spPr>
          <a:xfrm rot="5400000">
            <a:off x="8120605" y="5156622"/>
            <a:ext cx="357190"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6531044" y="5492607"/>
            <a:ext cx="714380" cy="369332"/>
          </a:xfrm>
          <a:prstGeom prst="rect">
            <a:avLst/>
          </a:prstGeom>
          <a:noFill/>
        </p:spPr>
        <p:txBody>
          <a:bodyPr wrap="square" rtlCol="0">
            <a:spAutoFit/>
          </a:bodyPr>
          <a:lstStyle/>
          <a:p>
            <a:pPr algn="ctr"/>
            <a:r>
              <a:rPr lang="es-ES" b="1" dirty="0">
                <a:solidFill>
                  <a:srgbClr val="C00000"/>
                </a:solidFill>
              </a:rPr>
              <a:t>x10</a:t>
            </a:r>
          </a:p>
        </p:txBody>
      </p:sp>
      <p:sp>
        <p:nvSpPr>
          <p:cNvPr id="19" name="18 CuadroTexto"/>
          <p:cNvSpPr txBox="1"/>
          <p:nvPr/>
        </p:nvSpPr>
        <p:spPr>
          <a:xfrm>
            <a:off x="8106092" y="5492607"/>
            <a:ext cx="714380" cy="369332"/>
          </a:xfrm>
          <a:prstGeom prst="rect">
            <a:avLst/>
          </a:prstGeom>
          <a:noFill/>
        </p:spPr>
        <p:txBody>
          <a:bodyPr wrap="square" rtlCol="0">
            <a:spAutoFit/>
          </a:bodyPr>
          <a:lstStyle/>
          <a:p>
            <a:r>
              <a:rPr lang="es-ES" b="1" dirty="0">
                <a:solidFill>
                  <a:srgbClr val="C00000"/>
                </a:solidFill>
              </a:rPr>
              <a:t>x2</a:t>
            </a:r>
          </a:p>
        </p:txBody>
      </p:sp>
      <p:sp>
        <p:nvSpPr>
          <p:cNvPr id="23" name="21 Marco"/>
          <p:cNvSpPr/>
          <p:nvPr/>
        </p:nvSpPr>
        <p:spPr>
          <a:xfrm>
            <a:off x="4098172" y="3701918"/>
            <a:ext cx="4939885" cy="504056"/>
          </a:xfrm>
          <a:prstGeom prst="frame">
            <a:avLst>
              <a:gd name="adj1" fmla="val 0"/>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5282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Similares</a:t>
            </a:r>
            <a:r>
              <a:rPr lang="en-GB" sz="2000" b="1" dirty="0">
                <a:ea typeface="Arial" charset="0"/>
                <a:cs typeface="Arial" charset="0"/>
              </a:rPr>
              <a:t> a los </a:t>
            </a:r>
            <a:r>
              <a:rPr lang="en-GB" sz="2000" b="1" dirty="0" err="1">
                <a:ea typeface="Arial" charset="0"/>
                <a:cs typeface="Arial" charset="0"/>
              </a:rPr>
              <a:t>humanos</a:t>
            </a:r>
            <a:endParaRPr lang="en-GB" sz="2000" dirty="0">
              <a:solidFill>
                <a:schemeClr val="accent5"/>
              </a:solidFill>
              <a:ea typeface="Arial" charset="0"/>
              <a:cs typeface="Arial" charset="0"/>
            </a:endParaRPr>
          </a:p>
        </p:txBody>
      </p:sp>
      <p:pic>
        <p:nvPicPr>
          <p:cNvPr id="13" name="Picture 2" descr="http://4.bp.blogspot.com/_83aRHs552Pc/SvHw3U8fnmI/AAAAAAAAAGQ/wQdcnQ6XV88/s640/hom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298" y="1428736"/>
            <a:ext cx="4238652" cy="4693318"/>
          </a:xfrm>
          <a:prstGeom prst="rect">
            <a:avLst/>
          </a:prstGeom>
          <a:noFill/>
          <a:extLst>
            <a:ext uri="{909E8E84-426E-40DD-AFC4-6F175D3DCCD1}">
              <a14:hiddenFill xmlns:a14="http://schemas.microsoft.com/office/drawing/2010/main">
                <a:solidFill>
                  <a:srgbClr val="FFFFFF"/>
                </a:solidFill>
              </a14:hiddenFill>
            </a:ext>
          </a:extLst>
        </p:spPr>
      </p:pic>
      <p:sp>
        <p:nvSpPr>
          <p:cNvPr id="14" name="30 Elipse" descr="Resultado de imagen de human drosophila"/>
          <p:cNvSpPr>
            <a:spLocks noChangeAspect="1"/>
          </p:cNvSpPr>
          <p:nvPr/>
        </p:nvSpPr>
        <p:spPr>
          <a:xfrm>
            <a:off x="1500166" y="428604"/>
            <a:ext cx="889493" cy="931833"/>
          </a:xfrm>
          <a:prstGeom prst="ellipse">
            <a:avLst/>
          </a:prstGeom>
          <a:blipFill>
            <a:blip r:embed="rId5">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sp>
        <p:nvSpPr>
          <p:cNvPr id="2" name="TextBox 1"/>
          <p:cNvSpPr txBox="1"/>
          <p:nvPr/>
        </p:nvSpPr>
        <p:spPr>
          <a:xfrm>
            <a:off x="4545334" y="6089301"/>
            <a:ext cx="3528392" cy="600164"/>
          </a:xfrm>
          <a:prstGeom prst="rect">
            <a:avLst/>
          </a:prstGeom>
          <a:noFill/>
        </p:spPr>
        <p:txBody>
          <a:bodyPr wrap="square" rtlCol="0">
            <a:spAutoFit/>
          </a:bodyPr>
          <a:lstStyle/>
          <a:p>
            <a:r>
              <a:rPr lang="ca-ES" sz="1100" i="1" u="sng" dirty="0">
                <a:solidFill>
                  <a:schemeClr val="bg1">
                    <a:lumMod val="50000"/>
                  </a:schemeClr>
                </a:solidFill>
                <a:hlinkClick r:id="rId6"/>
              </a:rPr>
              <a:t>drosophiladrawings.blogspot.com</a:t>
            </a:r>
          </a:p>
          <a:p>
            <a:br>
              <a:rPr lang="ca-ES" sz="1100" i="1" dirty="0">
                <a:solidFill>
                  <a:schemeClr val="bg1">
                    <a:lumMod val="50000"/>
                  </a:schemeClr>
                </a:solidFill>
              </a:rPr>
            </a:br>
            <a:endParaRPr lang="ca-ES" sz="1100" i="1" dirty="0">
              <a:solidFill>
                <a:schemeClr val="bg1">
                  <a:lumMod val="50000"/>
                </a:schemeClr>
              </a:solidFill>
            </a:endParaRPr>
          </a:p>
        </p:txBody>
      </p:sp>
    </p:spTree>
    <p:extLst>
      <p:ext uri="{BB962C8B-B14F-4D97-AF65-F5344CB8AC3E}">
        <p14:creationId xmlns:p14="http://schemas.microsoft.com/office/powerpoint/2010/main" val="355282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Ia</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Similares</a:t>
            </a:r>
            <a:r>
              <a:rPr lang="en-GB" sz="2000" b="1" dirty="0">
                <a:ea typeface="Arial" charset="0"/>
                <a:cs typeface="Arial" charset="0"/>
              </a:rPr>
              <a:t> a los </a:t>
            </a:r>
            <a:r>
              <a:rPr lang="en-GB" sz="2000" b="1" dirty="0" err="1">
                <a:ea typeface="Arial" charset="0"/>
                <a:cs typeface="Arial" charset="0"/>
              </a:rPr>
              <a:t>humanos</a:t>
            </a:r>
            <a:endParaRPr lang="en-GB" sz="2000" dirty="0">
              <a:solidFill>
                <a:schemeClr val="accent5"/>
              </a:solidFill>
              <a:ea typeface="Arial" charset="0"/>
              <a:cs typeface="Arial" charset="0"/>
            </a:endParaRPr>
          </a:p>
        </p:txBody>
      </p:sp>
      <p:sp>
        <p:nvSpPr>
          <p:cNvPr id="14" name="30 Elipse" descr="Resultado de imagen de human drosophila"/>
          <p:cNvSpPr>
            <a:spLocks noChangeAspect="1"/>
          </p:cNvSpPr>
          <p:nvPr/>
        </p:nvSpPr>
        <p:spPr>
          <a:xfrm>
            <a:off x="1500166" y="428604"/>
            <a:ext cx="889493" cy="931833"/>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pic>
        <p:nvPicPr>
          <p:cNvPr id="9" name="Picture 4" descr="Resultado de imagen de homology humans drosophi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578" y="1857365"/>
            <a:ext cx="8057578" cy="35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82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Similares</a:t>
            </a:r>
            <a:r>
              <a:rPr lang="en-GB" sz="2000" b="1" dirty="0">
                <a:ea typeface="Arial" charset="0"/>
                <a:cs typeface="Arial" charset="0"/>
              </a:rPr>
              <a:t> a los </a:t>
            </a:r>
            <a:r>
              <a:rPr lang="en-GB" sz="2000" b="1" dirty="0" err="1">
                <a:ea typeface="Arial" charset="0"/>
                <a:cs typeface="Arial" charset="0"/>
              </a:rPr>
              <a:t>humanos</a:t>
            </a:r>
            <a:endParaRPr lang="en-GB" sz="2000" dirty="0">
              <a:solidFill>
                <a:schemeClr val="accent5"/>
              </a:solidFill>
              <a:ea typeface="Arial" charset="0"/>
              <a:cs typeface="Arial" charset="0"/>
            </a:endParaRPr>
          </a:p>
        </p:txBody>
      </p:sp>
      <p:sp>
        <p:nvSpPr>
          <p:cNvPr id="14" name="30 Elipse" descr="Resultado de imagen de human drosophila"/>
          <p:cNvSpPr>
            <a:spLocks noChangeAspect="1"/>
          </p:cNvSpPr>
          <p:nvPr/>
        </p:nvSpPr>
        <p:spPr>
          <a:xfrm>
            <a:off x="1500166" y="428604"/>
            <a:ext cx="889493" cy="931833"/>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pic>
        <p:nvPicPr>
          <p:cNvPr id="467970" name="Picture 2" descr="Image result for alcoholic drosophila"/>
          <p:cNvPicPr>
            <a:picLocks noChangeAspect="1" noChangeArrowheads="1"/>
          </p:cNvPicPr>
          <p:nvPr/>
        </p:nvPicPr>
        <p:blipFill>
          <a:blip r:embed="rId5" cstate="print"/>
          <a:srcRect/>
          <a:stretch>
            <a:fillRect/>
          </a:stretch>
        </p:blipFill>
        <p:spPr bwMode="auto">
          <a:xfrm>
            <a:off x="2714612" y="2786058"/>
            <a:ext cx="2786082" cy="1883650"/>
          </a:xfrm>
          <a:prstGeom prst="rect">
            <a:avLst/>
          </a:prstGeom>
          <a:noFill/>
        </p:spPr>
      </p:pic>
      <p:pic>
        <p:nvPicPr>
          <p:cNvPr id="467974" name="Picture 6" descr="Image result for alcoholic drosophila"/>
          <p:cNvPicPr>
            <a:picLocks noChangeAspect="1" noChangeArrowheads="1"/>
          </p:cNvPicPr>
          <p:nvPr/>
        </p:nvPicPr>
        <p:blipFill>
          <a:blip r:embed="rId6"/>
          <a:srcRect/>
          <a:stretch>
            <a:fillRect/>
          </a:stretch>
        </p:blipFill>
        <p:spPr bwMode="auto">
          <a:xfrm>
            <a:off x="6786578" y="1500174"/>
            <a:ext cx="1212315" cy="3500461"/>
          </a:xfrm>
          <a:prstGeom prst="rect">
            <a:avLst/>
          </a:prstGeom>
          <a:noFill/>
        </p:spPr>
      </p:pic>
    </p:spTree>
    <p:extLst>
      <p:ext uri="{BB962C8B-B14F-4D97-AF65-F5344CB8AC3E}">
        <p14:creationId xmlns:p14="http://schemas.microsoft.com/office/powerpoint/2010/main" val="355282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Similares</a:t>
            </a:r>
            <a:r>
              <a:rPr lang="en-GB" sz="2000" b="1" dirty="0">
                <a:ea typeface="Arial" charset="0"/>
                <a:cs typeface="Arial" charset="0"/>
              </a:rPr>
              <a:t> a los </a:t>
            </a:r>
            <a:r>
              <a:rPr lang="en-GB" sz="2000" b="1" dirty="0" err="1">
                <a:ea typeface="Arial" charset="0"/>
                <a:cs typeface="Arial" charset="0"/>
              </a:rPr>
              <a:t>humanos</a:t>
            </a:r>
            <a:endParaRPr lang="en-GB" sz="2000" dirty="0">
              <a:solidFill>
                <a:schemeClr val="accent5"/>
              </a:solidFill>
              <a:ea typeface="Arial" charset="0"/>
              <a:cs typeface="Arial" charset="0"/>
            </a:endParaRPr>
          </a:p>
        </p:txBody>
      </p:sp>
      <p:sp>
        <p:nvSpPr>
          <p:cNvPr id="14" name="30 Elipse" descr="Resultado de imagen de human drosophila"/>
          <p:cNvSpPr>
            <a:spLocks noChangeAspect="1"/>
          </p:cNvSpPr>
          <p:nvPr/>
        </p:nvSpPr>
        <p:spPr>
          <a:xfrm>
            <a:off x="1500166" y="428604"/>
            <a:ext cx="889493" cy="931833"/>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sp>
        <p:nvSpPr>
          <p:cNvPr id="11" name="QuadreDeText 14"/>
          <p:cNvSpPr txBox="1"/>
          <p:nvPr/>
        </p:nvSpPr>
        <p:spPr>
          <a:xfrm>
            <a:off x="1142976" y="1844938"/>
            <a:ext cx="7643290" cy="2369880"/>
          </a:xfrm>
          <a:prstGeom prst="rect">
            <a:avLst/>
          </a:prstGeom>
        </p:spPr>
        <p:txBody>
          <a:bodyPr wrap="square" rtlCol="0">
            <a:spAutoFit/>
          </a:bodyPr>
          <a:lstStyle/>
          <a:p>
            <a:pPr marL="0" indent="0">
              <a:buNone/>
            </a:pPr>
            <a:r>
              <a:rPr lang="ca-ES" sz="2400" b="1" dirty="0">
                <a:solidFill>
                  <a:schemeClr val="accent5">
                    <a:lumMod val="75000"/>
                  </a:schemeClr>
                </a:solidFill>
              </a:rPr>
              <a:t>¿</a:t>
            </a:r>
            <a:r>
              <a:rPr lang="ca-ES" sz="2400" b="1" dirty="0" err="1">
                <a:solidFill>
                  <a:schemeClr val="accent5">
                    <a:lumMod val="75000"/>
                  </a:schemeClr>
                </a:solidFill>
              </a:rPr>
              <a:t>Qué</a:t>
            </a:r>
            <a:r>
              <a:rPr lang="ca-ES" sz="2400" b="1" dirty="0">
                <a:solidFill>
                  <a:schemeClr val="accent5">
                    <a:lumMod val="75000"/>
                  </a:schemeClr>
                </a:solidFill>
              </a:rPr>
              <a:t> </a:t>
            </a:r>
            <a:r>
              <a:rPr lang="ca-ES" sz="2400" b="1" dirty="0" err="1">
                <a:solidFill>
                  <a:schemeClr val="accent5">
                    <a:lumMod val="75000"/>
                  </a:schemeClr>
                </a:solidFill>
              </a:rPr>
              <a:t>porcentaje</a:t>
            </a:r>
            <a:r>
              <a:rPr lang="ca-ES" sz="2400" b="1" dirty="0">
                <a:solidFill>
                  <a:schemeClr val="accent5">
                    <a:lumMod val="75000"/>
                  </a:schemeClr>
                </a:solidFill>
              </a:rPr>
              <a:t> de </a:t>
            </a:r>
            <a:r>
              <a:rPr lang="ca-ES" sz="2400" b="1" dirty="0" err="1">
                <a:solidFill>
                  <a:schemeClr val="accent5">
                    <a:lumMod val="75000"/>
                  </a:schemeClr>
                </a:solidFill>
              </a:rPr>
              <a:t>genes</a:t>
            </a:r>
            <a:r>
              <a:rPr lang="ca-ES" sz="2400" b="1" dirty="0">
                <a:solidFill>
                  <a:schemeClr val="accent5">
                    <a:lumMod val="75000"/>
                  </a:schemeClr>
                </a:solidFill>
              </a:rPr>
              <a:t> que </a:t>
            </a:r>
            <a:r>
              <a:rPr lang="ca-ES" sz="2400" b="1" dirty="0" err="1">
                <a:solidFill>
                  <a:schemeClr val="accent5">
                    <a:lumMod val="75000"/>
                  </a:schemeClr>
                </a:solidFill>
              </a:rPr>
              <a:t>causan</a:t>
            </a:r>
            <a:r>
              <a:rPr lang="ca-ES" sz="2400" b="1" dirty="0">
                <a:solidFill>
                  <a:schemeClr val="accent5">
                    <a:lumMod val="75000"/>
                  </a:schemeClr>
                </a:solidFill>
              </a:rPr>
              <a:t> </a:t>
            </a:r>
            <a:r>
              <a:rPr lang="ca-ES" sz="2400" b="1" dirty="0" err="1">
                <a:solidFill>
                  <a:schemeClr val="accent5">
                    <a:lumMod val="75000"/>
                  </a:schemeClr>
                </a:solidFill>
              </a:rPr>
              <a:t>enfermedades</a:t>
            </a:r>
            <a:r>
              <a:rPr lang="ca-ES" sz="2400" b="1" dirty="0">
                <a:solidFill>
                  <a:schemeClr val="accent5">
                    <a:lumMod val="75000"/>
                  </a:schemeClr>
                </a:solidFill>
              </a:rPr>
              <a:t> en </a:t>
            </a:r>
            <a:r>
              <a:rPr lang="ca-ES" sz="2400" b="1" dirty="0" err="1">
                <a:solidFill>
                  <a:schemeClr val="accent5">
                    <a:lumMod val="75000"/>
                  </a:schemeClr>
                </a:solidFill>
              </a:rPr>
              <a:t>están</a:t>
            </a:r>
            <a:r>
              <a:rPr lang="ca-ES" sz="2400" b="1" dirty="0">
                <a:solidFill>
                  <a:schemeClr val="accent5">
                    <a:lumMod val="75000"/>
                  </a:schemeClr>
                </a:solidFill>
              </a:rPr>
              <a:t> </a:t>
            </a:r>
            <a:r>
              <a:rPr lang="ca-ES" sz="2400" b="1" dirty="0" err="1">
                <a:solidFill>
                  <a:schemeClr val="accent5">
                    <a:lumMod val="75000"/>
                  </a:schemeClr>
                </a:solidFill>
              </a:rPr>
              <a:t>conservados</a:t>
            </a:r>
            <a:r>
              <a:rPr lang="ca-ES" sz="2400" b="1" dirty="0">
                <a:solidFill>
                  <a:schemeClr val="accent5">
                    <a:lumMod val="75000"/>
                  </a:schemeClr>
                </a:solidFill>
              </a:rPr>
              <a:t> en </a:t>
            </a:r>
            <a:r>
              <a:rPr lang="ca-ES" sz="2400" b="1" i="1" dirty="0" err="1">
                <a:solidFill>
                  <a:schemeClr val="accent5">
                    <a:lumMod val="75000"/>
                  </a:schemeClr>
                </a:solidFill>
              </a:rPr>
              <a:t>Drosophila</a:t>
            </a:r>
            <a:r>
              <a:rPr lang="ca-ES" sz="2400" b="1" dirty="0">
                <a:solidFill>
                  <a:schemeClr val="accent5">
                    <a:lumMod val="75000"/>
                  </a:schemeClr>
                </a:solidFill>
              </a:rPr>
              <a:t>?</a:t>
            </a:r>
          </a:p>
          <a:p>
            <a:pPr marL="0" indent="0">
              <a:buNone/>
            </a:pPr>
            <a:endParaRPr lang="es-ES" sz="2000" b="1" dirty="0">
              <a:solidFill>
                <a:schemeClr val="accent5">
                  <a:lumMod val="75000"/>
                </a:schemeClr>
              </a:solidFill>
            </a:endParaRPr>
          </a:p>
          <a:p>
            <a:pPr marL="457200" indent="-457200">
              <a:buAutoNum type="alphaLcParenR"/>
            </a:pPr>
            <a:r>
              <a:rPr lang="es-ES" sz="2000" dirty="0">
                <a:solidFill>
                  <a:schemeClr val="accent5">
                    <a:lumMod val="75000"/>
                  </a:schemeClr>
                </a:solidFill>
              </a:rPr>
              <a:t>35%</a:t>
            </a:r>
          </a:p>
          <a:p>
            <a:pPr marL="457200" indent="-457200">
              <a:buAutoNum type="alphaLcParenR"/>
            </a:pPr>
            <a:r>
              <a:rPr lang="es-ES" sz="2000" dirty="0">
                <a:solidFill>
                  <a:schemeClr val="accent5">
                    <a:lumMod val="75000"/>
                  </a:schemeClr>
                </a:solidFill>
              </a:rPr>
              <a:t>50%</a:t>
            </a:r>
          </a:p>
          <a:p>
            <a:pPr marL="457200" indent="-457200">
              <a:buAutoNum type="alphaLcParenR"/>
            </a:pPr>
            <a:r>
              <a:rPr lang="es-ES" sz="2000" dirty="0">
                <a:solidFill>
                  <a:schemeClr val="accent5">
                    <a:lumMod val="75000"/>
                  </a:schemeClr>
                </a:solidFill>
              </a:rPr>
              <a:t>65%</a:t>
            </a:r>
          </a:p>
          <a:p>
            <a:pPr marL="457200" indent="-457200">
              <a:buAutoNum type="alphaLcParenR"/>
            </a:pPr>
            <a:r>
              <a:rPr lang="es-ES" sz="2000" dirty="0">
                <a:solidFill>
                  <a:schemeClr val="accent5">
                    <a:lumMod val="75000"/>
                  </a:schemeClr>
                </a:solidFill>
              </a:rPr>
              <a:t>75%</a:t>
            </a:r>
            <a:endParaRPr lang="en-US" sz="2000" dirty="0" err="1">
              <a:solidFill>
                <a:schemeClr val="accent5">
                  <a:lumMod val="75000"/>
                </a:schemeClr>
              </a:solidFill>
            </a:endParaRPr>
          </a:p>
        </p:txBody>
      </p:sp>
    </p:spTree>
    <p:extLst>
      <p:ext uri="{BB962C8B-B14F-4D97-AF65-F5344CB8AC3E}">
        <p14:creationId xmlns:p14="http://schemas.microsoft.com/office/powerpoint/2010/main" val="355282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13687" y="630776"/>
            <a:ext cx="5897407" cy="369332"/>
          </a:xfrm>
          <a:prstGeom prst="rect">
            <a:avLst/>
          </a:prstGeom>
          <a:noFill/>
          <a:ln w="9525">
            <a:noFill/>
            <a:miter lim="800000"/>
            <a:headEnd/>
            <a:tailEnd/>
          </a:ln>
        </p:spPr>
        <p:txBody>
          <a:bodyPr wrap="square">
            <a:spAutoFit/>
          </a:bodyPr>
          <a:lstStyle/>
          <a:p>
            <a:r>
              <a:rPr lang="en-GB" b="1" dirty="0">
                <a:ea typeface="Arial" charset="0"/>
                <a:cs typeface="Arial" charset="0"/>
              </a:rPr>
              <a:t>I. </a:t>
            </a:r>
            <a:r>
              <a:rPr lang="en-GB" b="1" dirty="0" err="1">
                <a:ea typeface="Arial" charset="0"/>
                <a:cs typeface="Arial" charset="0"/>
              </a:rPr>
              <a:t>Conceptos</a:t>
            </a:r>
            <a:r>
              <a:rPr lang="en-GB" b="1" dirty="0">
                <a:ea typeface="Arial" charset="0"/>
                <a:cs typeface="Arial" charset="0"/>
              </a:rPr>
              <a:t> </a:t>
            </a:r>
            <a:r>
              <a:rPr lang="en-GB" b="1" dirty="0" err="1">
                <a:ea typeface="Arial" charset="0"/>
                <a:cs typeface="Arial" charset="0"/>
              </a:rPr>
              <a:t>básicos</a:t>
            </a:r>
            <a:r>
              <a:rPr lang="en-GB" b="1" dirty="0">
                <a:ea typeface="Arial" charset="0"/>
                <a:cs typeface="Arial" charset="0"/>
              </a:rPr>
              <a:t> de </a:t>
            </a:r>
            <a:r>
              <a:rPr lang="en-GB" b="1" dirty="0" err="1">
                <a:ea typeface="Arial" charset="0"/>
                <a:cs typeface="Arial" charset="0"/>
              </a:rPr>
              <a:t>genética</a:t>
            </a:r>
            <a:r>
              <a:rPr lang="en-GB" b="1" dirty="0">
                <a:ea typeface="Arial" charset="0"/>
                <a:cs typeface="Arial" charset="0"/>
              </a:rPr>
              <a:t> </a:t>
            </a:r>
            <a:r>
              <a:rPr lang="en-GB" dirty="0">
                <a:solidFill>
                  <a:schemeClr val="accent5"/>
                </a:solidFill>
                <a:ea typeface="Arial" charset="0"/>
                <a:cs typeface="Arial" charset="0"/>
              </a:rPr>
              <a:t>(</a:t>
            </a:r>
            <a:r>
              <a:rPr lang="en-GB" dirty="0" err="1">
                <a:solidFill>
                  <a:schemeClr val="accent5"/>
                </a:solidFill>
                <a:ea typeface="Arial" charset="0"/>
                <a:cs typeface="Arial" charset="0"/>
              </a:rPr>
              <a:t>kahoot</a:t>
            </a:r>
            <a:r>
              <a:rPr lang="en-GB" dirty="0">
                <a:solidFill>
                  <a:schemeClr val="accent5"/>
                </a:solidFill>
                <a:ea typeface="Arial" charset="0"/>
                <a:cs typeface="Arial" charset="0"/>
              </a:rPr>
              <a:t>)</a:t>
            </a:r>
          </a:p>
        </p:txBody>
      </p:sp>
      <p:sp>
        <p:nvSpPr>
          <p:cNvPr id="3" name="ZoneTexte 2"/>
          <p:cNvSpPr txBox="1"/>
          <p:nvPr/>
        </p:nvSpPr>
        <p:spPr>
          <a:xfrm>
            <a:off x="2300249" y="1350856"/>
            <a:ext cx="2178866" cy="369332"/>
          </a:xfrm>
          <a:prstGeom prst="rect">
            <a:avLst/>
          </a:prstGeom>
          <a:noFill/>
        </p:spPr>
        <p:txBody>
          <a:bodyPr wrap="none" rtlCol="0">
            <a:spAutoFit/>
          </a:bodyPr>
          <a:lstStyle/>
          <a:p>
            <a:r>
              <a:rPr lang="fr-FR" dirty="0" err="1">
                <a:ea typeface="Arial" charset="0"/>
                <a:cs typeface="Arial" charset="0"/>
              </a:rPr>
              <a:t>Genética</a:t>
            </a:r>
            <a:r>
              <a:rPr lang="fr-FR" dirty="0">
                <a:ea typeface="Arial" charset="0"/>
                <a:cs typeface="Arial" charset="0"/>
              </a:rPr>
              <a:t> </a:t>
            </a:r>
            <a:r>
              <a:rPr lang="fr-FR" dirty="0" err="1">
                <a:ea typeface="Arial" charset="0"/>
                <a:cs typeface="Arial" charset="0"/>
              </a:rPr>
              <a:t>mendeliana</a:t>
            </a:r>
            <a:endParaRPr lang="fr-FR" dirty="0">
              <a:ea typeface="Arial" charset="0"/>
              <a:cs typeface="Arial" charset="0"/>
            </a:endParaRPr>
          </a:p>
        </p:txBody>
      </p:sp>
      <p:sp>
        <p:nvSpPr>
          <p:cNvPr id="8" name="ZoneTexte 7"/>
          <p:cNvSpPr txBox="1"/>
          <p:nvPr/>
        </p:nvSpPr>
        <p:spPr>
          <a:xfrm>
            <a:off x="1513687" y="1926350"/>
            <a:ext cx="5728363" cy="369332"/>
          </a:xfrm>
          <a:prstGeom prst="rect">
            <a:avLst/>
          </a:prstGeom>
          <a:noFill/>
        </p:spPr>
        <p:txBody>
          <a:bodyPr wrap="none" rtlCol="0">
            <a:spAutoFit/>
          </a:bodyPr>
          <a:lstStyle/>
          <a:p>
            <a:r>
              <a:rPr lang="fr-FR" b="1" dirty="0">
                <a:ea typeface="Arial" charset="0"/>
                <a:cs typeface="Arial" charset="0"/>
              </a:rPr>
              <a:t>II. </a:t>
            </a:r>
            <a:r>
              <a:rPr lang="fr-FR" b="1" i="1" dirty="0">
                <a:ea typeface="Arial" charset="0"/>
                <a:cs typeface="Arial" charset="0"/>
              </a:rPr>
              <a:t>Drosophila</a:t>
            </a:r>
            <a:r>
              <a:rPr lang="fr-FR" b="1" dirty="0">
                <a:ea typeface="Arial" charset="0"/>
                <a:cs typeface="Arial" charset="0"/>
              </a:rPr>
              <a:t>  melanogaster: ¡</a:t>
            </a:r>
            <a:r>
              <a:rPr lang="fr-FR" b="1" dirty="0" err="1">
                <a:ea typeface="Arial" charset="0"/>
                <a:cs typeface="Arial" charset="0"/>
              </a:rPr>
              <a:t>mucho</a:t>
            </a:r>
            <a:r>
              <a:rPr lang="fr-FR" b="1" dirty="0">
                <a:ea typeface="Arial" charset="0"/>
                <a:cs typeface="Arial" charset="0"/>
              </a:rPr>
              <a:t> </a:t>
            </a:r>
            <a:r>
              <a:rPr lang="fr-FR" b="1" dirty="0" err="1">
                <a:ea typeface="Arial" charset="0"/>
                <a:cs typeface="Arial" charset="0"/>
              </a:rPr>
              <a:t>más</a:t>
            </a:r>
            <a:r>
              <a:rPr lang="fr-FR" b="1" dirty="0">
                <a:ea typeface="Arial" charset="0"/>
                <a:cs typeface="Arial" charset="0"/>
              </a:rPr>
              <a:t> que </a:t>
            </a:r>
            <a:r>
              <a:rPr lang="fr-FR" b="1" dirty="0" err="1">
                <a:ea typeface="Arial" charset="0"/>
                <a:cs typeface="Arial" charset="0"/>
              </a:rPr>
              <a:t>una</a:t>
            </a:r>
            <a:r>
              <a:rPr lang="fr-FR" b="1" dirty="0">
                <a:ea typeface="Arial" charset="0"/>
                <a:cs typeface="Arial" charset="0"/>
              </a:rPr>
              <a:t> </a:t>
            </a:r>
            <a:r>
              <a:rPr lang="fr-FR" b="1" dirty="0" err="1">
                <a:ea typeface="Arial" charset="0"/>
                <a:cs typeface="Arial" charset="0"/>
              </a:rPr>
              <a:t>mosca</a:t>
            </a:r>
            <a:r>
              <a:rPr lang="fr-FR" b="1" dirty="0">
                <a:ea typeface="Arial" charset="0"/>
                <a:cs typeface="Arial" charset="0"/>
              </a:rPr>
              <a:t>!</a:t>
            </a:r>
          </a:p>
        </p:txBody>
      </p:sp>
      <p:sp>
        <p:nvSpPr>
          <p:cNvPr id="9" name="ZoneTexte 8"/>
          <p:cNvSpPr txBox="1"/>
          <p:nvPr/>
        </p:nvSpPr>
        <p:spPr>
          <a:xfrm>
            <a:off x="2300249" y="990816"/>
            <a:ext cx="1338380" cy="369332"/>
          </a:xfrm>
          <a:prstGeom prst="rect">
            <a:avLst/>
          </a:prstGeom>
          <a:noFill/>
        </p:spPr>
        <p:txBody>
          <a:bodyPr wrap="none" rtlCol="0">
            <a:spAutoFit/>
          </a:bodyPr>
          <a:lstStyle/>
          <a:p>
            <a:r>
              <a:rPr lang="fr-FR" dirty="0" err="1">
                <a:ea typeface="Arial" charset="0"/>
                <a:cs typeface="Arial" charset="0"/>
              </a:rPr>
              <a:t>Definiciones</a:t>
            </a:r>
            <a:endParaRPr lang="fr-FR" dirty="0">
              <a:ea typeface="Arial" charset="0"/>
              <a:cs typeface="Arial" charset="0"/>
            </a:endParaRPr>
          </a:p>
        </p:txBody>
      </p:sp>
      <p:sp>
        <p:nvSpPr>
          <p:cNvPr id="13" name="ZoneTexte 12"/>
          <p:cNvSpPr txBox="1"/>
          <p:nvPr/>
        </p:nvSpPr>
        <p:spPr>
          <a:xfrm>
            <a:off x="1513687" y="5172314"/>
            <a:ext cx="6161174" cy="369332"/>
          </a:xfrm>
          <a:prstGeom prst="rect">
            <a:avLst/>
          </a:prstGeom>
          <a:noFill/>
        </p:spPr>
        <p:txBody>
          <a:bodyPr wrap="none" rtlCol="0">
            <a:spAutoFit/>
          </a:bodyPr>
          <a:lstStyle/>
          <a:p>
            <a:r>
              <a:rPr lang="fr-FR" b="1" dirty="0">
                <a:ea typeface="Arial" charset="0"/>
                <a:cs typeface="Arial" charset="0"/>
              </a:rPr>
              <a:t>IV. </a:t>
            </a:r>
            <a:r>
              <a:rPr lang="fr-FR" b="1" i="1" dirty="0">
                <a:ea typeface="Arial" charset="0"/>
                <a:cs typeface="Arial" charset="0"/>
              </a:rPr>
              <a:t>Drosophila</a:t>
            </a:r>
            <a:r>
              <a:rPr lang="fr-FR" b="1" dirty="0">
                <a:ea typeface="Arial" charset="0"/>
                <a:cs typeface="Arial" charset="0"/>
              </a:rPr>
              <a:t> </a:t>
            </a:r>
            <a:r>
              <a:rPr lang="fr-FR" b="1" dirty="0" err="1">
                <a:ea typeface="Arial" charset="0"/>
                <a:cs typeface="Arial" charset="0"/>
              </a:rPr>
              <a:t>como</a:t>
            </a:r>
            <a:r>
              <a:rPr lang="fr-FR" b="1" dirty="0">
                <a:ea typeface="Arial" charset="0"/>
                <a:cs typeface="Arial" charset="0"/>
              </a:rPr>
              <a:t> </a:t>
            </a:r>
            <a:r>
              <a:rPr lang="fr-FR" b="1" dirty="0" err="1">
                <a:ea typeface="Arial" charset="0"/>
                <a:cs typeface="Arial" charset="0"/>
              </a:rPr>
              <a:t>modelo</a:t>
            </a:r>
            <a:r>
              <a:rPr lang="fr-FR" b="1" dirty="0">
                <a:ea typeface="Arial" charset="0"/>
                <a:cs typeface="Arial" charset="0"/>
              </a:rPr>
              <a:t> para </a:t>
            </a:r>
            <a:r>
              <a:rPr lang="fr-FR" b="1" dirty="0" err="1">
                <a:ea typeface="Arial" charset="0"/>
                <a:cs typeface="Arial" charset="0"/>
              </a:rPr>
              <a:t>entender</a:t>
            </a:r>
            <a:r>
              <a:rPr lang="fr-FR" b="1" dirty="0">
                <a:ea typeface="Arial" charset="0"/>
                <a:cs typeface="Arial" charset="0"/>
              </a:rPr>
              <a:t> la </a:t>
            </a:r>
            <a:r>
              <a:rPr lang="fr-FR" b="1" dirty="0" err="1">
                <a:ea typeface="Arial" charset="0"/>
                <a:cs typeface="Arial" charset="0"/>
              </a:rPr>
              <a:t>biología</a:t>
            </a:r>
            <a:r>
              <a:rPr lang="fr-FR" b="1" dirty="0">
                <a:ea typeface="Arial" charset="0"/>
                <a:cs typeface="Arial" charset="0"/>
              </a:rPr>
              <a:t> </a:t>
            </a:r>
            <a:r>
              <a:rPr lang="fr-FR" b="1" dirty="0" err="1">
                <a:ea typeface="Arial" charset="0"/>
                <a:cs typeface="Arial" charset="0"/>
              </a:rPr>
              <a:t>humana</a:t>
            </a:r>
            <a:endParaRPr lang="fr-FR" b="1" dirty="0">
              <a:ea typeface="Arial" charset="0"/>
              <a:cs typeface="Arial" charset="0"/>
            </a:endParaRPr>
          </a:p>
        </p:txBody>
      </p:sp>
      <p:pic>
        <p:nvPicPr>
          <p:cNvPr id="15" name="Image 14"/>
          <p:cNvPicPr>
            <a:picLocks noChangeAspect="1"/>
          </p:cNvPicPr>
          <p:nvPr/>
        </p:nvPicPr>
        <p:blipFill>
          <a:blip r:embed="rId2" cstate="print"/>
          <a:stretch>
            <a:fillRect/>
          </a:stretch>
        </p:blipFill>
        <p:spPr>
          <a:xfrm rot="1997086">
            <a:off x="7120738" y="153884"/>
            <a:ext cx="2132604" cy="1421736"/>
          </a:xfrm>
          <a:prstGeom prst="rect">
            <a:avLst/>
          </a:prstGeom>
          <a:effectLst>
            <a:softEdge rad="304800"/>
          </a:effectLst>
        </p:spPr>
      </p:pic>
      <p:pic>
        <p:nvPicPr>
          <p:cNvPr id="19" name="Image 18"/>
          <p:cNvPicPr>
            <a:picLocks noChangeAspect="1"/>
          </p:cNvPicPr>
          <p:nvPr/>
        </p:nvPicPr>
        <p:blipFill>
          <a:blip r:embed="rId3" cstate="print"/>
          <a:stretch>
            <a:fillRect/>
          </a:stretch>
        </p:blipFill>
        <p:spPr>
          <a:xfrm rot="6667177">
            <a:off x="7357690" y="3235376"/>
            <a:ext cx="1487023" cy="991348"/>
          </a:xfrm>
          <a:prstGeom prst="rect">
            <a:avLst/>
          </a:prstGeom>
          <a:effectLst>
            <a:softEdge rad="190500"/>
          </a:effectLst>
        </p:spPr>
      </p:pic>
      <p:pic>
        <p:nvPicPr>
          <p:cNvPr id="22" name="Image 21"/>
          <p:cNvPicPr>
            <a:picLocks noChangeAspect="1"/>
          </p:cNvPicPr>
          <p:nvPr/>
        </p:nvPicPr>
        <p:blipFill>
          <a:blip r:embed="rId4" cstate="print"/>
          <a:stretch>
            <a:fillRect/>
          </a:stretch>
        </p:blipFill>
        <p:spPr>
          <a:xfrm rot="1191467" flipH="1">
            <a:off x="3076574" y="6412185"/>
            <a:ext cx="720855" cy="480570"/>
          </a:xfrm>
          <a:prstGeom prst="rect">
            <a:avLst/>
          </a:prstGeom>
          <a:effectLst>
            <a:softEdge rad="127000"/>
          </a:effectLst>
        </p:spPr>
      </p:pic>
      <p:pic>
        <p:nvPicPr>
          <p:cNvPr id="23" name="Image 22"/>
          <p:cNvPicPr>
            <a:picLocks noChangeAspect="1"/>
          </p:cNvPicPr>
          <p:nvPr/>
        </p:nvPicPr>
        <p:blipFill>
          <a:blip r:embed="rId5" cstate="print"/>
          <a:stretch>
            <a:fillRect/>
          </a:stretch>
        </p:blipFill>
        <p:spPr>
          <a:xfrm rot="17785882" flipH="1">
            <a:off x="7552800" y="5660525"/>
            <a:ext cx="1256150" cy="837433"/>
          </a:xfrm>
          <a:prstGeom prst="rect">
            <a:avLst/>
          </a:prstGeom>
          <a:effectLst>
            <a:softEdge rad="165100"/>
          </a:effectLst>
        </p:spPr>
      </p:pic>
      <p:sp>
        <p:nvSpPr>
          <p:cNvPr id="25" name="ZoneTexte 9"/>
          <p:cNvSpPr txBox="1"/>
          <p:nvPr/>
        </p:nvSpPr>
        <p:spPr>
          <a:xfrm>
            <a:off x="2300249" y="2238189"/>
            <a:ext cx="3981796" cy="880369"/>
          </a:xfrm>
          <a:prstGeom prst="rect">
            <a:avLst/>
          </a:prstGeom>
          <a:noFill/>
        </p:spPr>
        <p:txBody>
          <a:bodyPr wrap="none" rtlCol="0">
            <a:spAutoFit/>
          </a:bodyPr>
          <a:lstStyle/>
          <a:p>
            <a:pPr>
              <a:lnSpc>
                <a:spcPct val="150000"/>
              </a:lnSpc>
            </a:pPr>
            <a:r>
              <a:rPr lang="fr-FR" dirty="0">
                <a:ea typeface="Arial" charset="0"/>
                <a:cs typeface="Arial" charset="0"/>
              </a:rPr>
              <a:t>El porqué de las </a:t>
            </a:r>
            <a:r>
              <a:rPr lang="fr-FR" dirty="0" err="1">
                <a:ea typeface="Arial" charset="0"/>
                <a:cs typeface="Arial" charset="0"/>
              </a:rPr>
              <a:t>moscas</a:t>
            </a:r>
            <a:r>
              <a:rPr lang="fr-FR" dirty="0">
                <a:ea typeface="Arial" charset="0"/>
                <a:cs typeface="Arial" charset="0"/>
              </a:rPr>
              <a:t> en </a:t>
            </a:r>
            <a:r>
              <a:rPr lang="fr-FR" dirty="0" err="1">
                <a:ea typeface="Arial" charset="0"/>
                <a:cs typeface="Arial" charset="0"/>
              </a:rPr>
              <a:t>investigación</a:t>
            </a:r>
            <a:endParaRPr lang="fr-FR" dirty="0">
              <a:ea typeface="Arial" charset="0"/>
              <a:cs typeface="Arial" charset="0"/>
            </a:endParaRPr>
          </a:p>
          <a:p>
            <a:pPr>
              <a:lnSpc>
                <a:spcPct val="150000"/>
              </a:lnSpc>
            </a:pPr>
            <a:r>
              <a:rPr lang="fr-FR" dirty="0" err="1">
                <a:ea typeface="Arial" charset="0"/>
                <a:cs typeface="Arial" charset="0"/>
              </a:rPr>
              <a:t>Resumen</a:t>
            </a:r>
            <a:r>
              <a:rPr lang="fr-FR" dirty="0">
                <a:ea typeface="Arial" charset="0"/>
                <a:cs typeface="Arial" charset="0"/>
              </a:rPr>
              <a:t> </a:t>
            </a:r>
            <a:r>
              <a:rPr lang="fr-FR" dirty="0" err="1">
                <a:ea typeface="Arial" charset="0"/>
                <a:cs typeface="Arial" charset="0"/>
              </a:rPr>
              <a:t>histórico</a:t>
            </a:r>
            <a:endParaRPr lang="fr-FR" dirty="0">
              <a:ea typeface="Arial" charset="0"/>
              <a:cs typeface="Arial" charset="0"/>
            </a:endParaRPr>
          </a:p>
        </p:txBody>
      </p:sp>
      <p:sp>
        <p:nvSpPr>
          <p:cNvPr id="27" name="ZoneTexte 7"/>
          <p:cNvSpPr txBox="1"/>
          <p:nvPr/>
        </p:nvSpPr>
        <p:spPr>
          <a:xfrm>
            <a:off x="1513687" y="3396994"/>
            <a:ext cx="4449744" cy="369332"/>
          </a:xfrm>
          <a:prstGeom prst="rect">
            <a:avLst/>
          </a:prstGeom>
          <a:noFill/>
        </p:spPr>
        <p:txBody>
          <a:bodyPr wrap="none" rtlCol="0">
            <a:spAutoFit/>
          </a:bodyPr>
          <a:lstStyle/>
          <a:p>
            <a:r>
              <a:rPr lang="fr-FR" b="1" dirty="0">
                <a:ea typeface="Arial" charset="0"/>
                <a:cs typeface="Arial" charset="0"/>
              </a:rPr>
              <a:t>III. </a:t>
            </a:r>
            <a:r>
              <a:rPr lang="fr-FR" b="1" dirty="0" err="1">
                <a:ea typeface="Arial" charset="0"/>
                <a:cs typeface="Arial" charset="0"/>
              </a:rPr>
              <a:t>Genética</a:t>
            </a:r>
            <a:r>
              <a:rPr lang="fr-FR" b="1" dirty="0">
                <a:ea typeface="Arial" charset="0"/>
                <a:cs typeface="Arial" charset="0"/>
              </a:rPr>
              <a:t> y </a:t>
            </a:r>
            <a:r>
              <a:rPr lang="fr-FR" b="1" dirty="0" err="1">
                <a:ea typeface="Arial" charset="0"/>
                <a:cs typeface="Arial" charset="0"/>
              </a:rPr>
              <a:t>biotecnología</a:t>
            </a:r>
            <a:r>
              <a:rPr lang="fr-FR" b="1" dirty="0">
                <a:ea typeface="Arial" charset="0"/>
                <a:cs typeface="Arial" charset="0"/>
              </a:rPr>
              <a:t> con </a:t>
            </a:r>
            <a:r>
              <a:rPr lang="fr-FR" b="1" i="1" dirty="0">
                <a:ea typeface="Arial" charset="0"/>
                <a:cs typeface="Arial" charset="0"/>
              </a:rPr>
              <a:t>Drosophila</a:t>
            </a:r>
            <a:endParaRPr lang="fr-FR" b="1" dirty="0">
              <a:ea typeface="Arial" charset="0"/>
              <a:cs typeface="Arial" charset="0"/>
            </a:endParaRPr>
          </a:p>
        </p:txBody>
      </p:sp>
      <p:sp>
        <p:nvSpPr>
          <p:cNvPr id="26" name="ZoneTexte 9"/>
          <p:cNvSpPr txBox="1"/>
          <p:nvPr/>
        </p:nvSpPr>
        <p:spPr>
          <a:xfrm>
            <a:off x="2300249" y="3662796"/>
            <a:ext cx="1959511" cy="1711366"/>
          </a:xfrm>
          <a:prstGeom prst="rect">
            <a:avLst/>
          </a:prstGeom>
          <a:noFill/>
        </p:spPr>
        <p:txBody>
          <a:bodyPr wrap="none" rtlCol="0">
            <a:spAutoFit/>
          </a:bodyPr>
          <a:lstStyle/>
          <a:p>
            <a:pPr>
              <a:lnSpc>
                <a:spcPct val="150000"/>
              </a:lnSpc>
            </a:pPr>
            <a:r>
              <a:rPr lang="fr-FR" dirty="0">
                <a:ea typeface="Arial" charset="0"/>
                <a:cs typeface="Arial" charset="0"/>
              </a:rPr>
              <a:t>Del </a:t>
            </a:r>
            <a:r>
              <a:rPr lang="fr-FR" dirty="0" err="1">
                <a:ea typeface="Arial" charset="0"/>
                <a:cs typeface="Arial" charset="0"/>
              </a:rPr>
              <a:t>fenotipo</a:t>
            </a:r>
            <a:r>
              <a:rPr lang="fr-FR" dirty="0">
                <a:ea typeface="Arial" charset="0"/>
                <a:cs typeface="Arial" charset="0"/>
              </a:rPr>
              <a:t> al </a:t>
            </a:r>
            <a:r>
              <a:rPr lang="fr-FR" dirty="0" err="1">
                <a:ea typeface="Arial" charset="0"/>
                <a:cs typeface="Arial" charset="0"/>
              </a:rPr>
              <a:t>gen</a:t>
            </a:r>
            <a:endParaRPr lang="fr-FR" dirty="0">
              <a:ea typeface="Arial" charset="0"/>
              <a:cs typeface="Arial" charset="0"/>
            </a:endParaRPr>
          </a:p>
          <a:p>
            <a:pPr>
              <a:lnSpc>
                <a:spcPct val="150000"/>
              </a:lnSpc>
            </a:pPr>
            <a:r>
              <a:rPr lang="fr-FR" dirty="0" err="1">
                <a:ea typeface="Arial" charset="0"/>
                <a:cs typeface="Arial" charset="0"/>
              </a:rPr>
              <a:t>Mutagénesis</a:t>
            </a:r>
            <a:endParaRPr lang="fr-FR" dirty="0">
              <a:ea typeface="Arial" charset="0"/>
              <a:cs typeface="Arial" charset="0"/>
            </a:endParaRPr>
          </a:p>
          <a:p>
            <a:pPr>
              <a:lnSpc>
                <a:spcPct val="150000"/>
              </a:lnSpc>
            </a:pPr>
            <a:r>
              <a:rPr lang="fr-FR" dirty="0" err="1">
                <a:ea typeface="Arial" charset="0"/>
                <a:cs typeface="Arial" charset="0"/>
              </a:rPr>
              <a:t>Sistema</a:t>
            </a:r>
            <a:r>
              <a:rPr lang="fr-FR" dirty="0">
                <a:ea typeface="Arial" charset="0"/>
                <a:cs typeface="Arial" charset="0"/>
              </a:rPr>
              <a:t> Gal4/UAS</a:t>
            </a:r>
          </a:p>
          <a:p>
            <a:pPr>
              <a:lnSpc>
                <a:spcPct val="150000"/>
              </a:lnSpc>
            </a:pPr>
            <a:endParaRPr lang="fr-FR" dirty="0">
              <a:ea typeface="Arial" charset="0"/>
              <a:cs typeface="Arial" charset="0"/>
            </a:endParaRPr>
          </a:p>
        </p:txBody>
      </p:sp>
      <p:pic>
        <p:nvPicPr>
          <p:cNvPr id="28"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p:cNvPicPr>
            <a:picLocks noChangeAspect="1"/>
          </p:cNvPicPr>
          <p:nvPr/>
        </p:nvPicPr>
        <p:blipFill>
          <a:blip r:embed="rId8" cstate="print"/>
          <a:stretch>
            <a:fillRect/>
          </a:stretch>
        </p:blipFill>
        <p:spPr>
          <a:xfrm rot="20394509" flipH="1">
            <a:off x="5450689" y="6080053"/>
            <a:ext cx="984340" cy="656227"/>
          </a:xfrm>
          <a:prstGeom prst="rect">
            <a:avLst/>
          </a:prstGeom>
          <a:effectLst>
            <a:softEdge rad="139700"/>
          </a:effectLst>
        </p:spPr>
      </p:pic>
      <p:pic>
        <p:nvPicPr>
          <p:cNvPr id="20" name="Image 19"/>
          <p:cNvPicPr>
            <a:picLocks noChangeAspect="1"/>
          </p:cNvPicPr>
          <p:nvPr/>
        </p:nvPicPr>
        <p:blipFill>
          <a:blip r:embed="rId9" cstate="print"/>
          <a:stretch>
            <a:fillRect/>
          </a:stretch>
        </p:blipFill>
        <p:spPr>
          <a:xfrm rot="20547174" flipH="1">
            <a:off x="923246" y="6338047"/>
            <a:ext cx="469241" cy="312827"/>
          </a:xfrm>
          <a:prstGeom prst="rect">
            <a:avLst/>
          </a:prstGeom>
          <a:effectLst>
            <a:softEdge rad="76200"/>
          </a:effectLst>
        </p:spPr>
      </p:pic>
    </p:spTree>
    <p:extLst>
      <p:ext uri="{BB962C8B-B14F-4D97-AF65-F5344CB8AC3E}">
        <p14:creationId xmlns:p14="http://schemas.microsoft.com/office/powerpoint/2010/main" val="398101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Similares</a:t>
            </a:r>
            <a:r>
              <a:rPr lang="en-GB" sz="2000" b="1" dirty="0">
                <a:ea typeface="Arial" charset="0"/>
                <a:cs typeface="Arial" charset="0"/>
              </a:rPr>
              <a:t> a los </a:t>
            </a:r>
            <a:r>
              <a:rPr lang="en-GB" sz="2000" b="1" dirty="0" err="1">
                <a:ea typeface="Arial" charset="0"/>
                <a:cs typeface="Arial" charset="0"/>
              </a:rPr>
              <a:t>humanos</a:t>
            </a:r>
            <a:endParaRPr lang="en-GB" sz="2000" dirty="0">
              <a:solidFill>
                <a:schemeClr val="accent5"/>
              </a:solidFill>
              <a:ea typeface="Arial" charset="0"/>
              <a:cs typeface="Arial" charset="0"/>
            </a:endParaRPr>
          </a:p>
        </p:txBody>
      </p:sp>
      <p:sp>
        <p:nvSpPr>
          <p:cNvPr id="14" name="30 Elipse" descr="Resultado de imagen de human drosophila"/>
          <p:cNvSpPr>
            <a:spLocks noChangeAspect="1"/>
          </p:cNvSpPr>
          <p:nvPr/>
        </p:nvSpPr>
        <p:spPr>
          <a:xfrm>
            <a:off x="1500166" y="428604"/>
            <a:ext cx="889493" cy="931833"/>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sp>
        <p:nvSpPr>
          <p:cNvPr id="11" name="QuadreDeText 14"/>
          <p:cNvSpPr txBox="1"/>
          <p:nvPr/>
        </p:nvSpPr>
        <p:spPr>
          <a:xfrm>
            <a:off x="1142976" y="1844938"/>
            <a:ext cx="7643290" cy="2369880"/>
          </a:xfrm>
          <a:prstGeom prst="rect">
            <a:avLst/>
          </a:prstGeom>
        </p:spPr>
        <p:txBody>
          <a:bodyPr wrap="square" rtlCol="0">
            <a:spAutoFit/>
          </a:bodyPr>
          <a:lstStyle/>
          <a:p>
            <a:pPr marL="0" indent="0">
              <a:buNone/>
            </a:pPr>
            <a:r>
              <a:rPr lang="ca-ES" sz="2400" b="1" dirty="0">
                <a:solidFill>
                  <a:schemeClr val="accent5">
                    <a:lumMod val="75000"/>
                  </a:schemeClr>
                </a:solidFill>
              </a:rPr>
              <a:t>¿</a:t>
            </a:r>
            <a:r>
              <a:rPr lang="ca-ES" sz="2400" b="1" dirty="0" err="1">
                <a:solidFill>
                  <a:schemeClr val="accent5">
                    <a:lumMod val="75000"/>
                  </a:schemeClr>
                </a:solidFill>
              </a:rPr>
              <a:t>Qué</a:t>
            </a:r>
            <a:r>
              <a:rPr lang="ca-ES" sz="2400" b="1" dirty="0">
                <a:solidFill>
                  <a:schemeClr val="accent5">
                    <a:lumMod val="75000"/>
                  </a:schemeClr>
                </a:solidFill>
              </a:rPr>
              <a:t> </a:t>
            </a:r>
            <a:r>
              <a:rPr lang="ca-ES" sz="2400" b="1" dirty="0" err="1">
                <a:solidFill>
                  <a:schemeClr val="accent5">
                    <a:lumMod val="75000"/>
                  </a:schemeClr>
                </a:solidFill>
              </a:rPr>
              <a:t>percentaje</a:t>
            </a:r>
            <a:r>
              <a:rPr lang="ca-ES" sz="2400" b="1" dirty="0">
                <a:solidFill>
                  <a:schemeClr val="accent5">
                    <a:lumMod val="75000"/>
                  </a:schemeClr>
                </a:solidFill>
              </a:rPr>
              <a:t> de </a:t>
            </a:r>
            <a:r>
              <a:rPr lang="ca-ES" sz="2400" b="1" dirty="0" err="1">
                <a:solidFill>
                  <a:schemeClr val="accent5">
                    <a:lumMod val="75000"/>
                  </a:schemeClr>
                </a:solidFill>
              </a:rPr>
              <a:t>genes</a:t>
            </a:r>
            <a:r>
              <a:rPr lang="ca-ES" sz="2400" b="1" dirty="0">
                <a:solidFill>
                  <a:schemeClr val="accent5">
                    <a:lumMod val="75000"/>
                  </a:schemeClr>
                </a:solidFill>
              </a:rPr>
              <a:t> </a:t>
            </a:r>
            <a:r>
              <a:rPr lang="ca-ES" sz="2400" b="1" dirty="0" err="1">
                <a:solidFill>
                  <a:schemeClr val="accent5">
                    <a:lumMod val="75000"/>
                  </a:schemeClr>
                </a:solidFill>
              </a:rPr>
              <a:t>causan</a:t>
            </a:r>
            <a:r>
              <a:rPr lang="ca-ES" sz="2400" b="1" dirty="0">
                <a:solidFill>
                  <a:schemeClr val="accent5">
                    <a:lumMod val="75000"/>
                  </a:schemeClr>
                </a:solidFill>
              </a:rPr>
              <a:t> </a:t>
            </a:r>
            <a:r>
              <a:rPr lang="ca-ES" sz="2400" b="1" u="sng" dirty="0" err="1">
                <a:solidFill>
                  <a:schemeClr val="accent5">
                    <a:lumMod val="75000"/>
                  </a:schemeClr>
                </a:solidFill>
              </a:rPr>
              <a:t>enfermedades</a:t>
            </a:r>
            <a:r>
              <a:rPr lang="ca-ES" sz="2400" b="1" dirty="0">
                <a:solidFill>
                  <a:schemeClr val="accent5">
                    <a:lumMod val="75000"/>
                  </a:schemeClr>
                </a:solidFill>
              </a:rPr>
              <a:t> en </a:t>
            </a:r>
            <a:r>
              <a:rPr lang="ca-ES" sz="2400" b="1" dirty="0" err="1">
                <a:solidFill>
                  <a:schemeClr val="accent5">
                    <a:lumMod val="75000"/>
                  </a:schemeClr>
                </a:solidFill>
              </a:rPr>
              <a:t>humanos</a:t>
            </a:r>
            <a:r>
              <a:rPr lang="ca-ES" sz="2400" b="1" dirty="0">
                <a:solidFill>
                  <a:schemeClr val="accent5">
                    <a:lumMod val="75000"/>
                  </a:schemeClr>
                </a:solidFill>
              </a:rPr>
              <a:t>, </a:t>
            </a:r>
            <a:r>
              <a:rPr lang="ca-ES" sz="2400" b="1" dirty="0" err="1">
                <a:solidFill>
                  <a:schemeClr val="accent5">
                    <a:lumMod val="75000"/>
                  </a:schemeClr>
                </a:solidFill>
              </a:rPr>
              <a:t>están</a:t>
            </a:r>
            <a:r>
              <a:rPr lang="ca-ES" sz="2400" b="1" dirty="0">
                <a:solidFill>
                  <a:schemeClr val="accent5">
                    <a:lumMod val="75000"/>
                  </a:schemeClr>
                </a:solidFill>
              </a:rPr>
              <a:t> </a:t>
            </a:r>
            <a:r>
              <a:rPr lang="ca-ES" sz="2400" b="1" dirty="0" err="1">
                <a:solidFill>
                  <a:schemeClr val="accent5">
                    <a:lumMod val="75000"/>
                  </a:schemeClr>
                </a:solidFill>
              </a:rPr>
              <a:t>conservados</a:t>
            </a:r>
            <a:r>
              <a:rPr lang="ca-ES" sz="2400" b="1" dirty="0">
                <a:solidFill>
                  <a:schemeClr val="accent5">
                    <a:lumMod val="75000"/>
                  </a:schemeClr>
                </a:solidFill>
              </a:rPr>
              <a:t> en </a:t>
            </a:r>
            <a:r>
              <a:rPr lang="ca-ES" sz="2400" b="1" i="1" dirty="0" err="1">
                <a:solidFill>
                  <a:schemeClr val="accent5">
                    <a:lumMod val="75000"/>
                  </a:schemeClr>
                </a:solidFill>
              </a:rPr>
              <a:t>Drosophila</a:t>
            </a:r>
            <a:r>
              <a:rPr lang="ca-ES" sz="2400" b="1" dirty="0">
                <a:solidFill>
                  <a:schemeClr val="accent5">
                    <a:lumMod val="75000"/>
                  </a:schemeClr>
                </a:solidFill>
              </a:rPr>
              <a:t>?</a:t>
            </a:r>
          </a:p>
          <a:p>
            <a:pPr marL="0" indent="0">
              <a:buNone/>
            </a:pPr>
            <a:endParaRPr lang="es-ES" sz="2000" b="1" dirty="0">
              <a:solidFill>
                <a:schemeClr val="accent5">
                  <a:lumMod val="75000"/>
                </a:schemeClr>
              </a:solidFill>
            </a:endParaRPr>
          </a:p>
          <a:p>
            <a:pPr marL="457200" indent="-457200">
              <a:buAutoNum type="alphaLcParenR"/>
            </a:pPr>
            <a:r>
              <a:rPr lang="es-ES" sz="2000" dirty="0">
                <a:solidFill>
                  <a:schemeClr val="accent5">
                    <a:lumMod val="75000"/>
                  </a:schemeClr>
                </a:solidFill>
              </a:rPr>
              <a:t>35%</a:t>
            </a:r>
          </a:p>
          <a:p>
            <a:pPr marL="457200" indent="-457200">
              <a:buAutoNum type="alphaLcParenR"/>
            </a:pPr>
            <a:r>
              <a:rPr lang="es-ES" sz="2000" dirty="0">
                <a:solidFill>
                  <a:schemeClr val="accent5">
                    <a:lumMod val="75000"/>
                  </a:schemeClr>
                </a:solidFill>
              </a:rPr>
              <a:t>50%</a:t>
            </a:r>
          </a:p>
          <a:p>
            <a:pPr marL="457200" indent="-457200">
              <a:buAutoNum type="alphaLcParenR"/>
            </a:pPr>
            <a:r>
              <a:rPr lang="es-ES" sz="2000" dirty="0">
                <a:solidFill>
                  <a:schemeClr val="accent5">
                    <a:lumMod val="75000"/>
                  </a:schemeClr>
                </a:solidFill>
              </a:rPr>
              <a:t>65%</a:t>
            </a:r>
          </a:p>
          <a:p>
            <a:pPr marL="457200" indent="-457200">
              <a:buAutoNum type="alphaLcParenR"/>
            </a:pPr>
            <a:r>
              <a:rPr lang="es-ES" sz="2000" b="1" dirty="0">
                <a:solidFill>
                  <a:schemeClr val="accent5">
                    <a:lumMod val="75000"/>
                  </a:schemeClr>
                </a:solidFill>
              </a:rPr>
              <a:t>75%</a:t>
            </a:r>
            <a:endParaRPr lang="en-US" sz="2000" b="1" dirty="0" err="1">
              <a:solidFill>
                <a:schemeClr val="accent5">
                  <a:lumMod val="75000"/>
                </a:schemeClr>
              </a:solidFill>
            </a:endParaRPr>
          </a:p>
        </p:txBody>
      </p:sp>
      <p:pic>
        <p:nvPicPr>
          <p:cNvPr id="460802" name="Picture 2" descr="Monkey Jungle Drawing - A Chimpanzee, Not Monkeying Around by Stacey May Animales Con Ropa, Monos Animales, Carteles De Animales, Pinturas De Animales, Arte Acrílico, Pintura Y Dibujo, Pintar, Dibujos A Lápiz, Bocetos"/>
          <p:cNvPicPr>
            <a:picLocks noChangeAspect="1" noChangeArrowheads="1"/>
          </p:cNvPicPr>
          <p:nvPr/>
        </p:nvPicPr>
        <p:blipFill>
          <a:blip r:embed="rId5"/>
          <a:srcRect/>
          <a:stretch>
            <a:fillRect/>
          </a:stretch>
        </p:blipFill>
        <p:spPr bwMode="auto">
          <a:xfrm>
            <a:off x="4429124" y="2928934"/>
            <a:ext cx="1500198" cy="1500198"/>
          </a:xfrm>
          <a:prstGeom prst="rect">
            <a:avLst/>
          </a:prstGeom>
          <a:noFill/>
        </p:spPr>
      </p:pic>
      <p:sp>
        <p:nvSpPr>
          <p:cNvPr id="16" name="15 CuadroTexto"/>
          <p:cNvSpPr txBox="1"/>
          <p:nvPr/>
        </p:nvSpPr>
        <p:spPr>
          <a:xfrm>
            <a:off x="5715008" y="3714752"/>
            <a:ext cx="857256" cy="369332"/>
          </a:xfrm>
          <a:prstGeom prst="rect">
            <a:avLst/>
          </a:prstGeom>
          <a:noFill/>
        </p:spPr>
        <p:txBody>
          <a:bodyPr wrap="square" rtlCol="0">
            <a:spAutoFit/>
          </a:bodyPr>
          <a:lstStyle/>
          <a:p>
            <a:r>
              <a:rPr lang="es-ES" dirty="0"/>
              <a:t>96%</a:t>
            </a:r>
          </a:p>
        </p:txBody>
      </p:sp>
      <p:pic>
        <p:nvPicPr>
          <p:cNvPr id="460804" name="Picture 4" descr="Image result for cat drawing"/>
          <p:cNvPicPr>
            <a:picLocks noChangeAspect="1" noChangeArrowheads="1"/>
          </p:cNvPicPr>
          <p:nvPr/>
        </p:nvPicPr>
        <p:blipFill>
          <a:blip r:embed="rId6" cstate="print"/>
          <a:srcRect/>
          <a:stretch>
            <a:fillRect/>
          </a:stretch>
        </p:blipFill>
        <p:spPr bwMode="auto">
          <a:xfrm>
            <a:off x="6786578" y="3071810"/>
            <a:ext cx="857256" cy="1191135"/>
          </a:xfrm>
          <a:prstGeom prst="rect">
            <a:avLst/>
          </a:prstGeom>
          <a:noFill/>
        </p:spPr>
      </p:pic>
      <p:sp>
        <p:nvSpPr>
          <p:cNvPr id="17" name="16 CuadroTexto"/>
          <p:cNvSpPr txBox="1"/>
          <p:nvPr/>
        </p:nvSpPr>
        <p:spPr>
          <a:xfrm>
            <a:off x="7572396" y="3643314"/>
            <a:ext cx="857256" cy="369332"/>
          </a:xfrm>
          <a:prstGeom prst="rect">
            <a:avLst/>
          </a:prstGeom>
          <a:noFill/>
        </p:spPr>
        <p:txBody>
          <a:bodyPr wrap="square" rtlCol="0">
            <a:spAutoFit/>
          </a:bodyPr>
          <a:lstStyle/>
          <a:p>
            <a:r>
              <a:rPr lang="es-ES" dirty="0"/>
              <a:t>90%</a:t>
            </a:r>
          </a:p>
        </p:txBody>
      </p:sp>
      <p:pic>
        <p:nvPicPr>
          <p:cNvPr id="460806" name="Picture 6" descr="Image result for mouse drawing"/>
          <p:cNvPicPr>
            <a:picLocks noChangeAspect="1" noChangeArrowheads="1"/>
          </p:cNvPicPr>
          <p:nvPr/>
        </p:nvPicPr>
        <p:blipFill>
          <a:blip r:embed="rId7" cstate="print"/>
          <a:srcRect/>
          <a:stretch>
            <a:fillRect/>
          </a:stretch>
        </p:blipFill>
        <p:spPr bwMode="auto">
          <a:xfrm>
            <a:off x="4429124" y="4281524"/>
            <a:ext cx="1732342" cy="933426"/>
          </a:xfrm>
          <a:prstGeom prst="rect">
            <a:avLst/>
          </a:prstGeom>
          <a:noFill/>
        </p:spPr>
      </p:pic>
      <p:sp>
        <p:nvSpPr>
          <p:cNvPr id="19" name="18 CuadroTexto"/>
          <p:cNvSpPr txBox="1"/>
          <p:nvPr/>
        </p:nvSpPr>
        <p:spPr>
          <a:xfrm>
            <a:off x="5786446" y="4643446"/>
            <a:ext cx="857256" cy="369332"/>
          </a:xfrm>
          <a:prstGeom prst="rect">
            <a:avLst/>
          </a:prstGeom>
          <a:noFill/>
        </p:spPr>
        <p:txBody>
          <a:bodyPr wrap="square" rtlCol="0">
            <a:spAutoFit/>
          </a:bodyPr>
          <a:lstStyle/>
          <a:p>
            <a:r>
              <a:rPr lang="es-ES" dirty="0"/>
              <a:t>80%</a:t>
            </a:r>
          </a:p>
        </p:txBody>
      </p:sp>
      <p:pic>
        <p:nvPicPr>
          <p:cNvPr id="460808" name="Picture 8" descr="Image result for drosophila drawing"/>
          <p:cNvPicPr>
            <a:picLocks noChangeAspect="1" noChangeArrowheads="1"/>
          </p:cNvPicPr>
          <p:nvPr/>
        </p:nvPicPr>
        <p:blipFill>
          <a:blip r:embed="rId8" cstate="print"/>
          <a:srcRect/>
          <a:stretch>
            <a:fillRect/>
          </a:stretch>
        </p:blipFill>
        <p:spPr bwMode="auto">
          <a:xfrm>
            <a:off x="6624616" y="4500570"/>
            <a:ext cx="1090656" cy="714380"/>
          </a:xfrm>
          <a:prstGeom prst="rect">
            <a:avLst/>
          </a:prstGeom>
          <a:noFill/>
        </p:spPr>
      </p:pic>
      <p:sp>
        <p:nvSpPr>
          <p:cNvPr id="20" name="19 CuadroTexto"/>
          <p:cNvSpPr txBox="1"/>
          <p:nvPr/>
        </p:nvSpPr>
        <p:spPr>
          <a:xfrm>
            <a:off x="7643834" y="4643446"/>
            <a:ext cx="857256" cy="369332"/>
          </a:xfrm>
          <a:prstGeom prst="rect">
            <a:avLst/>
          </a:prstGeom>
          <a:noFill/>
        </p:spPr>
        <p:txBody>
          <a:bodyPr wrap="square" rtlCol="0">
            <a:spAutoFit/>
          </a:bodyPr>
          <a:lstStyle/>
          <a:p>
            <a:r>
              <a:rPr lang="es-ES" dirty="0"/>
              <a:t>65%</a:t>
            </a:r>
          </a:p>
        </p:txBody>
      </p:sp>
      <p:pic>
        <p:nvPicPr>
          <p:cNvPr id="460812" name="Picture 12" descr="Image result for banana drawing black and white"/>
          <p:cNvPicPr>
            <a:picLocks noChangeAspect="1" noChangeArrowheads="1"/>
          </p:cNvPicPr>
          <p:nvPr/>
        </p:nvPicPr>
        <p:blipFill>
          <a:blip r:embed="rId9" cstate="print"/>
          <a:srcRect b="20558"/>
          <a:stretch>
            <a:fillRect/>
          </a:stretch>
        </p:blipFill>
        <p:spPr bwMode="auto">
          <a:xfrm>
            <a:off x="5643570" y="5357826"/>
            <a:ext cx="1428760" cy="796275"/>
          </a:xfrm>
          <a:prstGeom prst="rect">
            <a:avLst/>
          </a:prstGeom>
          <a:noFill/>
        </p:spPr>
      </p:pic>
      <p:sp>
        <p:nvSpPr>
          <p:cNvPr id="21" name="20 CuadroTexto"/>
          <p:cNvSpPr txBox="1"/>
          <p:nvPr/>
        </p:nvSpPr>
        <p:spPr>
          <a:xfrm>
            <a:off x="7143768" y="5572140"/>
            <a:ext cx="857256" cy="369332"/>
          </a:xfrm>
          <a:prstGeom prst="rect">
            <a:avLst/>
          </a:prstGeom>
          <a:noFill/>
        </p:spPr>
        <p:txBody>
          <a:bodyPr wrap="square" rtlCol="0">
            <a:spAutoFit/>
          </a:bodyPr>
          <a:lstStyle/>
          <a:p>
            <a:r>
              <a:rPr lang="es-ES" dirty="0"/>
              <a:t>60%</a:t>
            </a:r>
          </a:p>
        </p:txBody>
      </p:sp>
    </p:spTree>
    <p:extLst>
      <p:ext uri="{BB962C8B-B14F-4D97-AF65-F5344CB8AC3E}">
        <p14:creationId xmlns:p14="http://schemas.microsoft.com/office/powerpoint/2010/main" val="3552821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sp>
        <p:nvSpPr>
          <p:cNvPr id="18"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Similares</a:t>
            </a:r>
            <a:r>
              <a:rPr lang="en-GB" sz="2000" b="1" dirty="0">
                <a:ea typeface="Arial" charset="0"/>
                <a:cs typeface="Arial" charset="0"/>
              </a:rPr>
              <a:t> a los </a:t>
            </a:r>
            <a:r>
              <a:rPr lang="en-GB" sz="2000" b="1" dirty="0" err="1">
                <a:ea typeface="Arial" charset="0"/>
                <a:cs typeface="Arial" charset="0"/>
              </a:rPr>
              <a:t>humanos</a:t>
            </a:r>
            <a:endParaRPr lang="en-GB" sz="2000" dirty="0">
              <a:solidFill>
                <a:schemeClr val="accent5"/>
              </a:solidFill>
              <a:ea typeface="Arial" charset="0"/>
              <a:cs typeface="Arial" charset="0"/>
            </a:endParaRPr>
          </a:p>
        </p:txBody>
      </p:sp>
      <p:sp>
        <p:nvSpPr>
          <p:cNvPr id="14" name="30 Elipse" descr="Resultado de imagen de human drosophila"/>
          <p:cNvSpPr>
            <a:spLocks noChangeAspect="1"/>
          </p:cNvSpPr>
          <p:nvPr/>
        </p:nvSpPr>
        <p:spPr>
          <a:xfrm>
            <a:off x="7715272" y="857232"/>
            <a:ext cx="889493" cy="931833"/>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grpSp>
        <p:nvGrpSpPr>
          <p:cNvPr id="16" name="Agrupa 3"/>
          <p:cNvGrpSpPr/>
          <p:nvPr/>
        </p:nvGrpSpPr>
        <p:grpSpPr>
          <a:xfrm>
            <a:off x="6929454" y="2285992"/>
            <a:ext cx="1714500" cy="1533526"/>
            <a:chOff x="3765947" y="900613"/>
            <a:chExt cx="1714500" cy="1533526"/>
          </a:xfrm>
        </p:grpSpPr>
        <p:pic>
          <p:nvPicPr>
            <p:cNvPr id="17" name="Picture 6" descr="Resultado de imagen de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947" y="900613"/>
              <a:ext cx="1714500" cy="153352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2"/>
            <p:cNvSpPr/>
            <p:nvPr/>
          </p:nvSpPr>
          <p:spPr>
            <a:xfrm>
              <a:off x="4268107" y="1357086"/>
              <a:ext cx="840922" cy="607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b="4021"/>
          <a:stretch/>
        </p:blipFill>
        <p:spPr bwMode="auto">
          <a:xfrm>
            <a:off x="1582312" y="424661"/>
            <a:ext cx="4918514" cy="615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9"/>
          <p:cNvSpPr/>
          <p:nvPr/>
        </p:nvSpPr>
        <p:spPr>
          <a:xfrm>
            <a:off x="1538245" y="2344730"/>
            <a:ext cx="819177" cy="1704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0"/>
          <p:cNvSpPr/>
          <p:nvPr/>
        </p:nvSpPr>
        <p:spPr>
          <a:xfrm>
            <a:off x="1538245" y="3019422"/>
            <a:ext cx="819177" cy="1704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1"/>
          <p:cNvSpPr/>
          <p:nvPr/>
        </p:nvSpPr>
        <p:spPr>
          <a:xfrm>
            <a:off x="1538245" y="674066"/>
            <a:ext cx="819177" cy="1704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2"/>
          <p:cNvSpPr/>
          <p:nvPr/>
        </p:nvSpPr>
        <p:spPr>
          <a:xfrm>
            <a:off x="1538245" y="4830170"/>
            <a:ext cx="676301" cy="1704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reDeText 1"/>
          <p:cNvSpPr txBox="1"/>
          <p:nvPr/>
        </p:nvSpPr>
        <p:spPr>
          <a:xfrm>
            <a:off x="7402132" y="2785637"/>
            <a:ext cx="899886" cy="523220"/>
          </a:xfrm>
          <a:prstGeom prst="rect">
            <a:avLst/>
          </a:prstGeom>
        </p:spPr>
        <p:txBody>
          <a:bodyPr wrap="square" rtlCol="0">
            <a:spAutoFit/>
          </a:bodyPr>
          <a:lstStyle/>
          <a:p>
            <a:pPr marL="0" indent="0">
              <a:buNone/>
            </a:pPr>
            <a:r>
              <a:rPr lang="es-ES" sz="2800" b="1" dirty="0"/>
              <a:t>75%</a:t>
            </a:r>
            <a:endParaRPr lang="en-US" sz="2800" b="1" dirty="0" err="1"/>
          </a:p>
        </p:txBody>
      </p:sp>
    </p:spTree>
    <p:extLst>
      <p:ext uri="{BB962C8B-B14F-4D97-AF65-F5344CB8AC3E}">
        <p14:creationId xmlns:p14="http://schemas.microsoft.com/office/powerpoint/2010/main" val="3552821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Forma libre"/>
          <p:cNvSpPr/>
          <p:nvPr/>
        </p:nvSpPr>
        <p:spPr>
          <a:xfrm>
            <a:off x="1343756" y="3949260"/>
            <a:ext cx="2953213" cy="1595236"/>
          </a:xfrm>
          <a:custGeom>
            <a:avLst/>
            <a:gdLst>
              <a:gd name="connsiteX0" fmla="*/ 0 w 2557724"/>
              <a:gd name="connsiteY0" fmla="*/ 0 h 1318826"/>
              <a:gd name="connsiteX1" fmla="*/ 2557724 w 2557724"/>
              <a:gd name="connsiteY1" fmla="*/ 0 h 1318826"/>
              <a:gd name="connsiteX2" fmla="*/ 2557724 w 2557724"/>
              <a:gd name="connsiteY2" fmla="*/ 1318826 h 1318826"/>
              <a:gd name="connsiteX3" fmla="*/ 0 w 2557724"/>
              <a:gd name="connsiteY3" fmla="*/ 1318826 h 1318826"/>
              <a:gd name="connsiteX4" fmla="*/ 0 w 2557724"/>
              <a:gd name="connsiteY4" fmla="*/ 0 h 131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724" h="1318826">
                <a:moveTo>
                  <a:pt x="0" y="0"/>
                </a:moveTo>
                <a:lnTo>
                  <a:pt x="2557724" y="0"/>
                </a:lnTo>
                <a:lnTo>
                  <a:pt x="2557724" y="1318826"/>
                </a:lnTo>
                <a:lnTo>
                  <a:pt x="0" y="1318826"/>
                </a:lnTo>
                <a:lnTo>
                  <a:pt x="0" y="0"/>
                </a:lnTo>
                <a:close/>
              </a:path>
            </a:pathLst>
          </a:custGeom>
          <a:noFill/>
          <a:ln>
            <a:noFill/>
          </a:ln>
          <a:sp3d/>
        </p:spPr>
        <p:style>
          <a:lnRef idx="3">
            <a:scrgbClr r="0" g="0" b="0"/>
          </a:lnRef>
          <a:fillRef idx="1">
            <a:scrgbClr r="0" g="0" b="0"/>
          </a:fillRef>
          <a:effectRef idx="1">
            <a:schemeClr val="accent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dirty="0"/>
          </a:p>
        </p:txBody>
      </p:sp>
      <p:sp>
        <p:nvSpPr>
          <p:cNvPr id="29" name="28 Elipse" descr="Imagen relacionada"/>
          <p:cNvSpPr/>
          <p:nvPr/>
        </p:nvSpPr>
        <p:spPr>
          <a:xfrm>
            <a:off x="4413247" y="1914198"/>
            <a:ext cx="779348" cy="816447"/>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p:spPr>
        <p:style>
          <a:lnRef idx="3">
            <a:schemeClr val="lt1">
              <a:hueOff val="0"/>
              <a:satOff val="0"/>
              <a:lumOff val="0"/>
              <a:alphaOff val="0"/>
            </a:schemeClr>
          </a:lnRef>
          <a:fillRef idx="1">
            <a:scrgbClr r="0" g="0" b="0"/>
          </a:fillRef>
          <a:effectRef idx="1">
            <a:schemeClr val="accent1">
              <a:tint val="50000"/>
              <a:hueOff val="-6544757"/>
              <a:satOff val="-351"/>
              <a:lumOff val="5682"/>
              <a:alphaOff val="0"/>
            </a:schemeClr>
          </a:effectRef>
          <a:fontRef idx="minor">
            <a:schemeClr val="lt1">
              <a:hueOff val="0"/>
              <a:satOff val="0"/>
              <a:lumOff val="0"/>
              <a:alphaOff val="0"/>
            </a:schemeClr>
          </a:fontRef>
        </p:style>
      </p:sp>
      <p:sp>
        <p:nvSpPr>
          <p:cNvPr id="26" name="30 Elipse" descr="Resultado de imagen de human drosophila"/>
          <p:cNvSpPr/>
          <p:nvPr/>
        </p:nvSpPr>
        <p:spPr>
          <a:xfrm>
            <a:off x="7345853" y="1955401"/>
            <a:ext cx="1608395" cy="1684958"/>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sp>
        <p:nvSpPr>
          <p:cNvPr id="27" name="5 Marcador de contenido"/>
          <p:cNvSpPr txBox="1">
            <a:spLocks/>
          </p:cNvSpPr>
          <p:nvPr/>
        </p:nvSpPr>
        <p:spPr>
          <a:xfrm>
            <a:off x="642910" y="1215871"/>
            <a:ext cx="6521322" cy="35059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ca-ES" sz="1800" dirty="0" err="1"/>
              <a:t>Económico</a:t>
            </a:r>
            <a:r>
              <a:rPr lang="ca-ES" sz="1800" dirty="0"/>
              <a:t> de mantenir en el </a:t>
            </a:r>
            <a:r>
              <a:rPr lang="ca-ES" sz="1800" dirty="0" err="1"/>
              <a:t>laboratorio</a:t>
            </a:r>
            <a:r>
              <a:rPr lang="ca-ES" sz="1800" dirty="0"/>
              <a:t> </a:t>
            </a:r>
          </a:p>
          <a:p>
            <a:pPr lvl="1"/>
            <a:r>
              <a:rPr lang="ca-ES" sz="1800" dirty="0" err="1"/>
              <a:t>Idónea</a:t>
            </a:r>
            <a:r>
              <a:rPr lang="ca-ES" sz="1800" dirty="0"/>
              <a:t> para </a:t>
            </a:r>
            <a:r>
              <a:rPr lang="ca-ES" sz="1800" dirty="0" err="1"/>
              <a:t>estudios</a:t>
            </a:r>
            <a:r>
              <a:rPr lang="ca-ES" sz="1800" dirty="0"/>
              <a:t> </a:t>
            </a:r>
            <a:r>
              <a:rPr lang="ca-ES" sz="1800" i="1" dirty="0"/>
              <a:t>in </a:t>
            </a:r>
            <a:r>
              <a:rPr lang="ca-ES" sz="1800" i="1" dirty="0" err="1"/>
              <a:t>vivo</a:t>
            </a:r>
            <a:endParaRPr lang="ca-ES" sz="1800" i="1" dirty="0"/>
          </a:p>
          <a:p>
            <a:pPr lvl="1"/>
            <a:r>
              <a:rPr lang="ca-ES" sz="1800" dirty="0"/>
              <a:t>Elevada </a:t>
            </a:r>
            <a:r>
              <a:rPr lang="ca-ES" sz="1800" dirty="0" err="1"/>
              <a:t>descendencia</a:t>
            </a:r>
            <a:endParaRPr lang="ca-ES" sz="1800" dirty="0"/>
          </a:p>
          <a:p>
            <a:pPr lvl="1"/>
            <a:r>
              <a:rPr lang="ca-ES" sz="1800" dirty="0" err="1"/>
              <a:t>Ciclo</a:t>
            </a:r>
            <a:r>
              <a:rPr lang="ca-ES" sz="1800" dirty="0"/>
              <a:t> </a:t>
            </a:r>
            <a:r>
              <a:rPr lang="ca-ES" sz="1800" dirty="0" err="1"/>
              <a:t>biológico</a:t>
            </a:r>
            <a:r>
              <a:rPr lang="ca-ES" sz="1800" dirty="0"/>
              <a:t> </a:t>
            </a:r>
            <a:r>
              <a:rPr lang="ca-ES" sz="1800" dirty="0" err="1"/>
              <a:t>corto</a:t>
            </a:r>
            <a:r>
              <a:rPr lang="ca-ES" sz="1800" dirty="0"/>
              <a:t> </a:t>
            </a:r>
          </a:p>
          <a:p>
            <a:pPr lvl="1"/>
            <a:r>
              <a:rPr lang="ca-ES" sz="1800" dirty="0"/>
              <a:t>Genoma </a:t>
            </a:r>
            <a:r>
              <a:rPr lang="ca-ES" sz="1800" dirty="0" err="1"/>
              <a:t>pequeño</a:t>
            </a:r>
            <a:r>
              <a:rPr lang="ca-ES" sz="1800" dirty="0"/>
              <a:t> y </a:t>
            </a:r>
            <a:r>
              <a:rPr lang="ca-ES" sz="1800" dirty="0" err="1"/>
              <a:t>secuenciado</a:t>
            </a:r>
            <a:endParaRPr lang="ca-ES" sz="1800" dirty="0"/>
          </a:p>
          <a:p>
            <a:pPr lvl="1"/>
            <a:r>
              <a:rPr lang="ca-ES" sz="1800" dirty="0" err="1"/>
              <a:t>Mucha</a:t>
            </a:r>
            <a:r>
              <a:rPr lang="ca-ES" sz="1800" dirty="0"/>
              <a:t> </a:t>
            </a:r>
            <a:r>
              <a:rPr lang="ca-ES" sz="1800" dirty="0" err="1"/>
              <a:t>información</a:t>
            </a:r>
            <a:r>
              <a:rPr lang="ca-ES" sz="1800" dirty="0"/>
              <a:t> </a:t>
            </a:r>
            <a:r>
              <a:rPr lang="es-ES" sz="1800" dirty="0"/>
              <a:t>disponible y fácil de manipular</a:t>
            </a:r>
            <a:endParaRPr lang="ca-ES" sz="1800" dirty="0"/>
          </a:p>
          <a:p>
            <a:pPr lvl="1"/>
            <a:r>
              <a:rPr lang="ca-ES" sz="1800" dirty="0"/>
              <a:t>Similitud con </a:t>
            </a:r>
            <a:r>
              <a:rPr lang="ca-ES" sz="1800" dirty="0" err="1"/>
              <a:t>humanos</a:t>
            </a:r>
            <a:endParaRPr lang="ca-ES" sz="1800" dirty="0"/>
          </a:p>
        </p:txBody>
      </p:sp>
      <p:pic>
        <p:nvPicPr>
          <p:cNvPr id="11" name="1 Imagen" descr="fons 02 PP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pic>
        <p:nvPicPr>
          <p:cNvPr id="3" name="Imagen 2">
            <a:extLst>
              <a:ext uri="{FF2B5EF4-FFF2-40B4-BE49-F238E27FC236}">
                <a16:creationId xmlns:a16="http://schemas.microsoft.com/office/drawing/2014/main" id="{C5AD2005-944F-9642-897A-187FEB6BD5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826" y="4172104"/>
            <a:ext cx="2540000" cy="1968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a:extLst>
              <a:ext uri="{FF2B5EF4-FFF2-40B4-BE49-F238E27FC236}">
                <a16:creationId xmlns:a16="http://schemas.microsoft.com/office/drawing/2014/main" id="{0E9B5A80-955D-5E43-B73A-F055B20B6C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3118" y="3640359"/>
            <a:ext cx="1444192" cy="1444192"/>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94FC13BD-11D0-874A-BE8B-463C8BF95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3118" y="820316"/>
            <a:ext cx="952500" cy="952500"/>
          </a:xfrm>
          <a:prstGeom prst="rect">
            <a:avLst/>
          </a:prstGeom>
        </p:spPr>
      </p:pic>
    </p:spTree>
    <p:extLst>
      <p:ext uri="{BB962C8B-B14F-4D97-AF65-F5344CB8AC3E}">
        <p14:creationId xmlns:p14="http://schemas.microsoft.com/office/powerpoint/2010/main" val="2761500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9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Resumen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histórico</a:t>
            </a:r>
            <a:endParaRPr lang="en-GB" sz="2000" u="sng" dirty="0">
              <a:solidFill>
                <a:schemeClr val="tx1">
                  <a:lumMod val="50000"/>
                  <a:lumOff val="50000"/>
                </a:schemeClr>
              </a:solidFill>
              <a:ea typeface="Arial" charset="0"/>
              <a:cs typeface="Arial" charset="0"/>
            </a:endParaRP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488" y="1142983"/>
            <a:ext cx="3357586" cy="5007925"/>
          </a:xfrm>
          <a:prstGeom prst="rect">
            <a:avLst/>
          </a:prstGeom>
        </p:spPr>
      </p:pic>
      <p:sp>
        <p:nvSpPr>
          <p:cNvPr id="10"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i="1" dirty="0">
                <a:ea typeface="Arial" charset="0"/>
                <a:cs typeface="Arial" charset="0"/>
              </a:rPr>
              <a:t>Drosophila</a:t>
            </a:r>
            <a:r>
              <a:rPr lang="en-GB" sz="2000" b="1" dirty="0">
                <a:ea typeface="Arial" charset="0"/>
                <a:cs typeface="Arial" charset="0"/>
              </a:rPr>
              <a:t> y </a:t>
            </a:r>
            <a:r>
              <a:rPr lang="en-GB" sz="2000" b="1" dirty="0" err="1">
                <a:ea typeface="Arial" charset="0"/>
                <a:cs typeface="Arial" charset="0"/>
              </a:rPr>
              <a:t>ciencia</a:t>
            </a:r>
            <a:r>
              <a:rPr lang="en-GB" sz="2000" b="1" dirty="0">
                <a:ea typeface="Arial" charset="0"/>
                <a:cs typeface="Arial" charset="0"/>
              </a:rPr>
              <a:t>: </a:t>
            </a:r>
            <a:r>
              <a:rPr lang="en-GB" sz="2000" b="1" dirty="0" err="1">
                <a:ea typeface="Arial" charset="0"/>
                <a:cs typeface="Arial" charset="0"/>
              </a:rPr>
              <a:t>resumen</a:t>
            </a:r>
            <a:r>
              <a:rPr lang="en-GB" sz="2000" b="1" dirty="0">
                <a:ea typeface="Arial" charset="0"/>
                <a:cs typeface="Arial" charset="0"/>
              </a:rPr>
              <a:t> </a:t>
            </a:r>
            <a:r>
              <a:rPr lang="en-GB" sz="2000" b="1" dirty="0" err="1">
                <a:ea typeface="Arial" charset="0"/>
                <a:cs typeface="Arial" charset="0"/>
              </a:rPr>
              <a:t>histórico</a:t>
            </a:r>
            <a:endParaRPr lang="en-GB" sz="2000" dirty="0">
              <a:solidFill>
                <a:schemeClr val="accent5"/>
              </a:solidFill>
              <a:ea typeface="Arial" charset="0"/>
              <a:cs typeface="Arial" charset="0"/>
            </a:endParaRPr>
          </a:p>
        </p:txBody>
      </p:sp>
    </p:spTree>
    <p:extLst>
      <p:ext uri="{BB962C8B-B14F-4D97-AF65-F5344CB8AC3E}">
        <p14:creationId xmlns:p14="http://schemas.microsoft.com/office/powerpoint/2010/main" val="4042303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9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Resumen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histórico</a:t>
            </a:r>
            <a:endParaRPr lang="en-GB" sz="2000" u="sng" dirty="0">
              <a:solidFill>
                <a:schemeClr val="tx1">
                  <a:lumMod val="50000"/>
                  <a:lumOff val="50000"/>
                </a:schemeClr>
              </a:solidFill>
              <a:ea typeface="Arial" charset="0"/>
              <a:cs typeface="Arial" charset="0"/>
            </a:endParaRPr>
          </a:p>
        </p:txBody>
      </p:sp>
      <p:sp>
        <p:nvSpPr>
          <p:cNvPr id="10"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i="1" dirty="0">
                <a:ea typeface="Arial" charset="0"/>
                <a:cs typeface="Arial" charset="0"/>
              </a:rPr>
              <a:t>Drosophila</a:t>
            </a:r>
            <a:r>
              <a:rPr lang="en-GB" sz="2000" b="1" dirty="0">
                <a:ea typeface="Arial" charset="0"/>
                <a:cs typeface="Arial" charset="0"/>
              </a:rPr>
              <a:t> y </a:t>
            </a:r>
            <a:r>
              <a:rPr lang="en-GB" sz="2000" b="1" dirty="0" err="1">
                <a:ea typeface="Arial" charset="0"/>
                <a:cs typeface="Arial" charset="0"/>
              </a:rPr>
              <a:t>ciencia</a:t>
            </a:r>
            <a:r>
              <a:rPr lang="en-GB" sz="2000" b="1" dirty="0">
                <a:ea typeface="Arial" charset="0"/>
                <a:cs typeface="Arial" charset="0"/>
              </a:rPr>
              <a:t>: </a:t>
            </a:r>
            <a:r>
              <a:rPr lang="en-GB" sz="2000" b="1" dirty="0" err="1">
                <a:ea typeface="Arial" charset="0"/>
                <a:cs typeface="Arial" charset="0"/>
              </a:rPr>
              <a:t>resumen</a:t>
            </a:r>
            <a:r>
              <a:rPr lang="en-GB" sz="2000" b="1" dirty="0">
                <a:ea typeface="Arial" charset="0"/>
                <a:cs typeface="Arial" charset="0"/>
              </a:rPr>
              <a:t> </a:t>
            </a:r>
            <a:r>
              <a:rPr lang="en-GB" sz="2000" b="1" dirty="0" err="1">
                <a:ea typeface="Arial" charset="0"/>
                <a:cs typeface="Arial" charset="0"/>
              </a:rPr>
              <a:t>histórico</a:t>
            </a:r>
            <a:endParaRPr lang="en-GB" sz="2000" dirty="0">
              <a:solidFill>
                <a:schemeClr val="accent5"/>
              </a:solidFill>
              <a:ea typeface="Arial" charset="0"/>
              <a:cs typeface="Arial" charset="0"/>
            </a:endParaRPr>
          </a:p>
        </p:txBody>
      </p:sp>
      <p:sp>
        <p:nvSpPr>
          <p:cNvPr id="7" name="Rectangle 2"/>
          <p:cNvSpPr/>
          <p:nvPr/>
        </p:nvSpPr>
        <p:spPr>
          <a:xfrm>
            <a:off x="1070694" y="896536"/>
            <a:ext cx="3957985" cy="400110"/>
          </a:xfrm>
          <a:prstGeom prst="rect">
            <a:avLst/>
          </a:prstGeom>
        </p:spPr>
        <p:txBody>
          <a:bodyPr wrap="none">
            <a:spAutoFit/>
          </a:bodyPr>
          <a:lstStyle/>
          <a:p>
            <a:r>
              <a:rPr lang="en-GB" sz="2000" b="1" dirty="0">
                <a:latin typeface="Calibri" pitchFamily="34" charset="0"/>
              </a:rPr>
              <a:t>Thomas Hunt Morgan (1866 - 1945)</a:t>
            </a:r>
            <a:endParaRPr lang="es-ES" sz="2000" b="1" dirty="0"/>
          </a:p>
        </p:txBody>
      </p:sp>
      <p:sp>
        <p:nvSpPr>
          <p:cNvPr id="8" name="Rectangle 4"/>
          <p:cNvSpPr/>
          <p:nvPr/>
        </p:nvSpPr>
        <p:spPr>
          <a:xfrm>
            <a:off x="3571868" y="1428736"/>
            <a:ext cx="5572132" cy="369332"/>
          </a:xfrm>
          <a:prstGeom prst="rect">
            <a:avLst/>
          </a:prstGeom>
        </p:spPr>
        <p:txBody>
          <a:bodyPr wrap="square">
            <a:spAutoFit/>
          </a:bodyPr>
          <a:lstStyle/>
          <a:p>
            <a:r>
              <a:rPr lang="en-GB" dirty="0">
                <a:latin typeface="Calibri" pitchFamily="34" charset="0"/>
              </a:rPr>
              <a:t>1908 – </a:t>
            </a:r>
            <a:r>
              <a:rPr lang="en-GB" dirty="0" err="1">
                <a:latin typeface="Calibri" pitchFamily="34" charset="0"/>
              </a:rPr>
              <a:t>Empieza</a:t>
            </a:r>
            <a:r>
              <a:rPr lang="en-GB" dirty="0">
                <a:latin typeface="Calibri" pitchFamily="34" charset="0"/>
              </a:rPr>
              <a:t> a </a:t>
            </a:r>
            <a:r>
              <a:rPr lang="en-GB" dirty="0" err="1">
                <a:latin typeface="Calibri" pitchFamily="34" charset="0"/>
              </a:rPr>
              <a:t>trabajar</a:t>
            </a:r>
            <a:r>
              <a:rPr lang="en-GB" dirty="0">
                <a:latin typeface="Calibri" pitchFamily="34" charset="0"/>
              </a:rPr>
              <a:t> con </a:t>
            </a:r>
            <a:r>
              <a:rPr lang="en-GB" i="1" dirty="0">
                <a:latin typeface="Calibri" pitchFamily="34" charset="0"/>
              </a:rPr>
              <a:t>Drosophila</a:t>
            </a:r>
            <a:endParaRPr lang="es-ES" i="1" dirty="0"/>
          </a:p>
        </p:txBody>
      </p:sp>
      <p:sp>
        <p:nvSpPr>
          <p:cNvPr id="11" name="Rectangle 6"/>
          <p:cNvSpPr/>
          <p:nvPr/>
        </p:nvSpPr>
        <p:spPr>
          <a:xfrm>
            <a:off x="3571868" y="1857364"/>
            <a:ext cx="4420121" cy="369332"/>
          </a:xfrm>
          <a:prstGeom prst="rect">
            <a:avLst/>
          </a:prstGeom>
        </p:spPr>
        <p:txBody>
          <a:bodyPr wrap="none">
            <a:spAutoFit/>
          </a:bodyPr>
          <a:lstStyle/>
          <a:p>
            <a:r>
              <a:rPr lang="en-GB" dirty="0">
                <a:latin typeface="Calibri" pitchFamily="34" charset="0"/>
              </a:rPr>
              <a:t>1910 – Primera </a:t>
            </a:r>
            <a:r>
              <a:rPr lang="en-GB" dirty="0" err="1">
                <a:latin typeface="Calibri" pitchFamily="34" charset="0"/>
              </a:rPr>
              <a:t>mutación</a:t>
            </a:r>
            <a:r>
              <a:rPr lang="en-GB" dirty="0">
                <a:latin typeface="Calibri" pitchFamily="34" charset="0"/>
              </a:rPr>
              <a:t> </a:t>
            </a:r>
            <a:r>
              <a:rPr lang="en-GB" dirty="0" err="1">
                <a:latin typeface="Calibri" pitchFamily="34" charset="0"/>
              </a:rPr>
              <a:t>identificada</a:t>
            </a:r>
            <a:r>
              <a:rPr lang="en-GB" dirty="0">
                <a:latin typeface="Calibri" pitchFamily="34" charset="0"/>
              </a:rPr>
              <a:t> (</a:t>
            </a:r>
            <a:r>
              <a:rPr lang="en-GB" i="1" dirty="0">
                <a:latin typeface="Calibri" pitchFamily="34" charset="0"/>
              </a:rPr>
              <a:t>white</a:t>
            </a:r>
            <a:r>
              <a:rPr lang="en-GB" dirty="0">
                <a:latin typeface="Calibri" pitchFamily="34" charset="0"/>
              </a:rPr>
              <a:t>)</a:t>
            </a:r>
            <a:endParaRPr lang="es-ES" dirty="0"/>
          </a:p>
        </p:txBody>
      </p:sp>
      <p:pic>
        <p:nvPicPr>
          <p:cNvPr id="12" name="Picture 8"/>
          <p:cNvPicPr>
            <a:picLocks noChangeAspect="1"/>
          </p:cNvPicPr>
          <p:nvPr/>
        </p:nvPicPr>
        <p:blipFill rotWithShape="1">
          <a:blip r:embed="rId4"/>
          <a:srcRect b="5279"/>
          <a:stretch/>
        </p:blipFill>
        <p:spPr>
          <a:xfrm>
            <a:off x="1555996" y="1296646"/>
            <a:ext cx="1742482" cy="2287112"/>
          </a:xfrm>
          <a:prstGeom prst="rect">
            <a:avLst/>
          </a:prstGeom>
          <a:effectLst>
            <a:softEdge rad="38100"/>
          </a:effec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49837"/>
          <a:stretch/>
        </p:blipFill>
        <p:spPr bwMode="auto">
          <a:xfrm>
            <a:off x="3401145" y="4148233"/>
            <a:ext cx="2150936" cy="126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206"/>
          <a:stretch/>
        </p:blipFill>
        <p:spPr bwMode="auto">
          <a:xfrm>
            <a:off x="1357290" y="4286256"/>
            <a:ext cx="2043855" cy="126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3"/>
          <p:cNvSpPr/>
          <p:nvPr/>
        </p:nvSpPr>
        <p:spPr>
          <a:xfrm>
            <a:off x="3571868" y="2786058"/>
            <a:ext cx="5040560" cy="923330"/>
          </a:xfrm>
          <a:prstGeom prst="rect">
            <a:avLst/>
          </a:prstGeom>
        </p:spPr>
        <p:txBody>
          <a:bodyPr wrap="square">
            <a:spAutoFit/>
          </a:bodyPr>
          <a:lstStyle/>
          <a:p>
            <a:r>
              <a:rPr lang="en-GB" dirty="0">
                <a:latin typeface="Calibri" pitchFamily="34" charset="0"/>
              </a:rPr>
              <a:t>1933 – </a:t>
            </a:r>
            <a:r>
              <a:rPr lang="en-GB" u="sng" dirty="0">
                <a:latin typeface="Calibri" pitchFamily="34" charset="0"/>
              </a:rPr>
              <a:t>Nobel Prize in Physiology or Medicine  </a:t>
            </a:r>
            <a:r>
              <a:rPr lang="en-GB" dirty="0">
                <a:latin typeface="Calibri" pitchFamily="34" charset="0"/>
              </a:rPr>
              <a:t>por </a:t>
            </a:r>
            <a:r>
              <a:rPr lang="en-GB" dirty="0" err="1">
                <a:latin typeface="Calibri" pitchFamily="34" charset="0"/>
              </a:rPr>
              <a:t>el</a:t>
            </a:r>
            <a:r>
              <a:rPr lang="en-GB" dirty="0">
                <a:latin typeface="Calibri" pitchFamily="34" charset="0"/>
              </a:rPr>
              <a:t> </a:t>
            </a:r>
            <a:r>
              <a:rPr lang="en-GB" dirty="0" err="1">
                <a:latin typeface="Calibri" pitchFamily="34" charset="0"/>
              </a:rPr>
              <a:t>papel</a:t>
            </a:r>
            <a:r>
              <a:rPr lang="en-GB" dirty="0">
                <a:latin typeface="Calibri" pitchFamily="34" charset="0"/>
              </a:rPr>
              <a:t> de los </a:t>
            </a:r>
            <a:r>
              <a:rPr lang="en-GB" dirty="0" err="1">
                <a:latin typeface="Calibri" pitchFamily="34" charset="0"/>
              </a:rPr>
              <a:t>cromosomas</a:t>
            </a:r>
            <a:r>
              <a:rPr lang="en-GB" dirty="0">
                <a:latin typeface="Calibri" pitchFamily="34" charset="0"/>
              </a:rPr>
              <a:t> </a:t>
            </a:r>
            <a:r>
              <a:rPr lang="en-GB" dirty="0" err="1">
                <a:latin typeface="Calibri" pitchFamily="34" charset="0"/>
              </a:rPr>
              <a:t>como</a:t>
            </a:r>
            <a:r>
              <a:rPr lang="en-GB" dirty="0">
                <a:latin typeface="Calibri" pitchFamily="34" charset="0"/>
              </a:rPr>
              <a:t> </a:t>
            </a:r>
            <a:r>
              <a:rPr lang="en-GB" dirty="0" err="1">
                <a:latin typeface="Calibri" pitchFamily="34" charset="0"/>
              </a:rPr>
              <a:t>unidades</a:t>
            </a:r>
            <a:r>
              <a:rPr lang="en-GB" dirty="0">
                <a:latin typeface="Calibri" pitchFamily="34" charset="0"/>
              </a:rPr>
              <a:t> de </a:t>
            </a:r>
            <a:r>
              <a:rPr lang="en-GB" dirty="0" err="1">
                <a:latin typeface="Calibri" pitchFamily="34" charset="0"/>
              </a:rPr>
              <a:t>herencia</a:t>
            </a:r>
            <a:endParaRPr lang="es-ES" dirty="0"/>
          </a:p>
        </p:txBody>
      </p:sp>
      <p:sp>
        <p:nvSpPr>
          <p:cNvPr id="16" name="Rectangle 11"/>
          <p:cNvSpPr/>
          <p:nvPr/>
        </p:nvSpPr>
        <p:spPr>
          <a:xfrm>
            <a:off x="3571868" y="2285992"/>
            <a:ext cx="5032468" cy="369332"/>
          </a:xfrm>
          <a:prstGeom prst="rect">
            <a:avLst/>
          </a:prstGeom>
        </p:spPr>
        <p:txBody>
          <a:bodyPr wrap="none">
            <a:spAutoFit/>
          </a:bodyPr>
          <a:lstStyle/>
          <a:p>
            <a:r>
              <a:rPr lang="en-GB" dirty="0">
                <a:latin typeface="Calibri" pitchFamily="34" charset="0"/>
              </a:rPr>
              <a:t>1911 – Los genes se </a:t>
            </a:r>
            <a:r>
              <a:rPr lang="en-GB" dirty="0" err="1">
                <a:latin typeface="Calibri" pitchFamily="34" charset="0"/>
              </a:rPr>
              <a:t>encuentran</a:t>
            </a:r>
            <a:r>
              <a:rPr lang="en-GB" dirty="0">
                <a:latin typeface="Calibri" pitchFamily="34" charset="0"/>
              </a:rPr>
              <a:t> </a:t>
            </a:r>
            <a:r>
              <a:rPr lang="en-GB" dirty="0" err="1">
                <a:latin typeface="Calibri" pitchFamily="34" charset="0"/>
              </a:rPr>
              <a:t>en</a:t>
            </a:r>
            <a:r>
              <a:rPr lang="en-GB" dirty="0">
                <a:latin typeface="Calibri" pitchFamily="34" charset="0"/>
              </a:rPr>
              <a:t> los </a:t>
            </a:r>
            <a:r>
              <a:rPr lang="en-GB" dirty="0" err="1">
                <a:latin typeface="Calibri" pitchFamily="34" charset="0"/>
              </a:rPr>
              <a:t>cromosomas</a:t>
            </a:r>
            <a:endParaRPr lang="es-ES" dirty="0"/>
          </a:p>
        </p:txBody>
      </p:sp>
    </p:spTree>
    <p:extLst>
      <p:ext uri="{BB962C8B-B14F-4D97-AF65-F5344CB8AC3E}">
        <p14:creationId xmlns:p14="http://schemas.microsoft.com/office/powerpoint/2010/main" val="4042303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QuadreDeText 14"/>
          <p:cNvSpPr txBox="1"/>
          <p:nvPr/>
        </p:nvSpPr>
        <p:spPr>
          <a:xfrm>
            <a:off x="1142976" y="1844938"/>
            <a:ext cx="8001024" cy="2739211"/>
          </a:xfrm>
          <a:prstGeom prst="rect">
            <a:avLst/>
          </a:prstGeom>
        </p:spPr>
        <p:txBody>
          <a:bodyPr wrap="square" rtlCol="0">
            <a:spAutoFit/>
          </a:bodyPr>
          <a:lstStyle/>
          <a:p>
            <a:pPr marL="0" indent="0">
              <a:buNone/>
            </a:pPr>
            <a:r>
              <a:rPr lang="ca-ES" sz="2400" b="1" dirty="0">
                <a:solidFill>
                  <a:schemeClr val="accent5">
                    <a:lumMod val="75000"/>
                  </a:schemeClr>
                </a:solidFill>
              </a:rPr>
              <a:t>Morgan </a:t>
            </a:r>
            <a:r>
              <a:rPr lang="ca-ES" sz="2400" b="1" dirty="0" err="1">
                <a:solidFill>
                  <a:schemeClr val="accent5">
                    <a:lumMod val="75000"/>
                  </a:schemeClr>
                </a:solidFill>
              </a:rPr>
              <a:t>recibió</a:t>
            </a:r>
            <a:r>
              <a:rPr lang="ca-ES" sz="2400" b="1" dirty="0">
                <a:solidFill>
                  <a:schemeClr val="accent5">
                    <a:lumMod val="75000"/>
                  </a:schemeClr>
                </a:solidFill>
              </a:rPr>
              <a:t> el primer premio Nobel en Medicina o </a:t>
            </a:r>
            <a:r>
              <a:rPr lang="ca-ES" sz="2400" b="1" dirty="0" err="1">
                <a:solidFill>
                  <a:schemeClr val="accent5">
                    <a:lumMod val="75000"/>
                  </a:schemeClr>
                </a:solidFill>
              </a:rPr>
              <a:t>Fisiología</a:t>
            </a:r>
            <a:r>
              <a:rPr lang="ca-ES" sz="2400" b="1" dirty="0">
                <a:solidFill>
                  <a:schemeClr val="accent5">
                    <a:lumMod val="75000"/>
                  </a:schemeClr>
                </a:solidFill>
              </a:rPr>
              <a:t>, </a:t>
            </a:r>
            <a:r>
              <a:rPr lang="ca-ES" sz="2400" b="1" dirty="0" err="1">
                <a:solidFill>
                  <a:schemeClr val="accent5">
                    <a:lumMod val="75000"/>
                  </a:schemeClr>
                </a:solidFill>
              </a:rPr>
              <a:t>pero</a:t>
            </a:r>
            <a:r>
              <a:rPr lang="ca-ES" sz="2400" b="1" dirty="0">
                <a:solidFill>
                  <a:schemeClr val="accent5">
                    <a:lumMod val="75000"/>
                  </a:schemeClr>
                </a:solidFill>
              </a:rPr>
              <a:t> ¿</a:t>
            </a:r>
            <a:r>
              <a:rPr lang="ca-ES" sz="2400" b="1" dirty="0" err="1">
                <a:solidFill>
                  <a:schemeClr val="accent5">
                    <a:lumMod val="75000"/>
                  </a:schemeClr>
                </a:solidFill>
              </a:rPr>
              <a:t>sabríais</a:t>
            </a:r>
            <a:r>
              <a:rPr lang="ca-ES" sz="2400" b="1" dirty="0">
                <a:solidFill>
                  <a:schemeClr val="accent5">
                    <a:lumMod val="75000"/>
                  </a:schemeClr>
                </a:solidFill>
              </a:rPr>
              <a:t> </a:t>
            </a:r>
            <a:r>
              <a:rPr lang="ca-ES" sz="2400" b="1" dirty="0" err="1">
                <a:solidFill>
                  <a:schemeClr val="accent5">
                    <a:lumMod val="75000"/>
                  </a:schemeClr>
                </a:solidFill>
              </a:rPr>
              <a:t>decir</a:t>
            </a:r>
            <a:r>
              <a:rPr lang="ca-ES" sz="2400" b="1" dirty="0">
                <a:solidFill>
                  <a:schemeClr val="accent5">
                    <a:lumMod val="75000"/>
                  </a:schemeClr>
                </a:solidFill>
              </a:rPr>
              <a:t> el total de </a:t>
            </a:r>
            <a:r>
              <a:rPr lang="ca-ES" sz="2400" b="1" dirty="0" err="1">
                <a:solidFill>
                  <a:schemeClr val="accent5">
                    <a:lumMod val="75000"/>
                  </a:schemeClr>
                </a:solidFill>
              </a:rPr>
              <a:t>premios</a:t>
            </a:r>
            <a:r>
              <a:rPr lang="ca-ES" sz="2400" b="1" dirty="0">
                <a:solidFill>
                  <a:schemeClr val="accent5">
                    <a:lumMod val="75000"/>
                  </a:schemeClr>
                </a:solidFill>
              </a:rPr>
              <a:t> </a:t>
            </a:r>
            <a:r>
              <a:rPr lang="ca-ES" sz="2400" b="1" dirty="0" err="1">
                <a:solidFill>
                  <a:schemeClr val="accent5">
                    <a:lumMod val="75000"/>
                  </a:schemeClr>
                </a:solidFill>
              </a:rPr>
              <a:t>destinados</a:t>
            </a:r>
            <a:r>
              <a:rPr lang="ca-ES" sz="2400" b="1" dirty="0">
                <a:solidFill>
                  <a:schemeClr val="accent5">
                    <a:lumMod val="75000"/>
                  </a:schemeClr>
                </a:solidFill>
              </a:rPr>
              <a:t> a </a:t>
            </a:r>
            <a:r>
              <a:rPr lang="ca-ES" sz="2400" b="1" dirty="0" err="1">
                <a:solidFill>
                  <a:schemeClr val="accent5">
                    <a:lumMod val="75000"/>
                  </a:schemeClr>
                </a:solidFill>
              </a:rPr>
              <a:t>investigaciones</a:t>
            </a:r>
            <a:r>
              <a:rPr lang="ca-ES" sz="2400" b="1" dirty="0">
                <a:solidFill>
                  <a:schemeClr val="accent5">
                    <a:lumMod val="75000"/>
                  </a:schemeClr>
                </a:solidFill>
              </a:rPr>
              <a:t> con </a:t>
            </a:r>
            <a:r>
              <a:rPr lang="ca-ES" sz="2400" b="1" i="1" dirty="0" err="1">
                <a:solidFill>
                  <a:schemeClr val="accent5">
                    <a:lumMod val="75000"/>
                  </a:schemeClr>
                </a:solidFill>
              </a:rPr>
              <a:t>Drosophila</a:t>
            </a:r>
            <a:r>
              <a:rPr lang="ca-ES" sz="2400" b="1" dirty="0">
                <a:solidFill>
                  <a:schemeClr val="accent5">
                    <a:lumMod val="75000"/>
                  </a:schemeClr>
                </a:solidFill>
              </a:rPr>
              <a:t> </a:t>
            </a:r>
            <a:r>
              <a:rPr lang="ca-ES" sz="2400" b="1" dirty="0" err="1">
                <a:solidFill>
                  <a:schemeClr val="accent5">
                    <a:lumMod val="75000"/>
                  </a:schemeClr>
                </a:solidFill>
              </a:rPr>
              <a:t>hasta</a:t>
            </a:r>
            <a:r>
              <a:rPr lang="ca-ES" sz="2400" b="1" dirty="0">
                <a:solidFill>
                  <a:schemeClr val="accent5">
                    <a:lumMod val="75000"/>
                  </a:schemeClr>
                </a:solidFill>
              </a:rPr>
              <a:t> </a:t>
            </a:r>
            <a:r>
              <a:rPr lang="ca-ES" sz="2400" b="1" dirty="0" err="1">
                <a:solidFill>
                  <a:schemeClr val="accent5">
                    <a:lumMod val="75000"/>
                  </a:schemeClr>
                </a:solidFill>
              </a:rPr>
              <a:t>hoy</a:t>
            </a:r>
            <a:r>
              <a:rPr lang="ca-ES" sz="2400" b="1" dirty="0">
                <a:solidFill>
                  <a:schemeClr val="accent5">
                    <a:lumMod val="75000"/>
                  </a:schemeClr>
                </a:solidFill>
              </a:rPr>
              <a:t>?</a:t>
            </a:r>
          </a:p>
          <a:p>
            <a:pPr marL="0" indent="0">
              <a:buNone/>
            </a:pPr>
            <a:endParaRPr lang="es-ES" sz="2000" b="1" dirty="0">
              <a:solidFill>
                <a:schemeClr val="accent5">
                  <a:lumMod val="75000"/>
                </a:schemeClr>
              </a:solidFill>
            </a:endParaRPr>
          </a:p>
          <a:p>
            <a:pPr marL="457200" indent="-457200">
              <a:buAutoNum type="alphaLcParenR"/>
            </a:pPr>
            <a:r>
              <a:rPr lang="es-ES" sz="2000" dirty="0">
                <a:solidFill>
                  <a:schemeClr val="accent5">
                    <a:lumMod val="75000"/>
                  </a:schemeClr>
                </a:solidFill>
              </a:rPr>
              <a:t>3</a:t>
            </a:r>
          </a:p>
          <a:p>
            <a:pPr marL="457200" indent="-457200">
              <a:buAutoNum type="alphaLcParenR"/>
            </a:pPr>
            <a:r>
              <a:rPr lang="es-ES" sz="2000" dirty="0">
                <a:solidFill>
                  <a:schemeClr val="accent5">
                    <a:lumMod val="75000"/>
                  </a:schemeClr>
                </a:solidFill>
              </a:rPr>
              <a:t>5</a:t>
            </a:r>
          </a:p>
          <a:p>
            <a:pPr marL="457200" indent="-457200">
              <a:buAutoNum type="alphaLcParenR"/>
            </a:pPr>
            <a:r>
              <a:rPr lang="es-ES" sz="2000" dirty="0">
                <a:solidFill>
                  <a:schemeClr val="accent5">
                    <a:lumMod val="75000"/>
                  </a:schemeClr>
                </a:solidFill>
              </a:rPr>
              <a:t>6</a:t>
            </a:r>
          </a:p>
          <a:p>
            <a:pPr marL="457200" indent="-457200">
              <a:buAutoNum type="alphaLcParenR"/>
            </a:pPr>
            <a:r>
              <a:rPr lang="es-ES" sz="2000" dirty="0">
                <a:solidFill>
                  <a:schemeClr val="accent5">
                    <a:lumMod val="75000"/>
                  </a:schemeClr>
                </a:solidFill>
              </a:rPr>
              <a:t>8</a:t>
            </a:r>
            <a:endParaRPr lang="en-US" sz="2000" dirty="0" err="1">
              <a:solidFill>
                <a:schemeClr val="accent5">
                  <a:lumMod val="75000"/>
                </a:schemeClr>
              </a:solidFill>
            </a:endParaRPr>
          </a:p>
        </p:txBody>
      </p:sp>
      <p:sp>
        <p:nvSpPr>
          <p:cNvPr id="16"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i="1" dirty="0">
                <a:ea typeface="Arial" charset="0"/>
                <a:cs typeface="Arial" charset="0"/>
              </a:rPr>
              <a:t>Drosophila</a:t>
            </a:r>
            <a:r>
              <a:rPr lang="en-GB" sz="2000" b="1" dirty="0">
                <a:ea typeface="Arial" charset="0"/>
                <a:cs typeface="Arial" charset="0"/>
              </a:rPr>
              <a:t> y </a:t>
            </a:r>
            <a:r>
              <a:rPr lang="en-GB" sz="2000" b="1" dirty="0" err="1">
                <a:ea typeface="Arial" charset="0"/>
                <a:cs typeface="Arial" charset="0"/>
              </a:rPr>
              <a:t>ciencia</a:t>
            </a:r>
            <a:r>
              <a:rPr lang="en-GB" sz="2000" b="1" dirty="0">
                <a:ea typeface="Arial" charset="0"/>
                <a:cs typeface="Arial" charset="0"/>
              </a:rPr>
              <a:t>: </a:t>
            </a:r>
            <a:r>
              <a:rPr lang="en-GB" sz="2000" b="1" dirty="0" err="1">
                <a:ea typeface="Arial" charset="0"/>
                <a:cs typeface="Arial" charset="0"/>
              </a:rPr>
              <a:t>resumen</a:t>
            </a:r>
            <a:r>
              <a:rPr lang="en-GB" sz="2000" b="1" dirty="0">
                <a:ea typeface="Arial" charset="0"/>
                <a:cs typeface="Arial" charset="0"/>
              </a:rPr>
              <a:t> </a:t>
            </a:r>
            <a:r>
              <a:rPr lang="en-GB" sz="2000" b="1" dirty="0" err="1">
                <a:ea typeface="Arial" charset="0"/>
                <a:cs typeface="Arial" charset="0"/>
              </a:rPr>
              <a:t>histórico</a:t>
            </a:r>
            <a:endParaRPr lang="en-GB" sz="2000" dirty="0">
              <a:solidFill>
                <a:schemeClr val="accent5"/>
              </a:solidFill>
              <a:ea typeface="Arial" charset="0"/>
              <a:cs typeface="Arial" charset="0"/>
            </a:endParaRPr>
          </a:p>
        </p:txBody>
      </p:sp>
      <p:sp>
        <p:nvSpPr>
          <p:cNvPr id="17"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Resumen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histórico</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355282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ia-del-orgullo-friki-genes-drosophila-L-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62" y="6067425"/>
            <a:ext cx="850900" cy="790575"/>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Resumen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histórico</a:t>
            </a:r>
            <a:endParaRPr lang="en-GB" sz="2000" u="sng" dirty="0">
              <a:solidFill>
                <a:schemeClr val="tx1">
                  <a:lumMod val="50000"/>
                  <a:lumOff val="50000"/>
                </a:schemeClr>
              </a:solidFill>
              <a:ea typeface="Arial" charset="0"/>
              <a:cs typeface="Arial" charset="0"/>
            </a:endParaRPr>
          </a:p>
        </p:txBody>
      </p:sp>
      <p:sp>
        <p:nvSpPr>
          <p:cNvPr id="9" name="8 CuadroTexto"/>
          <p:cNvSpPr txBox="1"/>
          <p:nvPr/>
        </p:nvSpPr>
        <p:spPr>
          <a:xfrm>
            <a:off x="1000100" y="335845"/>
            <a:ext cx="7143800" cy="6186309"/>
          </a:xfrm>
          <a:prstGeom prst="rect">
            <a:avLst/>
          </a:prstGeom>
          <a:noFill/>
        </p:spPr>
        <p:txBody>
          <a:bodyPr wrap="square" rtlCol="0">
            <a:spAutoFit/>
          </a:bodyPr>
          <a:lstStyle/>
          <a:p>
            <a:r>
              <a:rPr lang="en-US" b="1" dirty="0"/>
              <a:t>6 </a:t>
            </a:r>
            <a:r>
              <a:rPr lang="ca-ES" b="1" dirty="0" err="1"/>
              <a:t>Premios</a:t>
            </a:r>
            <a:r>
              <a:rPr lang="ca-ES" b="1" dirty="0"/>
              <a:t> Nobel para 10 </a:t>
            </a:r>
            <a:r>
              <a:rPr lang="ca-ES" b="1" dirty="0" err="1"/>
              <a:t>científicos</a:t>
            </a:r>
            <a:r>
              <a:rPr lang="ca-ES" b="1" dirty="0"/>
              <a:t> </a:t>
            </a:r>
            <a:r>
              <a:rPr lang="ca-ES" b="1" dirty="0" err="1"/>
              <a:t>trabajando</a:t>
            </a:r>
            <a:r>
              <a:rPr lang="ca-ES" b="1" dirty="0"/>
              <a:t> con </a:t>
            </a:r>
            <a:r>
              <a:rPr lang="ca-ES" b="1" i="1" dirty="0" err="1"/>
              <a:t>Drosophila</a:t>
            </a:r>
            <a:endParaRPr lang="ca-ES" b="1" i="1" dirty="0"/>
          </a:p>
          <a:p>
            <a:endParaRPr lang="ca-ES" dirty="0"/>
          </a:p>
          <a:p>
            <a:r>
              <a:rPr lang="ca-ES" b="1" dirty="0"/>
              <a:t>1933</a:t>
            </a:r>
            <a:r>
              <a:rPr lang="ca-ES" dirty="0"/>
              <a:t> </a:t>
            </a:r>
            <a:r>
              <a:rPr lang="ca-ES" dirty="0">
                <a:solidFill>
                  <a:schemeClr val="tx2">
                    <a:lumMod val="60000"/>
                    <a:lumOff val="40000"/>
                  </a:schemeClr>
                </a:solidFill>
              </a:rPr>
              <a:t>Thomas Hunt Morgan</a:t>
            </a:r>
            <a:r>
              <a:rPr lang="ca-ES" dirty="0"/>
              <a:t>: </a:t>
            </a:r>
            <a:r>
              <a:rPr lang="ca-ES" dirty="0" err="1"/>
              <a:t>cromosomas</a:t>
            </a:r>
            <a:r>
              <a:rPr lang="ca-ES" dirty="0"/>
              <a:t> como </a:t>
            </a:r>
            <a:r>
              <a:rPr lang="ca-ES" dirty="0" err="1"/>
              <a:t>unidad</a:t>
            </a:r>
            <a:r>
              <a:rPr lang="ca-ES" dirty="0"/>
              <a:t> de </a:t>
            </a:r>
            <a:r>
              <a:rPr lang="ca-ES" dirty="0" err="1"/>
              <a:t>herencia</a:t>
            </a:r>
            <a:endParaRPr lang="ca-ES" dirty="0"/>
          </a:p>
          <a:p>
            <a:endParaRPr lang="ca-ES" dirty="0"/>
          </a:p>
          <a:p>
            <a:endParaRPr lang="ca-ES" dirty="0"/>
          </a:p>
          <a:p>
            <a:r>
              <a:rPr lang="ca-ES" b="1" dirty="0"/>
              <a:t>1946</a:t>
            </a:r>
            <a:r>
              <a:rPr lang="ca-ES" dirty="0"/>
              <a:t> </a:t>
            </a:r>
            <a:r>
              <a:rPr lang="ca-ES" dirty="0">
                <a:solidFill>
                  <a:schemeClr val="tx2">
                    <a:lumMod val="60000"/>
                    <a:lumOff val="40000"/>
                  </a:schemeClr>
                </a:solidFill>
              </a:rPr>
              <a:t>Hermann Joseph Muller</a:t>
            </a:r>
            <a:r>
              <a:rPr lang="ca-ES" dirty="0"/>
              <a:t>: </a:t>
            </a:r>
            <a:r>
              <a:rPr lang="ca-ES" dirty="0" err="1"/>
              <a:t>efecto</a:t>
            </a:r>
            <a:r>
              <a:rPr lang="ca-ES" dirty="0"/>
              <a:t> </a:t>
            </a:r>
            <a:r>
              <a:rPr lang="ca-ES" dirty="0" err="1"/>
              <a:t>mutagénico</a:t>
            </a:r>
            <a:r>
              <a:rPr lang="ca-ES" dirty="0"/>
              <a:t> de los </a:t>
            </a:r>
            <a:r>
              <a:rPr lang="ca-ES" dirty="0" err="1"/>
              <a:t>rayos</a:t>
            </a:r>
            <a:r>
              <a:rPr lang="ca-ES" dirty="0"/>
              <a:t> X </a:t>
            </a:r>
          </a:p>
          <a:p>
            <a:endParaRPr lang="ca-ES" dirty="0"/>
          </a:p>
          <a:p>
            <a:endParaRPr lang="ca-ES" dirty="0"/>
          </a:p>
          <a:p>
            <a:r>
              <a:rPr lang="ca-ES" b="1" dirty="0"/>
              <a:t>1995</a:t>
            </a:r>
            <a:r>
              <a:rPr lang="ca-ES" dirty="0"/>
              <a:t> </a:t>
            </a:r>
            <a:r>
              <a:rPr lang="ca-ES" dirty="0">
                <a:solidFill>
                  <a:schemeClr val="tx2">
                    <a:lumMod val="60000"/>
                    <a:lumOff val="40000"/>
                  </a:schemeClr>
                </a:solidFill>
              </a:rPr>
              <a:t>Edward B Lewis</a:t>
            </a:r>
            <a:r>
              <a:rPr lang="ca-ES" dirty="0"/>
              <a:t>, </a:t>
            </a:r>
            <a:r>
              <a:rPr lang="ca-ES" dirty="0" err="1">
                <a:solidFill>
                  <a:schemeClr val="tx2">
                    <a:lumMod val="60000"/>
                    <a:lumOff val="40000"/>
                  </a:schemeClr>
                </a:solidFill>
              </a:rPr>
              <a:t>Christiane</a:t>
            </a:r>
            <a:r>
              <a:rPr lang="ca-ES" dirty="0">
                <a:solidFill>
                  <a:schemeClr val="tx2">
                    <a:lumMod val="60000"/>
                    <a:lumOff val="40000"/>
                  </a:schemeClr>
                </a:solidFill>
              </a:rPr>
              <a:t> </a:t>
            </a:r>
            <a:r>
              <a:rPr lang="ca-ES" dirty="0" err="1">
                <a:solidFill>
                  <a:schemeClr val="tx2">
                    <a:lumMod val="60000"/>
                    <a:lumOff val="40000"/>
                  </a:schemeClr>
                </a:solidFill>
              </a:rPr>
              <a:t>Nüsslein-Volhard</a:t>
            </a:r>
            <a:r>
              <a:rPr lang="ca-ES" dirty="0">
                <a:solidFill>
                  <a:schemeClr val="tx2">
                    <a:lumMod val="60000"/>
                    <a:lumOff val="40000"/>
                  </a:schemeClr>
                </a:solidFill>
              </a:rPr>
              <a:t> y</a:t>
            </a:r>
            <a:r>
              <a:rPr lang="ca-ES" dirty="0"/>
              <a:t> </a:t>
            </a:r>
            <a:r>
              <a:rPr lang="ca-ES" dirty="0">
                <a:solidFill>
                  <a:schemeClr val="tx2">
                    <a:lumMod val="60000"/>
                    <a:lumOff val="40000"/>
                  </a:schemeClr>
                </a:solidFill>
              </a:rPr>
              <a:t>Eric F </a:t>
            </a:r>
            <a:r>
              <a:rPr lang="ca-ES" dirty="0" err="1">
                <a:solidFill>
                  <a:schemeClr val="tx2">
                    <a:lumMod val="60000"/>
                    <a:lumOff val="40000"/>
                  </a:schemeClr>
                </a:solidFill>
              </a:rPr>
              <a:t>Wieschaus</a:t>
            </a:r>
            <a:r>
              <a:rPr lang="ca-ES" dirty="0"/>
              <a:t>: control </a:t>
            </a:r>
            <a:r>
              <a:rPr lang="ca-ES" dirty="0" err="1"/>
              <a:t>genético</a:t>
            </a:r>
            <a:r>
              <a:rPr lang="ca-ES" dirty="0"/>
              <a:t> del </a:t>
            </a:r>
            <a:r>
              <a:rPr lang="ca-ES" dirty="0" err="1"/>
              <a:t>desarrollo</a:t>
            </a:r>
            <a:r>
              <a:rPr lang="ca-ES" dirty="0"/>
              <a:t> </a:t>
            </a:r>
            <a:r>
              <a:rPr lang="ca-ES" dirty="0" err="1"/>
              <a:t>embrionario</a:t>
            </a:r>
            <a:endParaRPr lang="ca-ES" dirty="0"/>
          </a:p>
          <a:p>
            <a:endParaRPr lang="ca-ES" dirty="0"/>
          </a:p>
          <a:p>
            <a:endParaRPr lang="ca-ES" dirty="0"/>
          </a:p>
          <a:p>
            <a:r>
              <a:rPr lang="ca-ES" b="1" dirty="0"/>
              <a:t>2004 </a:t>
            </a:r>
            <a:r>
              <a:rPr lang="ca-ES" dirty="0">
                <a:solidFill>
                  <a:schemeClr val="tx2">
                    <a:lumMod val="60000"/>
                    <a:lumOff val="40000"/>
                  </a:schemeClr>
                </a:solidFill>
              </a:rPr>
              <a:t>Richard Axel</a:t>
            </a:r>
            <a:r>
              <a:rPr lang="ca-ES" dirty="0"/>
              <a:t>: receptores </a:t>
            </a:r>
            <a:r>
              <a:rPr lang="ca-ES" dirty="0" err="1"/>
              <a:t>olfativos</a:t>
            </a:r>
            <a:r>
              <a:rPr lang="ca-ES" dirty="0"/>
              <a:t> y </a:t>
            </a:r>
            <a:r>
              <a:rPr lang="ca-ES" dirty="0" err="1"/>
              <a:t>funcionamiento</a:t>
            </a:r>
            <a:r>
              <a:rPr lang="ca-ES" dirty="0"/>
              <a:t> del sistema </a:t>
            </a:r>
            <a:r>
              <a:rPr lang="ca-ES" dirty="0" err="1"/>
              <a:t>olfativo</a:t>
            </a:r>
            <a:endParaRPr lang="ca-ES" dirty="0"/>
          </a:p>
          <a:p>
            <a:endParaRPr lang="ca-ES" dirty="0"/>
          </a:p>
          <a:p>
            <a:endParaRPr lang="ca-ES" dirty="0"/>
          </a:p>
          <a:p>
            <a:r>
              <a:rPr lang="ca-ES" b="1" dirty="0"/>
              <a:t>2011 </a:t>
            </a:r>
            <a:r>
              <a:rPr lang="ca-ES" dirty="0" err="1">
                <a:solidFill>
                  <a:schemeClr val="tx2">
                    <a:lumMod val="60000"/>
                    <a:lumOff val="40000"/>
                  </a:schemeClr>
                </a:solidFill>
              </a:rPr>
              <a:t>Jules</a:t>
            </a:r>
            <a:r>
              <a:rPr lang="ca-ES" dirty="0">
                <a:solidFill>
                  <a:schemeClr val="tx2">
                    <a:lumMod val="60000"/>
                    <a:lumOff val="40000"/>
                  </a:schemeClr>
                </a:solidFill>
              </a:rPr>
              <a:t> A Hoffmann</a:t>
            </a:r>
            <a:r>
              <a:rPr lang="ca-ES" dirty="0"/>
              <a:t>: receptor Toll y </a:t>
            </a:r>
            <a:r>
              <a:rPr lang="ca-ES" dirty="0" err="1"/>
              <a:t>funcionamiento</a:t>
            </a:r>
            <a:r>
              <a:rPr lang="ca-ES" dirty="0"/>
              <a:t> del sistema </a:t>
            </a:r>
            <a:r>
              <a:rPr lang="ca-ES" dirty="0" err="1"/>
              <a:t>immunitario</a:t>
            </a:r>
            <a:r>
              <a:rPr lang="ca-ES" dirty="0"/>
              <a:t> </a:t>
            </a:r>
            <a:r>
              <a:rPr lang="ca-ES" dirty="0" err="1"/>
              <a:t>innato</a:t>
            </a:r>
            <a:endParaRPr lang="ca-ES" dirty="0"/>
          </a:p>
          <a:p>
            <a:endParaRPr lang="ca-ES" dirty="0"/>
          </a:p>
          <a:p>
            <a:r>
              <a:rPr lang="ca-ES" b="1" dirty="0"/>
              <a:t>2017 </a:t>
            </a:r>
            <a:r>
              <a:rPr lang="ca-ES" dirty="0">
                <a:solidFill>
                  <a:schemeClr val="tx2">
                    <a:lumMod val="60000"/>
                    <a:lumOff val="40000"/>
                  </a:schemeClr>
                </a:solidFill>
              </a:rPr>
              <a:t>Jeffrey C Hall</a:t>
            </a:r>
            <a:r>
              <a:rPr lang="ca-ES" dirty="0"/>
              <a:t>, </a:t>
            </a:r>
            <a:r>
              <a:rPr lang="ca-ES" dirty="0">
                <a:solidFill>
                  <a:schemeClr val="tx2">
                    <a:lumMod val="60000"/>
                    <a:lumOff val="40000"/>
                  </a:schemeClr>
                </a:solidFill>
              </a:rPr>
              <a:t>Michael </a:t>
            </a:r>
            <a:r>
              <a:rPr lang="ca-ES" dirty="0" err="1">
                <a:solidFill>
                  <a:schemeClr val="tx2">
                    <a:lumMod val="60000"/>
                    <a:lumOff val="40000"/>
                  </a:schemeClr>
                </a:solidFill>
              </a:rPr>
              <a:t>Rosbash</a:t>
            </a:r>
            <a:r>
              <a:rPr lang="ca-ES" dirty="0">
                <a:solidFill>
                  <a:schemeClr val="tx2">
                    <a:lumMod val="60000"/>
                    <a:lumOff val="40000"/>
                  </a:schemeClr>
                </a:solidFill>
              </a:rPr>
              <a:t> y</a:t>
            </a:r>
            <a:r>
              <a:rPr lang="ca-ES" dirty="0"/>
              <a:t> </a:t>
            </a:r>
            <a:r>
              <a:rPr lang="ca-ES" dirty="0">
                <a:solidFill>
                  <a:schemeClr val="tx2">
                    <a:lumMod val="60000"/>
                    <a:lumOff val="40000"/>
                  </a:schemeClr>
                </a:solidFill>
              </a:rPr>
              <a:t>Michael W Young</a:t>
            </a:r>
            <a:r>
              <a:rPr lang="ca-ES" dirty="0"/>
              <a:t>: </a:t>
            </a:r>
            <a:r>
              <a:rPr lang="ca-ES" dirty="0" err="1"/>
              <a:t>mecanismo</a:t>
            </a:r>
            <a:r>
              <a:rPr lang="ca-ES" dirty="0"/>
              <a:t> molecular que controla los </a:t>
            </a:r>
            <a:r>
              <a:rPr lang="ca-ES" dirty="0" err="1"/>
              <a:t>ritmos</a:t>
            </a:r>
            <a:r>
              <a:rPr lang="ca-ES" dirty="0"/>
              <a:t> </a:t>
            </a:r>
            <a:r>
              <a:rPr lang="ca-ES" dirty="0" err="1"/>
              <a:t>circadianos</a:t>
            </a:r>
            <a:endParaRPr lang="ca-ES" dirty="0"/>
          </a:p>
          <a:p>
            <a:endParaRPr lang="es-ES" dirty="0"/>
          </a:p>
        </p:txBody>
      </p:sp>
      <p:pic>
        <p:nvPicPr>
          <p:cNvPr id="14" name="Picture 4" descr="http://wbblog.wautier.com/wp-content/uploads/2011/07/Radiation-warning-sig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92" y="1821645"/>
            <a:ext cx="642942" cy="64294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384002" name="Picture 2" descr="http://www.andor.com/Portals/0/philkeller2.png"/>
          <p:cNvPicPr>
            <a:picLocks noChangeAspect="1" noChangeArrowheads="1"/>
          </p:cNvPicPr>
          <p:nvPr/>
        </p:nvPicPr>
        <p:blipFill>
          <a:blip r:embed="rId6"/>
          <a:srcRect t="25000" r="50207" b="50625"/>
          <a:stretch>
            <a:fillRect/>
          </a:stretch>
        </p:blipFill>
        <p:spPr bwMode="auto">
          <a:xfrm>
            <a:off x="7786710" y="2428868"/>
            <a:ext cx="1071538" cy="870625"/>
          </a:xfrm>
          <a:prstGeom prst="rect">
            <a:avLst/>
          </a:prstGeom>
          <a:noFill/>
        </p:spPr>
      </p:pic>
      <p:pic>
        <p:nvPicPr>
          <p:cNvPr id="384004" name="Picture 4" descr="cromosomas"/>
          <p:cNvPicPr>
            <a:picLocks noChangeAspect="1" noChangeArrowheads="1"/>
          </p:cNvPicPr>
          <p:nvPr/>
        </p:nvPicPr>
        <p:blipFill>
          <a:blip r:embed="rId7" cstate="print"/>
          <a:srcRect l="36563" r="22187"/>
          <a:stretch>
            <a:fillRect/>
          </a:stretch>
        </p:blipFill>
        <p:spPr bwMode="auto">
          <a:xfrm>
            <a:off x="7429520" y="785794"/>
            <a:ext cx="642942" cy="779318"/>
          </a:xfrm>
          <a:prstGeom prst="rect">
            <a:avLst/>
          </a:prstGeom>
          <a:noFill/>
        </p:spPr>
      </p:pic>
      <p:pic>
        <p:nvPicPr>
          <p:cNvPr id="15" name="Picture 2" descr="Resultado de imagen de toll recep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2572" y="4500390"/>
            <a:ext cx="642942" cy="844125"/>
          </a:xfrm>
          <a:prstGeom prst="rect">
            <a:avLst/>
          </a:prstGeom>
          <a:noFill/>
          <a:extLst>
            <a:ext uri="{909E8E84-426E-40DD-AFC4-6F175D3DCCD1}">
              <a14:hiddenFill xmlns:a14="http://schemas.microsoft.com/office/drawing/2010/main">
                <a:solidFill>
                  <a:srgbClr val="FFFFFF"/>
                </a:solidFill>
              </a14:hiddenFill>
            </a:ext>
          </a:extLst>
        </p:spPr>
      </p:pic>
      <p:pic>
        <p:nvPicPr>
          <p:cNvPr id="384006" name="Picture 6" descr="https://speakingofresearch.files.wordpress.com/2017/10/circadian.jpg?w=412&amp;h=290"/>
          <p:cNvPicPr>
            <a:picLocks noChangeAspect="1" noChangeArrowheads="1"/>
          </p:cNvPicPr>
          <p:nvPr/>
        </p:nvPicPr>
        <p:blipFill>
          <a:blip r:embed="rId9"/>
          <a:srcRect/>
          <a:stretch>
            <a:fillRect/>
          </a:stretch>
        </p:blipFill>
        <p:spPr bwMode="auto">
          <a:xfrm>
            <a:off x="7546029" y="5563086"/>
            <a:ext cx="1338617" cy="942231"/>
          </a:xfrm>
          <a:prstGeom prst="rect">
            <a:avLst/>
          </a:prstGeom>
          <a:noFill/>
        </p:spPr>
      </p:pic>
      <p:pic>
        <p:nvPicPr>
          <p:cNvPr id="384008" name="Picture 8" descr="Image result for olfactory system drosophila"/>
          <p:cNvPicPr>
            <a:picLocks noChangeAspect="1" noChangeArrowheads="1"/>
          </p:cNvPicPr>
          <p:nvPr/>
        </p:nvPicPr>
        <p:blipFill>
          <a:blip r:embed="rId10" cstate="print"/>
          <a:srcRect/>
          <a:stretch>
            <a:fillRect/>
          </a:stretch>
        </p:blipFill>
        <p:spPr bwMode="auto">
          <a:xfrm>
            <a:off x="8001024" y="3571876"/>
            <a:ext cx="1055334" cy="928694"/>
          </a:xfrm>
          <a:prstGeom prst="rect">
            <a:avLst/>
          </a:prstGeom>
          <a:noFill/>
        </p:spPr>
      </p:pic>
    </p:spTree>
    <p:extLst>
      <p:ext uri="{BB962C8B-B14F-4D97-AF65-F5344CB8AC3E}">
        <p14:creationId xmlns:p14="http://schemas.microsoft.com/office/powerpoint/2010/main" val="3552821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13687" y="630776"/>
            <a:ext cx="5897407" cy="369332"/>
          </a:xfrm>
          <a:prstGeom prst="rect">
            <a:avLst/>
          </a:prstGeom>
          <a:noFill/>
          <a:ln w="9525">
            <a:noFill/>
            <a:miter lim="800000"/>
            <a:headEnd/>
            <a:tailEnd/>
          </a:ln>
        </p:spPr>
        <p:txBody>
          <a:bodyPr wrap="square">
            <a:spAutoFit/>
          </a:bodyPr>
          <a:lstStyle/>
          <a:p>
            <a:r>
              <a:rPr lang="en-GB" b="1" dirty="0">
                <a:ea typeface="Arial" charset="0"/>
                <a:cs typeface="Arial" charset="0"/>
              </a:rPr>
              <a:t>I. </a:t>
            </a:r>
            <a:r>
              <a:rPr lang="en-GB" b="1" dirty="0" err="1">
                <a:ea typeface="Arial" charset="0"/>
                <a:cs typeface="Arial" charset="0"/>
              </a:rPr>
              <a:t>Conceptos</a:t>
            </a:r>
            <a:r>
              <a:rPr lang="en-GB" b="1" dirty="0">
                <a:ea typeface="Arial" charset="0"/>
                <a:cs typeface="Arial" charset="0"/>
              </a:rPr>
              <a:t> </a:t>
            </a:r>
            <a:r>
              <a:rPr lang="en-GB" b="1" dirty="0" err="1">
                <a:ea typeface="Arial" charset="0"/>
                <a:cs typeface="Arial" charset="0"/>
              </a:rPr>
              <a:t>básicos</a:t>
            </a:r>
            <a:r>
              <a:rPr lang="en-GB" b="1" dirty="0">
                <a:ea typeface="Arial" charset="0"/>
                <a:cs typeface="Arial" charset="0"/>
              </a:rPr>
              <a:t> de </a:t>
            </a:r>
            <a:r>
              <a:rPr lang="en-GB" b="1" dirty="0" err="1">
                <a:ea typeface="Arial" charset="0"/>
                <a:cs typeface="Arial" charset="0"/>
              </a:rPr>
              <a:t>genètica</a:t>
            </a:r>
            <a:r>
              <a:rPr lang="en-GB" b="1" dirty="0">
                <a:ea typeface="Arial" charset="0"/>
                <a:cs typeface="Arial" charset="0"/>
              </a:rPr>
              <a:t> </a:t>
            </a:r>
            <a:r>
              <a:rPr lang="en-GB" dirty="0">
                <a:solidFill>
                  <a:schemeClr val="accent5"/>
                </a:solidFill>
                <a:ea typeface="Arial" charset="0"/>
                <a:cs typeface="Arial" charset="0"/>
              </a:rPr>
              <a:t>(</a:t>
            </a:r>
            <a:r>
              <a:rPr lang="en-GB" dirty="0" err="1">
                <a:solidFill>
                  <a:schemeClr val="accent5"/>
                </a:solidFill>
                <a:ea typeface="Arial" charset="0"/>
                <a:cs typeface="Arial" charset="0"/>
              </a:rPr>
              <a:t>kahoot</a:t>
            </a:r>
            <a:r>
              <a:rPr lang="en-GB" dirty="0">
                <a:solidFill>
                  <a:schemeClr val="accent5"/>
                </a:solidFill>
                <a:ea typeface="Arial" charset="0"/>
                <a:cs typeface="Arial" charset="0"/>
              </a:rPr>
              <a:t>)</a:t>
            </a:r>
          </a:p>
        </p:txBody>
      </p:sp>
      <p:sp>
        <p:nvSpPr>
          <p:cNvPr id="3" name="ZoneTexte 2"/>
          <p:cNvSpPr txBox="1"/>
          <p:nvPr/>
        </p:nvSpPr>
        <p:spPr>
          <a:xfrm>
            <a:off x="2300249" y="1350856"/>
            <a:ext cx="2178866" cy="369332"/>
          </a:xfrm>
          <a:prstGeom prst="rect">
            <a:avLst/>
          </a:prstGeom>
          <a:noFill/>
        </p:spPr>
        <p:txBody>
          <a:bodyPr wrap="none" rtlCol="0">
            <a:spAutoFit/>
          </a:bodyPr>
          <a:lstStyle/>
          <a:p>
            <a:r>
              <a:rPr lang="fr-FR" dirty="0" err="1">
                <a:ea typeface="Arial" charset="0"/>
                <a:cs typeface="Arial" charset="0"/>
              </a:rPr>
              <a:t>Genética</a:t>
            </a:r>
            <a:r>
              <a:rPr lang="fr-FR" dirty="0">
                <a:ea typeface="Arial" charset="0"/>
                <a:cs typeface="Arial" charset="0"/>
              </a:rPr>
              <a:t> </a:t>
            </a:r>
            <a:r>
              <a:rPr lang="fr-FR" dirty="0" err="1">
                <a:ea typeface="Arial" charset="0"/>
                <a:cs typeface="Arial" charset="0"/>
              </a:rPr>
              <a:t>mendeliana</a:t>
            </a:r>
            <a:endParaRPr lang="fr-FR" dirty="0">
              <a:ea typeface="Arial" charset="0"/>
              <a:cs typeface="Arial" charset="0"/>
            </a:endParaRPr>
          </a:p>
        </p:txBody>
      </p:sp>
      <p:sp>
        <p:nvSpPr>
          <p:cNvPr id="8" name="ZoneTexte 7"/>
          <p:cNvSpPr txBox="1"/>
          <p:nvPr/>
        </p:nvSpPr>
        <p:spPr>
          <a:xfrm>
            <a:off x="1513687" y="1926350"/>
            <a:ext cx="5935151" cy="369332"/>
          </a:xfrm>
          <a:prstGeom prst="rect">
            <a:avLst/>
          </a:prstGeom>
          <a:noFill/>
        </p:spPr>
        <p:txBody>
          <a:bodyPr wrap="none" rtlCol="0">
            <a:spAutoFit/>
          </a:bodyPr>
          <a:lstStyle/>
          <a:p>
            <a:r>
              <a:rPr lang="fr-FR" b="1" dirty="0">
                <a:ea typeface="Arial" charset="0"/>
                <a:cs typeface="Arial" charset="0"/>
              </a:rPr>
              <a:t>II. </a:t>
            </a:r>
            <a:r>
              <a:rPr lang="fr-FR" b="1" i="1" dirty="0">
                <a:ea typeface="Arial" charset="0"/>
                <a:cs typeface="Arial" charset="0"/>
              </a:rPr>
              <a:t>Drosophila</a:t>
            </a:r>
            <a:r>
              <a:rPr lang="fr-FR" b="1" dirty="0">
                <a:ea typeface="Arial" charset="0"/>
                <a:cs typeface="Arial" charset="0"/>
              </a:rPr>
              <a:t>  melanogaster: ¡</a:t>
            </a:r>
            <a:r>
              <a:rPr lang="fr-FR" b="1" dirty="0" err="1">
                <a:ea typeface="Arial" charset="0"/>
                <a:cs typeface="Arial" charset="0"/>
              </a:rPr>
              <a:t>mucho</a:t>
            </a:r>
            <a:r>
              <a:rPr lang="fr-FR" b="1" dirty="0">
                <a:ea typeface="Arial" charset="0"/>
                <a:cs typeface="Arial" charset="0"/>
              </a:rPr>
              <a:t> </a:t>
            </a:r>
            <a:r>
              <a:rPr lang="fr-FR" b="1" dirty="0" err="1">
                <a:ea typeface="Arial" charset="0"/>
                <a:cs typeface="Arial" charset="0"/>
              </a:rPr>
              <a:t>más</a:t>
            </a:r>
            <a:r>
              <a:rPr lang="fr-FR" b="1" dirty="0">
                <a:ea typeface="Arial" charset="0"/>
                <a:cs typeface="Arial" charset="0"/>
              </a:rPr>
              <a:t> que </a:t>
            </a:r>
            <a:r>
              <a:rPr lang="fr-FR" b="1" dirty="0" err="1">
                <a:ea typeface="Arial" charset="0"/>
                <a:cs typeface="Arial" charset="0"/>
              </a:rPr>
              <a:t>una</a:t>
            </a:r>
            <a:r>
              <a:rPr lang="fr-FR" b="1" dirty="0">
                <a:ea typeface="Arial" charset="0"/>
                <a:cs typeface="Arial" charset="0"/>
              </a:rPr>
              <a:t> </a:t>
            </a:r>
            <a:r>
              <a:rPr lang="fr-FR" b="1" dirty="0" err="1">
                <a:ea typeface="Arial" charset="0"/>
                <a:cs typeface="Arial" charset="0"/>
              </a:rPr>
              <a:t>mosca</a:t>
            </a:r>
            <a:r>
              <a:rPr lang="fr-FR" b="1" dirty="0">
                <a:ea typeface="Arial" charset="0"/>
                <a:cs typeface="Arial" charset="0"/>
              </a:rPr>
              <a:t>!</a:t>
            </a:r>
          </a:p>
        </p:txBody>
      </p:sp>
      <p:sp>
        <p:nvSpPr>
          <p:cNvPr id="9" name="ZoneTexte 8"/>
          <p:cNvSpPr txBox="1"/>
          <p:nvPr/>
        </p:nvSpPr>
        <p:spPr>
          <a:xfrm>
            <a:off x="2300249" y="990816"/>
            <a:ext cx="1338380" cy="369332"/>
          </a:xfrm>
          <a:prstGeom prst="rect">
            <a:avLst/>
          </a:prstGeom>
          <a:noFill/>
        </p:spPr>
        <p:txBody>
          <a:bodyPr wrap="none" rtlCol="0">
            <a:spAutoFit/>
          </a:bodyPr>
          <a:lstStyle/>
          <a:p>
            <a:r>
              <a:rPr lang="fr-FR" dirty="0" err="1">
                <a:ea typeface="Arial" charset="0"/>
                <a:cs typeface="Arial" charset="0"/>
              </a:rPr>
              <a:t>Definiciones</a:t>
            </a:r>
            <a:endParaRPr lang="fr-FR" dirty="0">
              <a:ea typeface="Arial" charset="0"/>
              <a:cs typeface="Arial" charset="0"/>
            </a:endParaRPr>
          </a:p>
        </p:txBody>
      </p:sp>
      <p:sp>
        <p:nvSpPr>
          <p:cNvPr id="13" name="ZoneTexte 12"/>
          <p:cNvSpPr txBox="1"/>
          <p:nvPr/>
        </p:nvSpPr>
        <p:spPr>
          <a:xfrm>
            <a:off x="1513687" y="5345684"/>
            <a:ext cx="6161174" cy="369332"/>
          </a:xfrm>
          <a:prstGeom prst="rect">
            <a:avLst/>
          </a:prstGeom>
          <a:noFill/>
        </p:spPr>
        <p:txBody>
          <a:bodyPr wrap="none" rtlCol="0">
            <a:spAutoFit/>
          </a:bodyPr>
          <a:lstStyle/>
          <a:p>
            <a:r>
              <a:rPr lang="fr-FR" b="1" dirty="0">
                <a:ea typeface="Arial" charset="0"/>
                <a:cs typeface="Arial" charset="0"/>
              </a:rPr>
              <a:t>IV. </a:t>
            </a:r>
            <a:r>
              <a:rPr lang="fr-FR" b="1" i="1" dirty="0">
                <a:ea typeface="Arial" charset="0"/>
                <a:cs typeface="Arial" charset="0"/>
              </a:rPr>
              <a:t>Drosophila</a:t>
            </a:r>
            <a:r>
              <a:rPr lang="fr-FR" b="1" dirty="0">
                <a:ea typeface="Arial" charset="0"/>
                <a:cs typeface="Arial" charset="0"/>
              </a:rPr>
              <a:t> </a:t>
            </a:r>
            <a:r>
              <a:rPr lang="fr-FR" b="1" dirty="0" err="1">
                <a:ea typeface="Arial" charset="0"/>
                <a:cs typeface="Arial" charset="0"/>
              </a:rPr>
              <a:t>como</a:t>
            </a:r>
            <a:r>
              <a:rPr lang="fr-FR" b="1" dirty="0">
                <a:ea typeface="Arial" charset="0"/>
                <a:cs typeface="Arial" charset="0"/>
              </a:rPr>
              <a:t> </a:t>
            </a:r>
            <a:r>
              <a:rPr lang="fr-FR" b="1" dirty="0" err="1">
                <a:ea typeface="Arial" charset="0"/>
                <a:cs typeface="Arial" charset="0"/>
              </a:rPr>
              <a:t>modelo</a:t>
            </a:r>
            <a:r>
              <a:rPr lang="fr-FR" b="1" dirty="0">
                <a:ea typeface="Arial" charset="0"/>
                <a:cs typeface="Arial" charset="0"/>
              </a:rPr>
              <a:t> para </a:t>
            </a:r>
            <a:r>
              <a:rPr lang="fr-FR" b="1" dirty="0" err="1">
                <a:ea typeface="Arial" charset="0"/>
                <a:cs typeface="Arial" charset="0"/>
              </a:rPr>
              <a:t>entender</a:t>
            </a:r>
            <a:r>
              <a:rPr lang="fr-FR" b="1" dirty="0">
                <a:ea typeface="Arial" charset="0"/>
                <a:cs typeface="Arial" charset="0"/>
              </a:rPr>
              <a:t> la </a:t>
            </a:r>
            <a:r>
              <a:rPr lang="fr-FR" b="1" dirty="0" err="1">
                <a:ea typeface="Arial" charset="0"/>
                <a:cs typeface="Arial" charset="0"/>
              </a:rPr>
              <a:t>biología</a:t>
            </a:r>
            <a:r>
              <a:rPr lang="fr-FR" b="1" dirty="0">
                <a:ea typeface="Arial" charset="0"/>
                <a:cs typeface="Arial" charset="0"/>
              </a:rPr>
              <a:t> </a:t>
            </a:r>
            <a:r>
              <a:rPr lang="fr-FR" b="1" dirty="0" err="1">
                <a:ea typeface="Arial" charset="0"/>
                <a:cs typeface="Arial" charset="0"/>
              </a:rPr>
              <a:t>humana</a:t>
            </a:r>
            <a:endParaRPr lang="fr-FR" b="1" dirty="0">
              <a:ea typeface="Arial" charset="0"/>
              <a:cs typeface="Arial" charset="0"/>
            </a:endParaRPr>
          </a:p>
        </p:txBody>
      </p:sp>
      <p:sp>
        <p:nvSpPr>
          <p:cNvPr id="25" name="ZoneTexte 9"/>
          <p:cNvSpPr txBox="1"/>
          <p:nvPr/>
        </p:nvSpPr>
        <p:spPr>
          <a:xfrm>
            <a:off x="2300249" y="2238189"/>
            <a:ext cx="3981796" cy="880369"/>
          </a:xfrm>
          <a:prstGeom prst="rect">
            <a:avLst/>
          </a:prstGeom>
          <a:noFill/>
        </p:spPr>
        <p:txBody>
          <a:bodyPr wrap="none" rtlCol="0">
            <a:spAutoFit/>
          </a:bodyPr>
          <a:lstStyle/>
          <a:p>
            <a:pPr>
              <a:lnSpc>
                <a:spcPct val="150000"/>
              </a:lnSpc>
            </a:pPr>
            <a:r>
              <a:rPr lang="fr-FR" dirty="0">
                <a:ea typeface="Arial" charset="0"/>
                <a:cs typeface="Arial" charset="0"/>
              </a:rPr>
              <a:t>El porqué de las </a:t>
            </a:r>
            <a:r>
              <a:rPr lang="fr-FR" dirty="0" err="1">
                <a:ea typeface="Arial" charset="0"/>
                <a:cs typeface="Arial" charset="0"/>
              </a:rPr>
              <a:t>moscas</a:t>
            </a:r>
            <a:r>
              <a:rPr lang="fr-FR" dirty="0">
                <a:ea typeface="Arial" charset="0"/>
                <a:cs typeface="Arial" charset="0"/>
              </a:rPr>
              <a:t> en </a:t>
            </a:r>
            <a:r>
              <a:rPr lang="fr-FR" dirty="0" err="1">
                <a:ea typeface="Arial" charset="0"/>
                <a:cs typeface="Arial" charset="0"/>
              </a:rPr>
              <a:t>investigación</a:t>
            </a:r>
            <a:endParaRPr lang="fr-FR" dirty="0">
              <a:ea typeface="Arial" charset="0"/>
              <a:cs typeface="Arial" charset="0"/>
            </a:endParaRPr>
          </a:p>
          <a:p>
            <a:pPr>
              <a:lnSpc>
                <a:spcPct val="150000"/>
              </a:lnSpc>
            </a:pPr>
            <a:r>
              <a:rPr lang="fr-FR" dirty="0" err="1">
                <a:ea typeface="Arial" charset="0"/>
                <a:cs typeface="Arial" charset="0"/>
              </a:rPr>
              <a:t>Resumen</a:t>
            </a:r>
            <a:r>
              <a:rPr lang="fr-FR" dirty="0">
                <a:ea typeface="Arial" charset="0"/>
                <a:cs typeface="Arial" charset="0"/>
              </a:rPr>
              <a:t> </a:t>
            </a:r>
            <a:r>
              <a:rPr lang="fr-FR" dirty="0" err="1">
                <a:ea typeface="Arial" charset="0"/>
                <a:cs typeface="Arial" charset="0"/>
              </a:rPr>
              <a:t>histórico</a:t>
            </a:r>
            <a:endParaRPr lang="fr-FR" dirty="0">
              <a:ea typeface="Arial" charset="0"/>
              <a:cs typeface="Arial" charset="0"/>
            </a:endParaRPr>
          </a:p>
        </p:txBody>
      </p:sp>
      <p:sp>
        <p:nvSpPr>
          <p:cNvPr id="27" name="ZoneTexte 7"/>
          <p:cNvSpPr txBox="1"/>
          <p:nvPr/>
        </p:nvSpPr>
        <p:spPr>
          <a:xfrm>
            <a:off x="1513687" y="3396994"/>
            <a:ext cx="4326313" cy="369332"/>
          </a:xfrm>
          <a:prstGeom prst="rect">
            <a:avLst/>
          </a:prstGeom>
          <a:noFill/>
        </p:spPr>
        <p:txBody>
          <a:bodyPr wrap="none" rtlCol="0">
            <a:spAutoFit/>
          </a:bodyPr>
          <a:lstStyle/>
          <a:p>
            <a:r>
              <a:rPr lang="fr-FR" b="1" dirty="0">
                <a:ea typeface="Arial" charset="0"/>
                <a:cs typeface="Arial" charset="0"/>
              </a:rPr>
              <a:t>III. </a:t>
            </a:r>
            <a:r>
              <a:rPr lang="fr-FR" b="1" dirty="0" err="1">
                <a:ea typeface="Arial" charset="0"/>
                <a:cs typeface="Arial" charset="0"/>
              </a:rPr>
              <a:t>Genética</a:t>
            </a:r>
            <a:r>
              <a:rPr lang="fr-FR" b="1" dirty="0">
                <a:ea typeface="Arial" charset="0"/>
                <a:cs typeface="Arial" charset="0"/>
              </a:rPr>
              <a:t> y </a:t>
            </a:r>
            <a:r>
              <a:rPr lang="fr-FR" b="1" dirty="0" err="1">
                <a:ea typeface="Arial" charset="0"/>
                <a:cs typeface="Arial" charset="0"/>
              </a:rPr>
              <a:t>biotecnología</a:t>
            </a:r>
            <a:r>
              <a:rPr lang="fr-FR" b="1" dirty="0">
                <a:ea typeface="Arial" charset="0"/>
                <a:cs typeface="Arial" charset="0"/>
              </a:rPr>
              <a:t> con </a:t>
            </a:r>
            <a:r>
              <a:rPr lang="fr-FR" b="1" i="1" dirty="0">
                <a:ea typeface="Arial" charset="0"/>
                <a:cs typeface="Arial" charset="0"/>
              </a:rPr>
              <a:t>Drosophila</a:t>
            </a:r>
            <a:endParaRPr lang="fr-FR" b="1" dirty="0">
              <a:ea typeface="Arial" charset="0"/>
              <a:cs typeface="Arial" charset="0"/>
            </a:endParaRPr>
          </a:p>
        </p:txBody>
      </p:sp>
      <p:sp>
        <p:nvSpPr>
          <p:cNvPr id="26" name="ZoneTexte 9"/>
          <p:cNvSpPr txBox="1"/>
          <p:nvPr/>
        </p:nvSpPr>
        <p:spPr>
          <a:xfrm>
            <a:off x="2300249" y="3662796"/>
            <a:ext cx="1959511" cy="1711366"/>
          </a:xfrm>
          <a:prstGeom prst="rect">
            <a:avLst/>
          </a:prstGeom>
          <a:noFill/>
        </p:spPr>
        <p:txBody>
          <a:bodyPr wrap="none" rtlCol="0">
            <a:spAutoFit/>
          </a:bodyPr>
          <a:lstStyle/>
          <a:p>
            <a:pPr>
              <a:lnSpc>
                <a:spcPct val="150000"/>
              </a:lnSpc>
            </a:pPr>
            <a:r>
              <a:rPr lang="fr-FR" dirty="0">
                <a:ea typeface="Arial" charset="0"/>
                <a:cs typeface="Arial" charset="0"/>
              </a:rPr>
              <a:t>Del </a:t>
            </a:r>
            <a:r>
              <a:rPr lang="fr-FR" dirty="0" err="1">
                <a:ea typeface="Arial" charset="0"/>
                <a:cs typeface="Arial" charset="0"/>
              </a:rPr>
              <a:t>fenotipo</a:t>
            </a:r>
            <a:r>
              <a:rPr lang="fr-FR" dirty="0">
                <a:ea typeface="Arial" charset="0"/>
                <a:cs typeface="Arial" charset="0"/>
              </a:rPr>
              <a:t> al </a:t>
            </a:r>
            <a:r>
              <a:rPr lang="fr-FR" dirty="0" err="1">
                <a:ea typeface="Arial" charset="0"/>
                <a:cs typeface="Arial" charset="0"/>
              </a:rPr>
              <a:t>gen</a:t>
            </a:r>
            <a:endParaRPr lang="fr-FR" dirty="0">
              <a:ea typeface="Arial" charset="0"/>
              <a:cs typeface="Arial" charset="0"/>
            </a:endParaRPr>
          </a:p>
          <a:p>
            <a:pPr>
              <a:lnSpc>
                <a:spcPct val="150000"/>
              </a:lnSpc>
            </a:pPr>
            <a:r>
              <a:rPr lang="fr-FR" dirty="0" err="1">
                <a:ea typeface="Arial" charset="0"/>
                <a:cs typeface="Arial" charset="0"/>
              </a:rPr>
              <a:t>Mutagénesis</a:t>
            </a:r>
            <a:endParaRPr lang="fr-FR" dirty="0">
              <a:ea typeface="Arial" charset="0"/>
              <a:cs typeface="Arial" charset="0"/>
            </a:endParaRPr>
          </a:p>
          <a:p>
            <a:pPr>
              <a:lnSpc>
                <a:spcPct val="150000"/>
              </a:lnSpc>
            </a:pPr>
            <a:r>
              <a:rPr lang="fr-FR" dirty="0" err="1">
                <a:ea typeface="Arial" charset="0"/>
                <a:cs typeface="Arial" charset="0"/>
              </a:rPr>
              <a:t>Sistema</a:t>
            </a:r>
            <a:r>
              <a:rPr lang="fr-FR" dirty="0">
                <a:ea typeface="Arial" charset="0"/>
                <a:cs typeface="Arial" charset="0"/>
              </a:rPr>
              <a:t> Gal4/UAS</a:t>
            </a:r>
          </a:p>
          <a:p>
            <a:pPr>
              <a:lnSpc>
                <a:spcPct val="150000"/>
              </a:lnSpc>
            </a:pPr>
            <a:endParaRPr lang="fr-FR" dirty="0">
              <a:ea typeface="Arial" charset="0"/>
              <a:cs typeface="Arial" charset="0"/>
            </a:endParaRPr>
          </a:p>
        </p:txBody>
      </p:sp>
      <p:pic>
        <p:nvPicPr>
          <p:cNvPr id="28"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p:cNvSpPr/>
          <p:nvPr/>
        </p:nvSpPr>
        <p:spPr>
          <a:xfrm>
            <a:off x="1402240" y="678855"/>
            <a:ext cx="5715040" cy="278608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Rectángulo"/>
          <p:cNvSpPr/>
          <p:nvPr/>
        </p:nvSpPr>
        <p:spPr>
          <a:xfrm>
            <a:off x="1558159" y="5188823"/>
            <a:ext cx="6072230" cy="64294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1018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4794446" y="2918584"/>
            <a:ext cx="3645722" cy="339098"/>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7"/>
          <p:cNvGrpSpPr/>
          <p:nvPr/>
        </p:nvGrpSpPr>
        <p:grpSpPr>
          <a:xfrm>
            <a:off x="4374895" y="1214422"/>
            <a:ext cx="4306230" cy="497168"/>
            <a:chOff x="1101524" y="2120096"/>
            <a:chExt cx="6516547" cy="752355"/>
          </a:xfrm>
        </p:grpSpPr>
        <p:sp>
          <p:nvSpPr>
            <p:cNvPr id="18" name="Freeform 17"/>
            <p:cNvSpPr/>
            <p:nvPr/>
          </p:nvSpPr>
          <p:spPr>
            <a:xfrm>
              <a:off x="1124673" y="2143239"/>
              <a:ext cx="6481823" cy="729212"/>
            </a:xfrm>
            <a:custGeom>
              <a:avLst/>
              <a:gdLst>
                <a:gd name="connsiteX0" fmla="*/ 0 w 6481823"/>
                <a:gd name="connsiteY0" fmla="*/ 706062 h 729212"/>
                <a:gd name="connsiteX1" fmla="*/ 729205 w 6481823"/>
                <a:gd name="connsiteY1" fmla="*/ 7 h 729212"/>
                <a:gd name="connsiteX2" fmla="*/ 1446836 w 6481823"/>
                <a:gd name="connsiteY2" fmla="*/ 717637 h 729212"/>
                <a:gd name="connsiteX3" fmla="*/ 2176041 w 6481823"/>
                <a:gd name="connsiteY3" fmla="*/ 11581 h 729212"/>
                <a:gd name="connsiteX4" fmla="*/ 2905246 w 6481823"/>
                <a:gd name="connsiteY4" fmla="*/ 717637 h 729212"/>
                <a:gd name="connsiteX5" fmla="*/ 3611302 w 6481823"/>
                <a:gd name="connsiteY5" fmla="*/ 7 h 729212"/>
                <a:gd name="connsiteX6" fmla="*/ 4317357 w 6481823"/>
                <a:gd name="connsiteY6" fmla="*/ 717637 h 729212"/>
                <a:gd name="connsiteX7" fmla="*/ 5046562 w 6481823"/>
                <a:gd name="connsiteY7" fmla="*/ 11581 h 729212"/>
                <a:gd name="connsiteX8" fmla="*/ 5775768 w 6481823"/>
                <a:gd name="connsiteY8" fmla="*/ 729212 h 729212"/>
                <a:gd name="connsiteX9" fmla="*/ 6481823 w 6481823"/>
                <a:gd name="connsiteY9" fmla="*/ 11581 h 7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1823" h="729212">
                  <a:moveTo>
                    <a:pt x="0" y="706062"/>
                  </a:moveTo>
                  <a:cubicBezTo>
                    <a:pt x="244033" y="352070"/>
                    <a:pt x="488066" y="-1922"/>
                    <a:pt x="729205" y="7"/>
                  </a:cubicBezTo>
                  <a:cubicBezTo>
                    <a:pt x="970344" y="1936"/>
                    <a:pt x="1205697" y="715708"/>
                    <a:pt x="1446836" y="717637"/>
                  </a:cubicBezTo>
                  <a:cubicBezTo>
                    <a:pt x="1687975" y="719566"/>
                    <a:pt x="1932973" y="11581"/>
                    <a:pt x="2176041" y="11581"/>
                  </a:cubicBezTo>
                  <a:cubicBezTo>
                    <a:pt x="2419109" y="11581"/>
                    <a:pt x="2666036" y="719566"/>
                    <a:pt x="2905246" y="717637"/>
                  </a:cubicBezTo>
                  <a:cubicBezTo>
                    <a:pt x="3144456" y="715708"/>
                    <a:pt x="3375950" y="7"/>
                    <a:pt x="3611302" y="7"/>
                  </a:cubicBezTo>
                  <a:cubicBezTo>
                    <a:pt x="3846654" y="7"/>
                    <a:pt x="4078147" y="715708"/>
                    <a:pt x="4317357" y="717637"/>
                  </a:cubicBezTo>
                  <a:cubicBezTo>
                    <a:pt x="4556567" y="719566"/>
                    <a:pt x="4803494" y="9652"/>
                    <a:pt x="5046562" y="11581"/>
                  </a:cubicBezTo>
                  <a:cubicBezTo>
                    <a:pt x="5289630" y="13510"/>
                    <a:pt x="5536558" y="729212"/>
                    <a:pt x="5775768" y="729212"/>
                  </a:cubicBezTo>
                  <a:cubicBezTo>
                    <a:pt x="6014978" y="729212"/>
                    <a:pt x="6248400" y="370396"/>
                    <a:pt x="6481823" y="1158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101524" y="2120096"/>
              <a:ext cx="6516547" cy="740815"/>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4601083" y="4862800"/>
            <a:ext cx="437375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81578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Oval 23"/>
          <p:cNvSpPr/>
          <p:nvPr/>
        </p:nvSpPr>
        <p:spPr>
          <a:xfrm>
            <a:off x="526725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Oval 24"/>
          <p:cNvSpPr/>
          <p:nvPr/>
        </p:nvSpPr>
        <p:spPr>
          <a:xfrm>
            <a:off x="617332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Oval 25"/>
          <p:cNvSpPr/>
          <p:nvPr/>
        </p:nvSpPr>
        <p:spPr>
          <a:xfrm>
            <a:off x="572122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p:cNvSpPr/>
          <p:nvPr/>
        </p:nvSpPr>
        <p:spPr>
          <a:xfrm>
            <a:off x="664029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Oval 27"/>
          <p:cNvSpPr/>
          <p:nvPr/>
        </p:nvSpPr>
        <p:spPr>
          <a:xfrm>
            <a:off x="709176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Oval 28"/>
          <p:cNvSpPr/>
          <p:nvPr/>
        </p:nvSpPr>
        <p:spPr>
          <a:xfrm>
            <a:off x="799783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Oval 29"/>
          <p:cNvSpPr/>
          <p:nvPr/>
        </p:nvSpPr>
        <p:spPr>
          <a:xfrm>
            <a:off x="754573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Oval 30"/>
          <p:cNvSpPr/>
          <p:nvPr/>
        </p:nvSpPr>
        <p:spPr>
          <a:xfrm>
            <a:off x="8441972"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ZoneTexte 9"/>
          <p:cNvSpPr txBox="1"/>
          <p:nvPr/>
        </p:nvSpPr>
        <p:spPr>
          <a:xfrm>
            <a:off x="2884817" y="1229715"/>
            <a:ext cx="865943" cy="523220"/>
          </a:xfrm>
          <a:prstGeom prst="rect">
            <a:avLst/>
          </a:prstGeom>
          <a:noFill/>
        </p:spPr>
        <p:txBody>
          <a:bodyPr wrap="none" rtlCol="0">
            <a:spAutoFit/>
          </a:bodyPr>
          <a:lstStyle/>
          <a:p>
            <a:r>
              <a:rPr lang="fr-FR" sz="2800" b="1" dirty="0">
                <a:solidFill>
                  <a:schemeClr val="tx2"/>
                </a:solidFill>
              </a:rPr>
              <a:t>ADN</a:t>
            </a:r>
          </a:p>
        </p:txBody>
      </p:sp>
      <p:sp>
        <p:nvSpPr>
          <p:cNvPr id="34" name="ZoneTexte 9"/>
          <p:cNvSpPr txBox="1"/>
          <p:nvPr/>
        </p:nvSpPr>
        <p:spPr>
          <a:xfrm>
            <a:off x="2908863" y="2826523"/>
            <a:ext cx="841897" cy="523220"/>
          </a:xfrm>
          <a:prstGeom prst="rect">
            <a:avLst/>
          </a:prstGeom>
          <a:noFill/>
        </p:spPr>
        <p:txBody>
          <a:bodyPr wrap="none" rtlCol="0">
            <a:spAutoFit/>
          </a:bodyPr>
          <a:lstStyle/>
          <a:p>
            <a:r>
              <a:rPr lang="fr-FR" sz="2800" b="1" dirty="0">
                <a:solidFill>
                  <a:srgbClr val="92D050"/>
                </a:solidFill>
              </a:rPr>
              <a:t>ARN</a:t>
            </a:r>
          </a:p>
        </p:txBody>
      </p:sp>
      <p:sp>
        <p:nvSpPr>
          <p:cNvPr id="35" name="ZoneTexte 9"/>
          <p:cNvSpPr txBox="1"/>
          <p:nvPr/>
        </p:nvSpPr>
        <p:spPr>
          <a:xfrm>
            <a:off x="2582749" y="4601190"/>
            <a:ext cx="1712135" cy="523220"/>
          </a:xfrm>
          <a:prstGeom prst="rect">
            <a:avLst/>
          </a:prstGeom>
          <a:noFill/>
        </p:spPr>
        <p:txBody>
          <a:bodyPr wrap="none" rtlCol="0">
            <a:spAutoFit/>
          </a:bodyPr>
          <a:lstStyle/>
          <a:p>
            <a:r>
              <a:rPr lang="fr-FR" sz="2800" b="1" dirty="0">
                <a:solidFill>
                  <a:srgbClr val="FFC000"/>
                </a:solidFill>
              </a:rPr>
              <a:t>PROTEÍNA</a:t>
            </a:r>
          </a:p>
        </p:txBody>
      </p:sp>
      <p:cxnSp>
        <p:nvCxnSpPr>
          <p:cNvPr id="36" name="Straight Arrow Connector 35"/>
          <p:cNvCxnSpPr/>
          <p:nvPr/>
        </p:nvCxnSpPr>
        <p:spPr>
          <a:xfrm>
            <a:off x="6463923" y="1939190"/>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6462939" y="3566656"/>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a:off x="6456484" y="5245107"/>
            <a:ext cx="0" cy="50405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44" name="ZoneTexte 9"/>
          <p:cNvSpPr txBox="1"/>
          <p:nvPr/>
        </p:nvSpPr>
        <p:spPr>
          <a:xfrm>
            <a:off x="1285852" y="571480"/>
            <a:ext cx="1577676" cy="523220"/>
          </a:xfrm>
          <a:prstGeom prst="rect">
            <a:avLst/>
          </a:prstGeom>
          <a:noFill/>
        </p:spPr>
        <p:txBody>
          <a:bodyPr wrap="none" rtlCol="0">
            <a:spAutoFit/>
          </a:bodyPr>
          <a:lstStyle/>
          <a:p>
            <a:r>
              <a:rPr lang="fr-FR" sz="2800" b="1" dirty="0" err="1"/>
              <a:t>Genotipo</a:t>
            </a:r>
            <a:endParaRPr lang="fr-FR" sz="2800" b="1" dirty="0"/>
          </a:p>
        </p:txBody>
      </p:sp>
      <p:sp>
        <p:nvSpPr>
          <p:cNvPr id="45" name="ZoneTexte 9"/>
          <p:cNvSpPr txBox="1"/>
          <p:nvPr/>
        </p:nvSpPr>
        <p:spPr>
          <a:xfrm>
            <a:off x="1470112" y="5737246"/>
            <a:ext cx="1508298" cy="523220"/>
          </a:xfrm>
          <a:prstGeom prst="rect">
            <a:avLst/>
          </a:prstGeom>
          <a:noFill/>
        </p:spPr>
        <p:txBody>
          <a:bodyPr wrap="none" rtlCol="0">
            <a:spAutoFit/>
          </a:bodyPr>
          <a:lstStyle/>
          <a:p>
            <a:r>
              <a:rPr lang="fr-FR" sz="2800" b="1" dirty="0" err="1"/>
              <a:t>Fenotipo</a:t>
            </a:r>
            <a:endParaRPr lang="fr-FR" sz="2800" b="1" dirty="0"/>
          </a:p>
        </p:txBody>
      </p:sp>
      <p:cxnSp>
        <p:nvCxnSpPr>
          <p:cNvPr id="46" name="Straight Arrow Connector 45"/>
          <p:cNvCxnSpPr/>
          <p:nvPr/>
        </p:nvCxnSpPr>
        <p:spPr>
          <a:xfrm rot="16200000" flipH="1">
            <a:off x="-205881" y="3349098"/>
            <a:ext cx="4474540" cy="6231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37"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Del </a:t>
            </a:r>
            <a:r>
              <a:rPr lang="en-GB" sz="2000" b="1" u="sng" dirty="0" err="1">
                <a:solidFill>
                  <a:schemeClr val="tx1">
                    <a:lumMod val="50000"/>
                    <a:lumOff val="50000"/>
                  </a:schemeClr>
                </a:solidFill>
                <a:ea typeface="Arial" charset="0"/>
                <a:cs typeface="Arial" charset="0"/>
              </a:rPr>
              <a:t>fenotipo</a:t>
            </a:r>
            <a:r>
              <a:rPr lang="en-GB" sz="2000" b="1" u="sng" dirty="0">
                <a:solidFill>
                  <a:schemeClr val="tx1">
                    <a:lumMod val="50000"/>
                    <a:lumOff val="50000"/>
                  </a:schemeClr>
                </a:solidFill>
                <a:ea typeface="Arial" charset="0"/>
                <a:cs typeface="Arial" charset="0"/>
              </a:rPr>
              <a:t> al gen</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1405018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4794446" y="2918584"/>
            <a:ext cx="3645722" cy="339098"/>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7"/>
          <p:cNvGrpSpPr/>
          <p:nvPr/>
        </p:nvGrpSpPr>
        <p:grpSpPr>
          <a:xfrm>
            <a:off x="4374895" y="1214422"/>
            <a:ext cx="4306230" cy="497168"/>
            <a:chOff x="1101524" y="2120096"/>
            <a:chExt cx="6516547" cy="752355"/>
          </a:xfrm>
        </p:grpSpPr>
        <p:sp>
          <p:nvSpPr>
            <p:cNvPr id="18" name="Freeform 17"/>
            <p:cNvSpPr/>
            <p:nvPr/>
          </p:nvSpPr>
          <p:spPr>
            <a:xfrm>
              <a:off x="1124673" y="2143239"/>
              <a:ext cx="6481823" cy="729212"/>
            </a:xfrm>
            <a:custGeom>
              <a:avLst/>
              <a:gdLst>
                <a:gd name="connsiteX0" fmla="*/ 0 w 6481823"/>
                <a:gd name="connsiteY0" fmla="*/ 706062 h 729212"/>
                <a:gd name="connsiteX1" fmla="*/ 729205 w 6481823"/>
                <a:gd name="connsiteY1" fmla="*/ 7 h 729212"/>
                <a:gd name="connsiteX2" fmla="*/ 1446836 w 6481823"/>
                <a:gd name="connsiteY2" fmla="*/ 717637 h 729212"/>
                <a:gd name="connsiteX3" fmla="*/ 2176041 w 6481823"/>
                <a:gd name="connsiteY3" fmla="*/ 11581 h 729212"/>
                <a:gd name="connsiteX4" fmla="*/ 2905246 w 6481823"/>
                <a:gd name="connsiteY4" fmla="*/ 717637 h 729212"/>
                <a:gd name="connsiteX5" fmla="*/ 3611302 w 6481823"/>
                <a:gd name="connsiteY5" fmla="*/ 7 h 729212"/>
                <a:gd name="connsiteX6" fmla="*/ 4317357 w 6481823"/>
                <a:gd name="connsiteY6" fmla="*/ 717637 h 729212"/>
                <a:gd name="connsiteX7" fmla="*/ 5046562 w 6481823"/>
                <a:gd name="connsiteY7" fmla="*/ 11581 h 729212"/>
                <a:gd name="connsiteX8" fmla="*/ 5775768 w 6481823"/>
                <a:gd name="connsiteY8" fmla="*/ 729212 h 729212"/>
                <a:gd name="connsiteX9" fmla="*/ 6481823 w 6481823"/>
                <a:gd name="connsiteY9" fmla="*/ 11581 h 7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1823" h="729212">
                  <a:moveTo>
                    <a:pt x="0" y="706062"/>
                  </a:moveTo>
                  <a:cubicBezTo>
                    <a:pt x="244033" y="352070"/>
                    <a:pt x="488066" y="-1922"/>
                    <a:pt x="729205" y="7"/>
                  </a:cubicBezTo>
                  <a:cubicBezTo>
                    <a:pt x="970344" y="1936"/>
                    <a:pt x="1205697" y="715708"/>
                    <a:pt x="1446836" y="717637"/>
                  </a:cubicBezTo>
                  <a:cubicBezTo>
                    <a:pt x="1687975" y="719566"/>
                    <a:pt x="1932973" y="11581"/>
                    <a:pt x="2176041" y="11581"/>
                  </a:cubicBezTo>
                  <a:cubicBezTo>
                    <a:pt x="2419109" y="11581"/>
                    <a:pt x="2666036" y="719566"/>
                    <a:pt x="2905246" y="717637"/>
                  </a:cubicBezTo>
                  <a:cubicBezTo>
                    <a:pt x="3144456" y="715708"/>
                    <a:pt x="3375950" y="7"/>
                    <a:pt x="3611302" y="7"/>
                  </a:cubicBezTo>
                  <a:cubicBezTo>
                    <a:pt x="3846654" y="7"/>
                    <a:pt x="4078147" y="715708"/>
                    <a:pt x="4317357" y="717637"/>
                  </a:cubicBezTo>
                  <a:cubicBezTo>
                    <a:pt x="4556567" y="719566"/>
                    <a:pt x="4803494" y="9652"/>
                    <a:pt x="5046562" y="11581"/>
                  </a:cubicBezTo>
                  <a:cubicBezTo>
                    <a:pt x="5289630" y="13510"/>
                    <a:pt x="5536558" y="729212"/>
                    <a:pt x="5775768" y="729212"/>
                  </a:cubicBezTo>
                  <a:cubicBezTo>
                    <a:pt x="6014978" y="729212"/>
                    <a:pt x="6248400" y="370396"/>
                    <a:pt x="6481823" y="1158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101524" y="2120096"/>
              <a:ext cx="6516547" cy="740815"/>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4601083" y="4862800"/>
            <a:ext cx="437375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81578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Oval 23"/>
          <p:cNvSpPr/>
          <p:nvPr/>
        </p:nvSpPr>
        <p:spPr>
          <a:xfrm>
            <a:off x="526725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Oval 24"/>
          <p:cNvSpPr/>
          <p:nvPr/>
        </p:nvSpPr>
        <p:spPr>
          <a:xfrm>
            <a:off x="617332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Oval 25"/>
          <p:cNvSpPr/>
          <p:nvPr/>
        </p:nvSpPr>
        <p:spPr>
          <a:xfrm>
            <a:off x="572122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p:cNvSpPr/>
          <p:nvPr/>
        </p:nvSpPr>
        <p:spPr>
          <a:xfrm>
            <a:off x="664029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Oval 27"/>
          <p:cNvSpPr/>
          <p:nvPr/>
        </p:nvSpPr>
        <p:spPr>
          <a:xfrm>
            <a:off x="709176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Oval 28"/>
          <p:cNvSpPr/>
          <p:nvPr/>
        </p:nvSpPr>
        <p:spPr>
          <a:xfrm>
            <a:off x="799783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Oval 29"/>
          <p:cNvSpPr/>
          <p:nvPr/>
        </p:nvSpPr>
        <p:spPr>
          <a:xfrm>
            <a:off x="754573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Oval 30"/>
          <p:cNvSpPr/>
          <p:nvPr/>
        </p:nvSpPr>
        <p:spPr>
          <a:xfrm>
            <a:off x="8441972"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ZoneTexte 9"/>
          <p:cNvSpPr txBox="1"/>
          <p:nvPr/>
        </p:nvSpPr>
        <p:spPr>
          <a:xfrm>
            <a:off x="2884817" y="1229715"/>
            <a:ext cx="865943" cy="523220"/>
          </a:xfrm>
          <a:prstGeom prst="rect">
            <a:avLst/>
          </a:prstGeom>
          <a:noFill/>
        </p:spPr>
        <p:txBody>
          <a:bodyPr wrap="none" rtlCol="0">
            <a:spAutoFit/>
          </a:bodyPr>
          <a:lstStyle/>
          <a:p>
            <a:r>
              <a:rPr lang="fr-FR" sz="2800" b="1" dirty="0">
                <a:solidFill>
                  <a:schemeClr val="tx2"/>
                </a:solidFill>
              </a:rPr>
              <a:t>ADN</a:t>
            </a:r>
          </a:p>
        </p:txBody>
      </p:sp>
      <p:sp>
        <p:nvSpPr>
          <p:cNvPr id="34" name="ZoneTexte 9"/>
          <p:cNvSpPr txBox="1"/>
          <p:nvPr/>
        </p:nvSpPr>
        <p:spPr>
          <a:xfrm>
            <a:off x="2908863" y="2826523"/>
            <a:ext cx="841897" cy="523220"/>
          </a:xfrm>
          <a:prstGeom prst="rect">
            <a:avLst/>
          </a:prstGeom>
          <a:noFill/>
        </p:spPr>
        <p:txBody>
          <a:bodyPr wrap="none" rtlCol="0">
            <a:spAutoFit/>
          </a:bodyPr>
          <a:lstStyle/>
          <a:p>
            <a:r>
              <a:rPr lang="fr-FR" sz="2800" b="1" dirty="0">
                <a:solidFill>
                  <a:srgbClr val="92D050"/>
                </a:solidFill>
              </a:rPr>
              <a:t>ARN</a:t>
            </a:r>
          </a:p>
        </p:txBody>
      </p:sp>
      <p:sp>
        <p:nvSpPr>
          <p:cNvPr id="35" name="ZoneTexte 9"/>
          <p:cNvSpPr txBox="1"/>
          <p:nvPr/>
        </p:nvSpPr>
        <p:spPr>
          <a:xfrm>
            <a:off x="2582749" y="4601190"/>
            <a:ext cx="1712135" cy="523220"/>
          </a:xfrm>
          <a:prstGeom prst="rect">
            <a:avLst/>
          </a:prstGeom>
          <a:noFill/>
        </p:spPr>
        <p:txBody>
          <a:bodyPr wrap="none" rtlCol="0">
            <a:spAutoFit/>
          </a:bodyPr>
          <a:lstStyle/>
          <a:p>
            <a:r>
              <a:rPr lang="fr-FR" sz="2800" b="1" dirty="0">
                <a:solidFill>
                  <a:srgbClr val="FFC000"/>
                </a:solidFill>
              </a:rPr>
              <a:t>PROTEÍNA</a:t>
            </a:r>
          </a:p>
        </p:txBody>
      </p:sp>
      <p:cxnSp>
        <p:nvCxnSpPr>
          <p:cNvPr id="36" name="Straight Arrow Connector 35"/>
          <p:cNvCxnSpPr/>
          <p:nvPr/>
        </p:nvCxnSpPr>
        <p:spPr>
          <a:xfrm>
            <a:off x="6463923" y="1939190"/>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6462939" y="3566656"/>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9" name="ZoneTexte 9"/>
          <p:cNvSpPr txBox="1"/>
          <p:nvPr/>
        </p:nvSpPr>
        <p:spPr>
          <a:xfrm>
            <a:off x="6867687" y="2066183"/>
            <a:ext cx="2117118" cy="523220"/>
          </a:xfrm>
          <a:prstGeom prst="rect">
            <a:avLst/>
          </a:prstGeom>
          <a:noFill/>
        </p:spPr>
        <p:txBody>
          <a:bodyPr wrap="none" rtlCol="0">
            <a:spAutoFit/>
          </a:bodyPr>
          <a:lstStyle/>
          <a:p>
            <a:r>
              <a:rPr lang="fr-FR" sz="2800" dirty="0" err="1"/>
              <a:t>Transcripción</a:t>
            </a:r>
            <a:endParaRPr lang="fr-FR" sz="2800" dirty="0"/>
          </a:p>
        </p:txBody>
      </p:sp>
      <p:cxnSp>
        <p:nvCxnSpPr>
          <p:cNvPr id="41" name="Straight Arrow Connector 40"/>
          <p:cNvCxnSpPr/>
          <p:nvPr/>
        </p:nvCxnSpPr>
        <p:spPr>
          <a:xfrm>
            <a:off x="6456484" y="5245107"/>
            <a:ext cx="0" cy="50405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44" name="ZoneTexte 9"/>
          <p:cNvSpPr txBox="1"/>
          <p:nvPr/>
        </p:nvSpPr>
        <p:spPr>
          <a:xfrm>
            <a:off x="1285852" y="571480"/>
            <a:ext cx="1577676" cy="523220"/>
          </a:xfrm>
          <a:prstGeom prst="rect">
            <a:avLst/>
          </a:prstGeom>
          <a:noFill/>
        </p:spPr>
        <p:txBody>
          <a:bodyPr wrap="none" rtlCol="0">
            <a:spAutoFit/>
          </a:bodyPr>
          <a:lstStyle/>
          <a:p>
            <a:r>
              <a:rPr lang="fr-FR" sz="2800" b="1" dirty="0" err="1"/>
              <a:t>Genotipo</a:t>
            </a:r>
            <a:endParaRPr lang="fr-FR" sz="2800" b="1" dirty="0"/>
          </a:p>
        </p:txBody>
      </p:sp>
      <p:sp>
        <p:nvSpPr>
          <p:cNvPr id="45" name="ZoneTexte 9"/>
          <p:cNvSpPr txBox="1"/>
          <p:nvPr/>
        </p:nvSpPr>
        <p:spPr>
          <a:xfrm>
            <a:off x="1470112" y="5737246"/>
            <a:ext cx="1508298" cy="523220"/>
          </a:xfrm>
          <a:prstGeom prst="rect">
            <a:avLst/>
          </a:prstGeom>
          <a:noFill/>
        </p:spPr>
        <p:txBody>
          <a:bodyPr wrap="none" rtlCol="0">
            <a:spAutoFit/>
          </a:bodyPr>
          <a:lstStyle/>
          <a:p>
            <a:r>
              <a:rPr lang="fr-FR" sz="2800" b="1" dirty="0" err="1"/>
              <a:t>Fenotipo</a:t>
            </a:r>
            <a:endParaRPr lang="fr-FR" sz="2800" b="1" dirty="0"/>
          </a:p>
        </p:txBody>
      </p:sp>
      <p:cxnSp>
        <p:nvCxnSpPr>
          <p:cNvPr id="46" name="Straight Arrow Connector 45"/>
          <p:cNvCxnSpPr/>
          <p:nvPr/>
        </p:nvCxnSpPr>
        <p:spPr>
          <a:xfrm rot="16200000" flipH="1">
            <a:off x="-205881" y="3349098"/>
            <a:ext cx="4474540" cy="6231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37"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Del </a:t>
            </a:r>
            <a:r>
              <a:rPr lang="en-GB" sz="2000" b="1" u="sng" dirty="0" err="1">
                <a:solidFill>
                  <a:schemeClr val="tx1">
                    <a:lumMod val="50000"/>
                    <a:lumOff val="50000"/>
                  </a:schemeClr>
                </a:solidFill>
                <a:ea typeface="Arial" charset="0"/>
                <a:cs typeface="Arial" charset="0"/>
              </a:rPr>
              <a:t>fenotipo</a:t>
            </a:r>
            <a:r>
              <a:rPr lang="en-GB" sz="2000" b="1" u="sng" dirty="0">
                <a:solidFill>
                  <a:schemeClr val="tx1">
                    <a:lumMod val="50000"/>
                    <a:lumOff val="50000"/>
                  </a:schemeClr>
                </a:solidFill>
                <a:ea typeface="Arial" charset="0"/>
                <a:cs typeface="Arial" charset="0"/>
              </a:rPr>
              <a:t> al gen</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140501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13687" y="630776"/>
            <a:ext cx="5897407" cy="369332"/>
          </a:xfrm>
          <a:prstGeom prst="rect">
            <a:avLst/>
          </a:prstGeom>
          <a:noFill/>
          <a:ln w="9525">
            <a:noFill/>
            <a:miter lim="800000"/>
            <a:headEnd/>
            <a:tailEnd/>
          </a:ln>
        </p:spPr>
        <p:txBody>
          <a:bodyPr wrap="square">
            <a:spAutoFit/>
          </a:bodyPr>
          <a:lstStyle/>
          <a:p>
            <a:r>
              <a:rPr lang="en-GB" b="1" dirty="0">
                <a:ea typeface="Arial" charset="0"/>
                <a:cs typeface="Arial" charset="0"/>
              </a:rPr>
              <a:t>I. </a:t>
            </a:r>
            <a:r>
              <a:rPr lang="en-GB" b="1" dirty="0" err="1">
                <a:ea typeface="Arial" charset="0"/>
                <a:cs typeface="Arial" charset="0"/>
              </a:rPr>
              <a:t>Conceptos</a:t>
            </a:r>
            <a:r>
              <a:rPr lang="en-GB" b="1" dirty="0">
                <a:ea typeface="Arial" charset="0"/>
                <a:cs typeface="Arial" charset="0"/>
              </a:rPr>
              <a:t> </a:t>
            </a:r>
            <a:r>
              <a:rPr lang="en-GB" b="1" dirty="0" err="1">
                <a:ea typeface="Arial" charset="0"/>
                <a:cs typeface="Arial" charset="0"/>
              </a:rPr>
              <a:t>básicos</a:t>
            </a:r>
            <a:r>
              <a:rPr lang="en-GB" b="1" dirty="0">
                <a:ea typeface="Arial" charset="0"/>
                <a:cs typeface="Arial" charset="0"/>
              </a:rPr>
              <a:t> de </a:t>
            </a:r>
            <a:r>
              <a:rPr lang="en-GB" b="1" dirty="0" err="1">
                <a:ea typeface="Arial" charset="0"/>
                <a:cs typeface="Arial" charset="0"/>
              </a:rPr>
              <a:t>genética</a:t>
            </a:r>
            <a:r>
              <a:rPr lang="en-GB" b="1" dirty="0">
                <a:ea typeface="Arial" charset="0"/>
                <a:cs typeface="Arial" charset="0"/>
              </a:rPr>
              <a:t> </a:t>
            </a:r>
            <a:r>
              <a:rPr lang="en-GB" dirty="0">
                <a:solidFill>
                  <a:schemeClr val="accent5"/>
                </a:solidFill>
                <a:ea typeface="Arial" charset="0"/>
                <a:cs typeface="Arial" charset="0"/>
              </a:rPr>
              <a:t>(</a:t>
            </a:r>
            <a:r>
              <a:rPr lang="en-GB" dirty="0" err="1">
                <a:solidFill>
                  <a:schemeClr val="accent5"/>
                </a:solidFill>
                <a:ea typeface="Arial" charset="0"/>
                <a:cs typeface="Arial" charset="0"/>
              </a:rPr>
              <a:t>kahoot</a:t>
            </a:r>
            <a:r>
              <a:rPr lang="en-GB" dirty="0">
                <a:solidFill>
                  <a:schemeClr val="accent5"/>
                </a:solidFill>
                <a:ea typeface="Arial" charset="0"/>
                <a:cs typeface="Arial" charset="0"/>
              </a:rPr>
              <a:t>)</a:t>
            </a:r>
          </a:p>
        </p:txBody>
      </p:sp>
      <p:sp>
        <p:nvSpPr>
          <p:cNvPr id="3" name="ZoneTexte 2"/>
          <p:cNvSpPr txBox="1"/>
          <p:nvPr/>
        </p:nvSpPr>
        <p:spPr>
          <a:xfrm>
            <a:off x="2300249" y="1350856"/>
            <a:ext cx="2178866" cy="369332"/>
          </a:xfrm>
          <a:prstGeom prst="rect">
            <a:avLst/>
          </a:prstGeom>
          <a:noFill/>
        </p:spPr>
        <p:txBody>
          <a:bodyPr wrap="none" rtlCol="0">
            <a:spAutoFit/>
          </a:bodyPr>
          <a:lstStyle/>
          <a:p>
            <a:r>
              <a:rPr lang="fr-FR" dirty="0" err="1">
                <a:ea typeface="Arial" charset="0"/>
                <a:cs typeface="Arial" charset="0"/>
              </a:rPr>
              <a:t>Genética</a:t>
            </a:r>
            <a:r>
              <a:rPr lang="fr-FR" dirty="0">
                <a:ea typeface="Arial" charset="0"/>
                <a:cs typeface="Arial" charset="0"/>
              </a:rPr>
              <a:t> </a:t>
            </a:r>
            <a:r>
              <a:rPr lang="fr-FR" dirty="0" err="1">
                <a:ea typeface="Arial" charset="0"/>
                <a:cs typeface="Arial" charset="0"/>
              </a:rPr>
              <a:t>mendeliana</a:t>
            </a:r>
            <a:endParaRPr lang="fr-FR" dirty="0">
              <a:ea typeface="Arial" charset="0"/>
              <a:cs typeface="Arial" charset="0"/>
            </a:endParaRPr>
          </a:p>
        </p:txBody>
      </p:sp>
      <p:sp>
        <p:nvSpPr>
          <p:cNvPr id="8" name="ZoneTexte 7"/>
          <p:cNvSpPr txBox="1"/>
          <p:nvPr/>
        </p:nvSpPr>
        <p:spPr>
          <a:xfrm>
            <a:off x="1513687" y="1926350"/>
            <a:ext cx="5915915" cy="369332"/>
          </a:xfrm>
          <a:prstGeom prst="rect">
            <a:avLst/>
          </a:prstGeom>
          <a:noFill/>
        </p:spPr>
        <p:txBody>
          <a:bodyPr wrap="none" rtlCol="0">
            <a:spAutoFit/>
          </a:bodyPr>
          <a:lstStyle/>
          <a:p>
            <a:r>
              <a:rPr lang="fr-FR" b="1" dirty="0">
                <a:ea typeface="Arial" charset="0"/>
                <a:cs typeface="Arial" charset="0"/>
              </a:rPr>
              <a:t>II. </a:t>
            </a:r>
            <a:r>
              <a:rPr lang="fr-FR" b="1" i="1" dirty="0">
                <a:ea typeface="Arial" charset="0"/>
                <a:cs typeface="Arial" charset="0"/>
              </a:rPr>
              <a:t>Drosophila</a:t>
            </a:r>
            <a:r>
              <a:rPr lang="fr-FR" b="1" dirty="0">
                <a:ea typeface="Arial" charset="0"/>
                <a:cs typeface="Arial" charset="0"/>
              </a:rPr>
              <a:t>  melanogaster: ¡</a:t>
            </a:r>
            <a:r>
              <a:rPr lang="fr-FR" b="1" dirty="0" err="1">
                <a:ea typeface="Arial" charset="0"/>
                <a:cs typeface="Arial" charset="0"/>
              </a:rPr>
              <a:t>mucho</a:t>
            </a:r>
            <a:r>
              <a:rPr lang="fr-FR" b="1" dirty="0">
                <a:ea typeface="Arial" charset="0"/>
                <a:cs typeface="Arial" charset="0"/>
              </a:rPr>
              <a:t> </a:t>
            </a:r>
            <a:r>
              <a:rPr lang="fr-FR" b="1" dirty="0" err="1">
                <a:ea typeface="Arial" charset="0"/>
                <a:cs typeface="Arial" charset="0"/>
              </a:rPr>
              <a:t>más</a:t>
            </a:r>
            <a:r>
              <a:rPr lang="fr-FR" b="1" dirty="0">
                <a:ea typeface="Arial" charset="0"/>
                <a:cs typeface="Arial" charset="0"/>
              </a:rPr>
              <a:t> que </a:t>
            </a:r>
            <a:r>
              <a:rPr lang="fr-FR" b="1" dirty="0" err="1">
                <a:ea typeface="Arial" charset="0"/>
                <a:cs typeface="Arial" charset="0"/>
              </a:rPr>
              <a:t>una</a:t>
            </a:r>
            <a:r>
              <a:rPr lang="fr-FR" b="1" dirty="0">
                <a:ea typeface="Arial" charset="0"/>
                <a:cs typeface="Arial" charset="0"/>
              </a:rPr>
              <a:t> </a:t>
            </a:r>
            <a:r>
              <a:rPr lang="fr-FR" b="1" dirty="0" err="1">
                <a:ea typeface="Arial" charset="0"/>
                <a:cs typeface="Arial" charset="0"/>
              </a:rPr>
              <a:t>mosca</a:t>
            </a:r>
            <a:r>
              <a:rPr lang="fr-FR" b="1" dirty="0">
                <a:ea typeface="Arial" charset="0"/>
                <a:cs typeface="Arial" charset="0"/>
              </a:rPr>
              <a:t>!</a:t>
            </a:r>
          </a:p>
        </p:txBody>
      </p:sp>
      <p:sp>
        <p:nvSpPr>
          <p:cNvPr id="9" name="ZoneTexte 8"/>
          <p:cNvSpPr txBox="1"/>
          <p:nvPr/>
        </p:nvSpPr>
        <p:spPr>
          <a:xfrm>
            <a:off x="2300249" y="990816"/>
            <a:ext cx="1338380" cy="369332"/>
          </a:xfrm>
          <a:prstGeom prst="rect">
            <a:avLst/>
          </a:prstGeom>
          <a:noFill/>
        </p:spPr>
        <p:txBody>
          <a:bodyPr wrap="none" rtlCol="0">
            <a:spAutoFit/>
          </a:bodyPr>
          <a:lstStyle/>
          <a:p>
            <a:r>
              <a:rPr lang="fr-FR" dirty="0" err="1">
                <a:ea typeface="Arial" charset="0"/>
                <a:cs typeface="Arial" charset="0"/>
              </a:rPr>
              <a:t>Definiciones</a:t>
            </a:r>
            <a:endParaRPr lang="fr-FR" dirty="0">
              <a:ea typeface="Arial" charset="0"/>
              <a:cs typeface="Arial" charset="0"/>
            </a:endParaRPr>
          </a:p>
        </p:txBody>
      </p:sp>
      <p:sp>
        <p:nvSpPr>
          <p:cNvPr id="13" name="ZoneTexte 12"/>
          <p:cNvSpPr txBox="1"/>
          <p:nvPr/>
        </p:nvSpPr>
        <p:spPr>
          <a:xfrm>
            <a:off x="1513687" y="5172314"/>
            <a:ext cx="6161174" cy="369332"/>
          </a:xfrm>
          <a:prstGeom prst="rect">
            <a:avLst/>
          </a:prstGeom>
          <a:noFill/>
        </p:spPr>
        <p:txBody>
          <a:bodyPr wrap="none" rtlCol="0">
            <a:spAutoFit/>
          </a:bodyPr>
          <a:lstStyle/>
          <a:p>
            <a:r>
              <a:rPr lang="fr-FR" b="1" dirty="0">
                <a:ea typeface="Arial" charset="0"/>
                <a:cs typeface="Arial" charset="0"/>
              </a:rPr>
              <a:t>IV. </a:t>
            </a:r>
            <a:r>
              <a:rPr lang="fr-FR" b="1" i="1" dirty="0">
                <a:ea typeface="Arial" charset="0"/>
                <a:cs typeface="Arial" charset="0"/>
              </a:rPr>
              <a:t>Drosophila</a:t>
            </a:r>
            <a:r>
              <a:rPr lang="fr-FR" b="1" dirty="0">
                <a:ea typeface="Arial" charset="0"/>
                <a:cs typeface="Arial" charset="0"/>
              </a:rPr>
              <a:t> </a:t>
            </a:r>
            <a:r>
              <a:rPr lang="fr-FR" b="1" dirty="0" err="1">
                <a:ea typeface="Arial" charset="0"/>
                <a:cs typeface="Arial" charset="0"/>
              </a:rPr>
              <a:t>como</a:t>
            </a:r>
            <a:r>
              <a:rPr lang="fr-FR" b="1" dirty="0">
                <a:ea typeface="Arial" charset="0"/>
                <a:cs typeface="Arial" charset="0"/>
              </a:rPr>
              <a:t> </a:t>
            </a:r>
            <a:r>
              <a:rPr lang="fr-FR" b="1" dirty="0" err="1">
                <a:ea typeface="Arial" charset="0"/>
                <a:cs typeface="Arial" charset="0"/>
              </a:rPr>
              <a:t>modelo</a:t>
            </a:r>
            <a:r>
              <a:rPr lang="fr-FR" b="1" dirty="0">
                <a:ea typeface="Arial" charset="0"/>
                <a:cs typeface="Arial" charset="0"/>
              </a:rPr>
              <a:t> para </a:t>
            </a:r>
            <a:r>
              <a:rPr lang="fr-FR" b="1" dirty="0" err="1">
                <a:ea typeface="Arial" charset="0"/>
                <a:cs typeface="Arial" charset="0"/>
              </a:rPr>
              <a:t>entender</a:t>
            </a:r>
            <a:r>
              <a:rPr lang="fr-FR" b="1" dirty="0">
                <a:ea typeface="Arial" charset="0"/>
                <a:cs typeface="Arial" charset="0"/>
              </a:rPr>
              <a:t> la </a:t>
            </a:r>
            <a:r>
              <a:rPr lang="fr-FR" b="1" dirty="0" err="1">
                <a:ea typeface="Arial" charset="0"/>
                <a:cs typeface="Arial" charset="0"/>
              </a:rPr>
              <a:t>biología</a:t>
            </a:r>
            <a:r>
              <a:rPr lang="fr-FR" b="1" dirty="0">
                <a:ea typeface="Arial" charset="0"/>
                <a:cs typeface="Arial" charset="0"/>
              </a:rPr>
              <a:t> </a:t>
            </a:r>
            <a:r>
              <a:rPr lang="fr-FR" b="1" dirty="0" err="1">
                <a:ea typeface="Arial" charset="0"/>
                <a:cs typeface="Arial" charset="0"/>
              </a:rPr>
              <a:t>humana</a:t>
            </a:r>
            <a:endParaRPr lang="fr-FR" b="1" dirty="0">
              <a:ea typeface="Arial" charset="0"/>
              <a:cs typeface="Arial" charset="0"/>
            </a:endParaRPr>
          </a:p>
        </p:txBody>
      </p:sp>
      <p:pic>
        <p:nvPicPr>
          <p:cNvPr id="15" name="Image 14"/>
          <p:cNvPicPr>
            <a:picLocks noChangeAspect="1"/>
          </p:cNvPicPr>
          <p:nvPr/>
        </p:nvPicPr>
        <p:blipFill>
          <a:blip r:embed="rId2" cstate="print"/>
          <a:stretch>
            <a:fillRect/>
          </a:stretch>
        </p:blipFill>
        <p:spPr>
          <a:xfrm rot="1997086">
            <a:off x="7120738" y="153884"/>
            <a:ext cx="2132604" cy="1421736"/>
          </a:xfrm>
          <a:prstGeom prst="rect">
            <a:avLst/>
          </a:prstGeom>
          <a:effectLst>
            <a:softEdge rad="304800"/>
          </a:effectLst>
        </p:spPr>
      </p:pic>
      <p:pic>
        <p:nvPicPr>
          <p:cNvPr id="19" name="Image 18"/>
          <p:cNvPicPr>
            <a:picLocks noChangeAspect="1"/>
          </p:cNvPicPr>
          <p:nvPr/>
        </p:nvPicPr>
        <p:blipFill>
          <a:blip r:embed="rId3" cstate="print"/>
          <a:stretch>
            <a:fillRect/>
          </a:stretch>
        </p:blipFill>
        <p:spPr>
          <a:xfrm rot="6667177">
            <a:off x="7357690" y="3235376"/>
            <a:ext cx="1487023" cy="991348"/>
          </a:xfrm>
          <a:prstGeom prst="rect">
            <a:avLst/>
          </a:prstGeom>
          <a:effectLst>
            <a:softEdge rad="190500"/>
          </a:effectLst>
        </p:spPr>
      </p:pic>
      <p:pic>
        <p:nvPicPr>
          <p:cNvPr id="22" name="Image 21"/>
          <p:cNvPicPr>
            <a:picLocks noChangeAspect="1"/>
          </p:cNvPicPr>
          <p:nvPr/>
        </p:nvPicPr>
        <p:blipFill>
          <a:blip r:embed="rId4" cstate="print"/>
          <a:stretch>
            <a:fillRect/>
          </a:stretch>
        </p:blipFill>
        <p:spPr>
          <a:xfrm rot="1191467" flipH="1">
            <a:off x="3076574" y="6412185"/>
            <a:ext cx="720855" cy="480570"/>
          </a:xfrm>
          <a:prstGeom prst="rect">
            <a:avLst/>
          </a:prstGeom>
          <a:effectLst>
            <a:softEdge rad="127000"/>
          </a:effectLst>
        </p:spPr>
      </p:pic>
      <p:pic>
        <p:nvPicPr>
          <p:cNvPr id="23" name="Image 22"/>
          <p:cNvPicPr>
            <a:picLocks noChangeAspect="1"/>
          </p:cNvPicPr>
          <p:nvPr/>
        </p:nvPicPr>
        <p:blipFill>
          <a:blip r:embed="rId5" cstate="print"/>
          <a:stretch>
            <a:fillRect/>
          </a:stretch>
        </p:blipFill>
        <p:spPr>
          <a:xfrm rot="17785882" flipH="1">
            <a:off x="7552800" y="5660525"/>
            <a:ext cx="1256150" cy="837433"/>
          </a:xfrm>
          <a:prstGeom prst="rect">
            <a:avLst/>
          </a:prstGeom>
          <a:effectLst>
            <a:softEdge rad="165100"/>
          </a:effectLst>
        </p:spPr>
      </p:pic>
      <p:sp>
        <p:nvSpPr>
          <p:cNvPr id="25" name="ZoneTexte 9"/>
          <p:cNvSpPr txBox="1"/>
          <p:nvPr/>
        </p:nvSpPr>
        <p:spPr>
          <a:xfrm>
            <a:off x="2300249" y="2238189"/>
            <a:ext cx="3981796" cy="880369"/>
          </a:xfrm>
          <a:prstGeom prst="rect">
            <a:avLst/>
          </a:prstGeom>
          <a:noFill/>
        </p:spPr>
        <p:txBody>
          <a:bodyPr wrap="none" rtlCol="0">
            <a:spAutoFit/>
          </a:bodyPr>
          <a:lstStyle/>
          <a:p>
            <a:pPr>
              <a:lnSpc>
                <a:spcPct val="150000"/>
              </a:lnSpc>
            </a:pPr>
            <a:r>
              <a:rPr lang="fr-FR" dirty="0">
                <a:ea typeface="Arial" charset="0"/>
                <a:cs typeface="Arial" charset="0"/>
              </a:rPr>
              <a:t>El porqué de las </a:t>
            </a:r>
            <a:r>
              <a:rPr lang="fr-FR" dirty="0" err="1">
                <a:ea typeface="Arial" charset="0"/>
                <a:cs typeface="Arial" charset="0"/>
              </a:rPr>
              <a:t>moscas</a:t>
            </a:r>
            <a:r>
              <a:rPr lang="fr-FR" dirty="0">
                <a:ea typeface="Arial" charset="0"/>
                <a:cs typeface="Arial" charset="0"/>
              </a:rPr>
              <a:t> en </a:t>
            </a:r>
            <a:r>
              <a:rPr lang="fr-FR" dirty="0" err="1">
                <a:ea typeface="Arial" charset="0"/>
                <a:cs typeface="Arial" charset="0"/>
              </a:rPr>
              <a:t>investigación</a:t>
            </a:r>
            <a:endParaRPr lang="fr-FR" dirty="0">
              <a:ea typeface="Arial" charset="0"/>
              <a:cs typeface="Arial" charset="0"/>
            </a:endParaRPr>
          </a:p>
          <a:p>
            <a:pPr>
              <a:lnSpc>
                <a:spcPct val="150000"/>
              </a:lnSpc>
            </a:pPr>
            <a:r>
              <a:rPr lang="fr-FR" dirty="0" err="1">
                <a:ea typeface="Arial" charset="0"/>
                <a:cs typeface="Arial" charset="0"/>
              </a:rPr>
              <a:t>Resumen</a:t>
            </a:r>
            <a:r>
              <a:rPr lang="fr-FR" dirty="0">
                <a:ea typeface="Arial" charset="0"/>
                <a:cs typeface="Arial" charset="0"/>
              </a:rPr>
              <a:t> </a:t>
            </a:r>
            <a:r>
              <a:rPr lang="fr-FR" dirty="0" err="1">
                <a:ea typeface="Arial" charset="0"/>
                <a:cs typeface="Arial" charset="0"/>
              </a:rPr>
              <a:t>histórico</a:t>
            </a:r>
            <a:endParaRPr lang="fr-FR" dirty="0">
              <a:ea typeface="Arial" charset="0"/>
              <a:cs typeface="Arial" charset="0"/>
            </a:endParaRPr>
          </a:p>
        </p:txBody>
      </p:sp>
      <p:sp>
        <p:nvSpPr>
          <p:cNvPr id="27" name="ZoneTexte 7"/>
          <p:cNvSpPr txBox="1"/>
          <p:nvPr/>
        </p:nvSpPr>
        <p:spPr>
          <a:xfrm>
            <a:off x="1513687" y="3396994"/>
            <a:ext cx="4449744" cy="369332"/>
          </a:xfrm>
          <a:prstGeom prst="rect">
            <a:avLst/>
          </a:prstGeom>
          <a:noFill/>
        </p:spPr>
        <p:txBody>
          <a:bodyPr wrap="none" rtlCol="0">
            <a:spAutoFit/>
          </a:bodyPr>
          <a:lstStyle/>
          <a:p>
            <a:r>
              <a:rPr lang="fr-FR" b="1" dirty="0">
                <a:ea typeface="Arial" charset="0"/>
                <a:cs typeface="Arial" charset="0"/>
              </a:rPr>
              <a:t>III. </a:t>
            </a:r>
            <a:r>
              <a:rPr lang="fr-FR" b="1" dirty="0" err="1">
                <a:ea typeface="Arial" charset="0"/>
                <a:cs typeface="Arial" charset="0"/>
              </a:rPr>
              <a:t>Genética</a:t>
            </a:r>
            <a:r>
              <a:rPr lang="fr-FR" b="1" dirty="0">
                <a:ea typeface="Arial" charset="0"/>
                <a:cs typeface="Arial" charset="0"/>
              </a:rPr>
              <a:t> y </a:t>
            </a:r>
            <a:r>
              <a:rPr lang="fr-FR" b="1" dirty="0" err="1">
                <a:ea typeface="Arial" charset="0"/>
                <a:cs typeface="Arial" charset="0"/>
              </a:rPr>
              <a:t>biotecnología</a:t>
            </a:r>
            <a:r>
              <a:rPr lang="fr-FR" b="1" dirty="0">
                <a:ea typeface="Arial" charset="0"/>
                <a:cs typeface="Arial" charset="0"/>
              </a:rPr>
              <a:t> con </a:t>
            </a:r>
            <a:r>
              <a:rPr lang="fr-FR" b="1" i="1" dirty="0">
                <a:ea typeface="Arial" charset="0"/>
                <a:cs typeface="Arial" charset="0"/>
              </a:rPr>
              <a:t>Drosophila</a:t>
            </a:r>
            <a:endParaRPr lang="fr-FR" b="1" dirty="0">
              <a:ea typeface="Arial" charset="0"/>
              <a:cs typeface="Arial" charset="0"/>
            </a:endParaRPr>
          </a:p>
        </p:txBody>
      </p:sp>
      <p:sp>
        <p:nvSpPr>
          <p:cNvPr id="26" name="ZoneTexte 9"/>
          <p:cNvSpPr txBox="1"/>
          <p:nvPr/>
        </p:nvSpPr>
        <p:spPr>
          <a:xfrm>
            <a:off x="2300249" y="3662796"/>
            <a:ext cx="1959511" cy="1711366"/>
          </a:xfrm>
          <a:prstGeom prst="rect">
            <a:avLst/>
          </a:prstGeom>
          <a:noFill/>
        </p:spPr>
        <p:txBody>
          <a:bodyPr wrap="none" rtlCol="0">
            <a:spAutoFit/>
          </a:bodyPr>
          <a:lstStyle/>
          <a:p>
            <a:pPr>
              <a:lnSpc>
                <a:spcPct val="150000"/>
              </a:lnSpc>
            </a:pPr>
            <a:r>
              <a:rPr lang="fr-FR" dirty="0">
                <a:ea typeface="Arial" charset="0"/>
                <a:cs typeface="Arial" charset="0"/>
              </a:rPr>
              <a:t>Del </a:t>
            </a:r>
            <a:r>
              <a:rPr lang="fr-FR" dirty="0" err="1">
                <a:ea typeface="Arial" charset="0"/>
                <a:cs typeface="Arial" charset="0"/>
              </a:rPr>
              <a:t>fenotipo</a:t>
            </a:r>
            <a:r>
              <a:rPr lang="fr-FR" dirty="0">
                <a:ea typeface="Arial" charset="0"/>
                <a:cs typeface="Arial" charset="0"/>
              </a:rPr>
              <a:t> al </a:t>
            </a:r>
            <a:r>
              <a:rPr lang="fr-FR" dirty="0" err="1">
                <a:ea typeface="Arial" charset="0"/>
                <a:cs typeface="Arial" charset="0"/>
              </a:rPr>
              <a:t>gen</a:t>
            </a:r>
            <a:endParaRPr lang="fr-FR" dirty="0">
              <a:ea typeface="Arial" charset="0"/>
              <a:cs typeface="Arial" charset="0"/>
            </a:endParaRPr>
          </a:p>
          <a:p>
            <a:pPr>
              <a:lnSpc>
                <a:spcPct val="150000"/>
              </a:lnSpc>
            </a:pPr>
            <a:r>
              <a:rPr lang="fr-FR" dirty="0" err="1">
                <a:ea typeface="Arial" charset="0"/>
                <a:cs typeface="Arial" charset="0"/>
              </a:rPr>
              <a:t>Mutagénesis</a:t>
            </a:r>
            <a:endParaRPr lang="fr-FR" dirty="0">
              <a:ea typeface="Arial" charset="0"/>
              <a:cs typeface="Arial" charset="0"/>
            </a:endParaRPr>
          </a:p>
          <a:p>
            <a:pPr>
              <a:lnSpc>
                <a:spcPct val="150000"/>
              </a:lnSpc>
            </a:pPr>
            <a:r>
              <a:rPr lang="fr-FR" dirty="0" err="1">
                <a:ea typeface="Arial" charset="0"/>
                <a:cs typeface="Arial" charset="0"/>
              </a:rPr>
              <a:t>Sistema</a:t>
            </a:r>
            <a:r>
              <a:rPr lang="fr-FR" dirty="0">
                <a:ea typeface="Arial" charset="0"/>
                <a:cs typeface="Arial" charset="0"/>
              </a:rPr>
              <a:t> Gal4/UAS</a:t>
            </a:r>
          </a:p>
          <a:p>
            <a:pPr>
              <a:lnSpc>
                <a:spcPct val="150000"/>
              </a:lnSpc>
            </a:pPr>
            <a:endParaRPr lang="fr-FR" dirty="0">
              <a:ea typeface="Arial" charset="0"/>
              <a:cs typeface="Arial" charset="0"/>
            </a:endParaRPr>
          </a:p>
        </p:txBody>
      </p:sp>
      <p:pic>
        <p:nvPicPr>
          <p:cNvPr id="28"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p:cNvPicPr>
            <a:picLocks noChangeAspect="1"/>
          </p:cNvPicPr>
          <p:nvPr/>
        </p:nvPicPr>
        <p:blipFill>
          <a:blip r:embed="rId8" cstate="print"/>
          <a:stretch>
            <a:fillRect/>
          </a:stretch>
        </p:blipFill>
        <p:spPr>
          <a:xfrm rot="20394509" flipH="1">
            <a:off x="5450689" y="6080053"/>
            <a:ext cx="984340" cy="656227"/>
          </a:xfrm>
          <a:prstGeom prst="rect">
            <a:avLst/>
          </a:prstGeom>
          <a:effectLst>
            <a:softEdge rad="139700"/>
          </a:effectLst>
        </p:spPr>
      </p:pic>
      <p:pic>
        <p:nvPicPr>
          <p:cNvPr id="20" name="Image 19"/>
          <p:cNvPicPr>
            <a:picLocks noChangeAspect="1"/>
          </p:cNvPicPr>
          <p:nvPr/>
        </p:nvPicPr>
        <p:blipFill>
          <a:blip r:embed="rId9" cstate="print"/>
          <a:stretch>
            <a:fillRect/>
          </a:stretch>
        </p:blipFill>
        <p:spPr>
          <a:xfrm rot="20547174" flipH="1">
            <a:off x="923246" y="6338047"/>
            <a:ext cx="469241" cy="312827"/>
          </a:xfrm>
          <a:prstGeom prst="rect">
            <a:avLst/>
          </a:prstGeom>
          <a:effectLst>
            <a:softEdge rad="76200"/>
          </a:effectLst>
        </p:spPr>
      </p:pic>
      <p:sp>
        <p:nvSpPr>
          <p:cNvPr id="24" name="23 Rectángulo"/>
          <p:cNvSpPr/>
          <p:nvPr/>
        </p:nvSpPr>
        <p:spPr>
          <a:xfrm>
            <a:off x="1415283" y="3058076"/>
            <a:ext cx="6357982" cy="264320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1402240" y="600333"/>
            <a:ext cx="5715040" cy="14287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a:t>
            </a:r>
          </a:p>
        </p:txBody>
      </p:sp>
    </p:spTree>
    <p:extLst>
      <p:ext uri="{BB962C8B-B14F-4D97-AF65-F5344CB8AC3E}">
        <p14:creationId xmlns:p14="http://schemas.microsoft.com/office/powerpoint/2010/main" val="3981018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4794446" y="2918584"/>
            <a:ext cx="3645722" cy="339098"/>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7"/>
          <p:cNvGrpSpPr/>
          <p:nvPr/>
        </p:nvGrpSpPr>
        <p:grpSpPr>
          <a:xfrm>
            <a:off x="4374895" y="1214422"/>
            <a:ext cx="4306230" cy="497168"/>
            <a:chOff x="1101524" y="2120096"/>
            <a:chExt cx="6516547" cy="752355"/>
          </a:xfrm>
        </p:grpSpPr>
        <p:sp>
          <p:nvSpPr>
            <p:cNvPr id="18" name="Freeform 17"/>
            <p:cNvSpPr/>
            <p:nvPr/>
          </p:nvSpPr>
          <p:spPr>
            <a:xfrm>
              <a:off x="1124673" y="2143239"/>
              <a:ext cx="6481823" cy="729212"/>
            </a:xfrm>
            <a:custGeom>
              <a:avLst/>
              <a:gdLst>
                <a:gd name="connsiteX0" fmla="*/ 0 w 6481823"/>
                <a:gd name="connsiteY0" fmla="*/ 706062 h 729212"/>
                <a:gd name="connsiteX1" fmla="*/ 729205 w 6481823"/>
                <a:gd name="connsiteY1" fmla="*/ 7 h 729212"/>
                <a:gd name="connsiteX2" fmla="*/ 1446836 w 6481823"/>
                <a:gd name="connsiteY2" fmla="*/ 717637 h 729212"/>
                <a:gd name="connsiteX3" fmla="*/ 2176041 w 6481823"/>
                <a:gd name="connsiteY3" fmla="*/ 11581 h 729212"/>
                <a:gd name="connsiteX4" fmla="*/ 2905246 w 6481823"/>
                <a:gd name="connsiteY4" fmla="*/ 717637 h 729212"/>
                <a:gd name="connsiteX5" fmla="*/ 3611302 w 6481823"/>
                <a:gd name="connsiteY5" fmla="*/ 7 h 729212"/>
                <a:gd name="connsiteX6" fmla="*/ 4317357 w 6481823"/>
                <a:gd name="connsiteY6" fmla="*/ 717637 h 729212"/>
                <a:gd name="connsiteX7" fmla="*/ 5046562 w 6481823"/>
                <a:gd name="connsiteY7" fmla="*/ 11581 h 729212"/>
                <a:gd name="connsiteX8" fmla="*/ 5775768 w 6481823"/>
                <a:gd name="connsiteY8" fmla="*/ 729212 h 729212"/>
                <a:gd name="connsiteX9" fmla="*/ 6481823 w 6481823"/>
                <a:gd name="connsiteY9" fmla="*/ 11581 h 7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1823" h="729212">
                  <a:moveTo>
                    <a:pt x="0" y="706062"/>
                  </a:moveTo>
                  <a:cubicBezTo>
                    <a:pt x="244033" y="352070"/>
                    <a:pt x="488066" y="-1922"/>
                    <a:pt x="729205" y="7"/>
                  </a:cubicBezTo>
                  <a:cubicBezTo>
                    <a:pt x="970344" y="1936"/>
                    <a:pt x="1205697" y="715708"/>
                    <a:pt x="1446836" y="717637"/>
                  </a:cubicBezTo>
                  <a:cubicBezTo>
                    <a:pt x="1687975" y="719566"/>
                    <a:pt x="1932973" y="11581"/>
                    <a:pt x="2176041" y="11581"/>
                  </a:cubicBezTo>
                  <a:cubicBezTo>
                    <a:pt x="2419109" y="11581"/>
                    <a:pt x="2666036" y="719566"/>
                    <a:pt x="2905246" y="717637"/>
                  </a:cubicBezTo>
                  <a:cubicBezTo>
                    <a:pt x="3144456" y="715708"/>
                    <a:pt x="3375950" y="7"/>
                    <a:pt x="3611302" y="7"/>
                  </a:cubicBezTo>
                  <a:cubicBezTo>
                    <a:pt x="3846654" y="7"/>
                    <a:pt x="4078147" y="715708"/>
                    <a:pt x="4317357" y="717637"/>
                  </a:cubicBezTo>
                  <a:cubicBezTo>
                    <a:pt x="4556567" y="719566"/>
                    <a:pt x="4803494" y="9652"/>
                    <a:pt x="5046562" y="11581"/>
                  </a:cubicBezTo>
                  <a:cubicBezTo>
                    <a:pt x="5289630" y="13510"/>
                    <a:pt x="5536558" y="729212"/>
                    <a:pt x="5775768" y="729212"/>
                  </a:cubicBezTo>
                  <a:cubicBezTo>
                    <a:pt x="6014978" y="729212"/>
                    <a:pt x="6248400" y="370396"/>
                    <a:pt x="6481823" y="1158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101524" y="2120096"/>
              <a:ext cx="6516547" cy="740815"/>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4601083" y="4862800"/>
            <a:ext cx="437375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81578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Oval 23"/>
          <p:cNvSpPr/>
          <p:nvPr/>
        </p:nvSpPr>
        <p:spPr>
          <a:xfrm>
            <a:off x="526725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Oval 24"/>
          <p:cNvSpPr/>
          <p:nvPr/>
        </p:nvSpPr>
        <p:spPr>
          <a:xfrm>
            <a:off x="617332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Oval 25"/>
          <p:cNvSpPr/>
          <p:nvPr/>
        </p:nvSpPr>
        <p:spPr>
          <a:xfrm>
            <a:off x="572122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p:cNvSpPr/>
          <p:nvPr/>
        </p:nvSpPr>
        <p:spPr>
          <a:xfrm>
            <a:off x="664029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Oval 27"/>
          <p:cNvSpPr/>
          <p:nvPr/>
        </p:nvSpPr>
        <p:spPr>
          <a:xfrm>
            <a:off x="709176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Oval 28"/>
          <p:cNvSpPr/>
          <p:nvPr/>
        </p:nvSpPr>
        <p:spPr>
          <a:xfrm>
            <a:off x="799783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Oval 29"/>
          <p:cNvSpPr/>
          <p:nvPr/>
        </p:nvSpPr>
        <p:spPr>
          <a:xfrm>
            <a:off x="754573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Oval 30"/>
          <p:cNvSpPr/>
          <p:nvPr/>
        </p:nvSpPr>
        <p:spPr>
          <a:xfrm>
            <a:off x="8441972"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ZoneTexte 9"/>
          <p:cNvSpPr txBox="1"/>
          <p:nvPr/>
        </p:nvSpPr>
        <p:spPr>
          <a:xfrm>
            <a:off x="2884817" y="1229715"/>
            <a:ext cx="865943" cy="523220"/>
          </a:xfrm>
          <a:prstGeom prst="rect">
            <a:avLst/>
          </a:prstGeom>
          <a:noFill/>
        </p:spPr>
        <p:txBody>
          <a:bodyPr wrap="none" rtlCol="0">
            <a:spAutoFit/>
          </a:bodyPr>
          <a:lstStyle/>
          <a:p>
            <a:r>
              <a:rPr lang="fr-FR" sz="2800" b="1" dirty="0">
                <a:solidFill>
                  <a:schemeClr val="tx2"/>
                </a:solidFill>
              </a:rPr>
              <a:t>ADN</a:t>
            </a:r>
          </a:p>
        </p:txBody>
      </p:sp>
      <p:sp>
        <p:nvSpPr>
          <p:cNvPr id="34" name="ZoneTexte 9"/>
          <p:cNvSpPr txBox="1"/>
          <p:nvPr/>
        </p:nvSpPr>
        <p:spPr>
          <a:xfrm>
            <a:off x="2908863" y="2826523"/>
            <a:ext cx="841897" cy="523220"/>
          </a:xfrm>
          <a:prstGeom prst="rect">
            <a:avLst/>
          </a:prstGeom>
          <a:noFill/>
        </p:spPr>
        <p:txBody>
          <a:bodyPr wrap="none" rtlCol="0">
            <a:spAutoFit/>
          </a:bodyPr>
          <a:lstStyle/>
          <a:p>
            <a:r>
              <a:rPr lang="fr-FR" sz="2800" b="1" dirty="0">
                <a:solidFill>
                  <a:srgbClr val="92D050"/>
                </a:solidFill>
              </a:rPr>
              <a:t>ARN</a:t>
            </a:r>
          </a:p>
        </p:txBody>
      </p:sp>
      <p:sp>
        <p:nvSpPr>
          <p:cNvPr id="35" name="ZoneTexte 9"/>
          <p:cNvSpPr txBox="1"/>
          <p:nvPr/>
        </p:nvSpPr>
        <p:spPr>
          <a:xfrm>
            <a:off x="2582749" y="4601190"/>
            <a:ext cx="1712135" cy="523220"/>
          </a:xfrm>
          <a:prstGeom prst="rect">
            <a:avLst/>
          </a:prstGeom>
          <a:noFill/>
        </p:spPr>
        <p:txBody>
          <a:bodyPr wrap="none" rtlCol="0">
            <a:spAutoFit/>
          </a:bodyPr>
          <a:lstStyle/>
          <a:p>
            <a:r>
              <a:rPr lang="fr-FR" sz="2800" b="1" dirty="0">
                <a:solidFill>
                  <a:srgbClr val="FFC000"/>
                </a:solidFill>
              </a:rPr>
              <a:t>PROTEÍNA</a:t>
            </a:r>
          </a:p>
        </p:txBody>
      </p:sp>
      <p:cxnSp>
        <p:nvCxnSpPr>
          <p:cNvPr id="36" name="Straight Arrow Connector 35"/>
          <p:cNvCxnSpPr/>
          <p:nvPr/>
        </p:nvCxnSpPr>
        <p:spPr>
          <a:xfrm>
            <a:off x="6463923" y="1939190"/>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6462939" y="3566656"/>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9" name="ZoneTexte 9"/>
          <p:cNvSpPr txBox="1"/>
          <p:nvPr/>
        </p:nvSpPr>
        <p:spPr>
          <a:xfrm>
            <a:off x="6867687" y="2066183"/>
            <a:ext cx="2117118" cy="523220"/>
          </a:xfrm>
          <a:prstGeom prst="rect">
            <a:avLst/>
          </a:prstGeom>
          <a:noFill/>
        </p:spPr>
        <p:txBody>
          <a:bodyPr wrap="none" rtlCol="0">
            <a:spAutoFit/>
          </a:bodyPr>
          <a:lstStyle/>
          <a:p>
            <a:r>
              <a:rPr lang="fr-FR" sz="2800" dirty="0" err="1"/>
              <a:t>Transcripción</a:t>
            </a:r>
            <a:endParaRPr lang="fr-FR" sz="2800" dirty="0"/>
          </a:p>
        </p:txBody>
      </p:sp>
      <p:sp>
        <p:nvSpPr>
          <p:cNvPr id="40" name="ZoneTexte 9"/>
          <p:cNvSpPr txBox="1"/>
          <p:nvPr/>
        </p:nvSpPr>
        <p:spPr>
          <a:xfrm>
            <a:off x="6867687" y="3640710"/>
            <a:ext cx="1769267" cy="523220"/>
          </a:xfrm>
          <a:prstGeom prst="rect">
            <a:avLst/>
          </a:prstGeom>
          <a:noFill/>
        </p:spPr>
        <p:txBody>
          <a:bodyPr wrap="none" rtlCol="0">
            <a:spAutoFit/>
          </a:bodyPr>
          <a:lstStyle/>
          <a:p>
            <a:r>
              <a:rPr lang="fr-FR" sz="2800" dirty="0" err="1"/>
              <a:t>Traducción</a:t>
            </a:r>
            <a:endParaRPr lang="fr-FR" sz="2800" dirty="0"/>
          </a:p>
        </p:txBody>
      </p:sp>
      <p:cxnSp>
        <p:nvCxnSpPr>
          <p:cNvPr id="41" name="Straight Arrow Connector 40"/>
          <p:cNvCxnSpPr/>
          <p:nvPr/>
        </p:nvCxnSpPr>
        <p:spPr>
          <a:xfrm>
            <a:off x="6456484" y="5245107"/>
            <a:ext cx="0" cy="50405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44" name="ZoneTexte 9"/>
          <p:cNvSpPr txBox="1"/>
          <p:nvPr/>
        </p:nvSpPr>
        <p:spPr>
          <a:xfrm>
            <a:off x="1285852" y="571480"/>
            <a:ext cx="1577676" cy="523220"/>
          </a:xfrm>
          <a:prstGeom prst="rect">
            <a:avLst/>
          </a:prstGeom>
          <a:noFill/>
        </p:spPr>
        <p:txBody>
          <a:bodyPr wrap="none" rtlCol="0">
            <a:spAutoFit/>
          </a:bodyPr>
          <a:lstStyle/>
          <a:p>
            <a:r>
              <a:rPr lang="fr-FR" sz="2800" b="1" dirty="0" err="1"/>
              <a:t>Genotipo</a:t>
            </a:r>
            <a:endParaRPr lang="fr-FR" sz="2800" b="1" dirty="0"/>
          </a:p>
        </p:txBody>
      </p:sp>
      <p:sp>
        <p:nvSpPr>
          <p:cNvPr id="45" name="ZoneTexte 9"/>
          <p:cNvSpPr txBox="1"/>
          <p:nvPr/>
        </p:nvSpPr>
        <p:spPr>
          <a:xfrm>
            <a:off x="1470112" y="5737246"/>
            <a:ext cx="1508298" cy="523220"/>
          </a:xfrm>
          <a:prstGeom prst="rect">
            <a:avLst/>
          </a:prstGeom>
          <a:noFill/>
        </p:spPr>
        <p:txBody>
          <a:bodyPr wrap="none" rtlCol="0">
            <a:spAutoFit/>
          </a:bodyPr>
          <a:lstStyle/>
          <a:p>
            <a:r>
              <a:rPr lang="fr-FR" sz="2800" b="1" dirty="0" err="1"/>
              <a:t>Fenotipo</a:t>
            </a:r>
            <a:endParaRPr lang="fr-FR" sz="2800" b="1" dirty="0"/>
          </a:p>
        </p:txBody>
      </p:sp>
      <p:cxnSp>
        <p:nvCxnSpPr>
          <p:cNvPr id="46" name="Straight Arrow Connector 45"/>
          <p:cNvCxnSpPr/>
          <p:nvPr/>
        </p:nvCxnSpPr>
        <p:spPr>
          <a:xfrm rot="16200000" flipH="1">
            <a:off x="-205881" y="3349098"/>
            <a:ext cx="4474540" cy="6231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37"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Del </a:t>
            </a:r>
            <a:r>
              <a:rPr lang="en-GB" sz="2000" b="1" u="sng" dirty="0" err="1">
                <a:solidFill>
                  <a:schemeClr val="tx1">
                    <a:lumMod val="50000"/>
                    <a:lumOff val="50000"/>
                  </a:schemeClr>
                </a:solidFill>
                <a:ea typeface="Arial" charset="0"/>
                <a:cs typeface="Arial" charset="0"/>
              </a:rPr>
              <a:t>fenotipo</a:t>
            </a:r>
            <a:r>
              <a:rPr lang="en-GB" sz="2000" b="1" u="sng" dirty="0">
                <a:solidFill>
                  <a:schemeClr val="tx1">
                    <a:lumMod val="50000"/>
                    <a:lumOff val="50000"/>
                  </a:schemeClr>
                </a:solidFill>
                <a:ea typeface="Arial" charset="0"/>
                <a:cs typeface="Arial" charset="0"/>
              </a:rPr>
              <a:t> al gen</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1405018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4794446" y="2918584"/>
            <a:ext cx="3645722" cy="339098"/>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7"/>
          <p:cNvGrpSpPr/>
          <p:nvPr/>
        </p:nvGrpSpPr>
        <p:grpSpPr>
          <a:xfrm>
            <a:off x="4374895" y="1214422"/>
            <a:ext cx="4306230" cy="497168"/>
            <a:chOff x="1101524" y="2120096"/>
            <a:chExt cx="6516547" cy="752355"/>
          </a:xfrm>
        </p:grpSpPr>
        <p:sp>
          <p:nvSpPr>
            <p:cNvPr id="18" name="Freeform 17"/>
            <p:cNvSpPr/>
            <p:nvPr/>
          </p:nvSpPr>
          <p:spPr>
            <a:xfrm>
              <a:off x="1124673" y="2143239"/>
              <a:ext cx="6481823" cy="729212"/>
            </a:xfrm>
            <a:custGeom>
              <a:avLst/>
              <a:gdLst>
                <a:gd name="connsiteX0" fmla="*/ 0 w 6481823"/>
                <a:gd name="connsiteY0" fmla="*/ 706062 h 729212"/>
                <a:gd name="connsiteX1" fmla="*/ 729205 w 6481823"/>
                <a:gd name="connsiteY1" fmla="*/ 7 h 729212"/>
                <a:gd name="connsiteX2" fmla="*/ 1446836 w 6481823"/>
                <a:gd name="connsiteY2" fmla="*/ 717637 h 729212"/>
                <a:gd name="connsiteX3" fmla="*/ 2176041 w 6481823"/>
                <a:gd name="connsiteY3" fmla="*/ 11581 h 729212"/>
                <a:gd name="connsiteX4" fmla="*/ 2905246 w 6481823"/>
                <a:gd name="connsiteY4" fmla="*/ 717637 h 729212"/>
                <a:gd name="connsiteX5" fmla="*/ 3611302 w 6481823"/>
                <a:gd name="connsiteY5" fmla="*/ 7 h 729212"/>
                <a:gd name="connsiteX6" fmla="*/ 4317357 w 6481823"/>
                <a:gd name="connsiteY6" fmla="*/ 717637 h 729212"/>
                <a:gd name="connsiteX7" fmla="*/ 5046562 w 6481823"/>
                <a:gd name="connsiteY7" fmla="*/ 11581 h 729212"/>
                <a:gd name="connsiteX8" fmla="*/ 5775768 w 6481823"/>
                <a:gd name="connsiteY8" fmla="*/ 729212 h 729212"/>
                <a:gd name="connsiteX9" fmla="*/ 6481823 w 6481823"/>
                <a:gd name="connsiteY9" fmla="*/ 11581 h 7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1823" h="729212">
                  <a:moveTo>
                    <a:pt x="0" y="706062"/>
                  </a:moveTo>
                  <a:cubicBezTo>
                    <a:pt x="244033" y="352070"/>
                    <a:pt x="488066" y="-1922"/>
                    <a:pt x="729205" y="7"/>
                  </a:cubicBezTo>
                  <a:cubicBezTo>
                    <a:pt x="970344" y="1936"/>
                    <a:pt x="1205697" y="715708"/>
                    <a:pt x="1446836" y="717637"/>
                  </a:cubicBezTo>
                  <a:cubicBezTo>
                    <a:pt x="1687975" y="719566"/>
                    <a:pt x="1932973" y="11581"/>
                    <a:pt x="2176041" y="11581"/>
                  </a:cubicBezTo>
                  <a:cubicBezTo>
                    <a:pt x="2419109" y="11581"/>
                    <a:pt x="2666036" y="719566"/>
                    <a:pt x="2905246" y="717637"/>
                  </a:cubicBezTo>
                  <a:cubicBezTo>
                    <a:pt x="3144456" y="715708"/>
                    <a:pt x="3375950" y="7"/>
                    <a:pt x="3611302" y="7"/>
                  </a:cubicBezTo>
                  <a:cubicBezTo>
                    <a:pt x="3846654" y="7"/>
                    <a:pt x="4078147" y="715708"/>
                    <a:pt x="4317357" y="717637"/>
                  </a:cubicBezTo>
                  <a:cubicBezTo>
                    <a:pt x="4556567" y="719566"/>
                    <a:pt x="4803494" y="9652"/>
                    <a:pt x="5046562" y="11581"/>
                  </a:cubicBezTo>
                  <a:cubicBezTo>
                    <a:pt x="5289630" y="13510"/>
                    <a:pt x="5536558" y="729212"/>
                    <a:pt x="5775768" y="729212"/>
                  </a:cubicBezTo>
                  <a:cubicBezTo>
                    <a:pt x="6014978" y="729212"/>
                    <a:pt x="6248400" y="370396"/>
                    <a:pt x="6481823" y="1158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101524" y="2120096"/>
              <a:ext cx="6516547" cy="740815"/>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4601083" y="4862800"/>
            <a:ext cx="437375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81578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Oval 23"/>
          <p:cNvSpPr/>
          <p:nvPr/>
        </p:nvSpPr>
        <p:spPr>
          <a:xfrm>
            <a:off x="526725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Oval 24"/>
          <p:cNvSpPr/>
          <p:nvPr/>
        </p:nvSpPr>
        <p:spPr>
          <a:xfrm>
            <a:off x="617332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Oval 25"/>
          <p:cNvSpPr/>
          <p:nvPr/>
        </p:nvSpPr>
        <p:spPr>
          <a:xfrm>
            <a:off x="572122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p:cNvSpPr/>
          <p:nvPr/>
        </p:nvSpPr>
        <p:spPr>
          <a:xfrm>
            <a:off x="6640296"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Oval 27"/>
          <p:cNvSpPr/>
          <p:nvPr/>
        </p:nvSpPr>
        <p:spPr>
          <a:xfrm>
            <a:off x="7091769"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Oval 28"/>
          <p:cNvSpPr/>
          <p:nvPr/>
        </p:nvSpPr>
        <p:spPr>
          <a:xfrm>
            <a:off x="7997834"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Oval 29"/>
          <p:cNvSpPr/>
          <p:nvPr/>
        </p:nvSpPr>
        <p:spPr>
          <a:xfrm>
            <a:off x="7545737" y="46816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Oval 30"/>
          <p:cNvSpPr/>
          <p:nvPr/>
        </p:nvSpPr>
        <p:spPr>
          <a:xfrm>
            <a:off x="8441972" y="4700800"/>
            <a:ext cx="324000" cy="32400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ZoneTexte 9"/>
          <p:cNvSpPr txBox="1"/>
          <p:nvPr/>
        </p:nvSpPr>
        <p:spPr>
          <a:xfrm>
            <a:off x="2884817" y="1229715"/>
            <a:ext cx="865943" cy="523220"/>
          </a:xfrm>
          <a:prstGeom prst="rect">
            <a:avLst/>
          </a:prstGeom>
          <a:noFill/>
        </p:spPr>
        <p:txBody>
          <a:bodyPr wrap="none" rtlCol="0">
            <a:spAutoFit/>
          </a:bodyPr>
          <a:lstStyle/>
          <a:p>
            <a:r>
              <a:rPr lang="fr-FR" sz="2800" b="1" dirty="0">
                <a:solidFill>
                  <a:schemeClr val="tx2"/>
                </a:solidFill>
              </a:rPr>
              <a:t>ADN</a:t>
            </a:r>
          </a:p>
        </p:txBody>
      </p:sp>
      <p:sp>
        <p:nvSpPr>
          <p:cNvPr id="34" name="ZoneTexte 9"/>
          <p:cNvSpPr txBox="1"/>
          <p:nvPr/>
        </p:nvSpPr>
        <p:spPr>
          <a:xfrm>
            <a:off x="2908863" y="2826523"/>
            <a:ext cx="841897" cy="523220"/>
          </a:xfrm>
          <a:prstGeom prst="rect">
            <a:avLst/>
          </a:prstGeom>
          <a:noFill/>
        </p:spPr>
        <p:txBody>
          <a:bodyPr wrap="none" rtlCol="0">
            <a:spAutoFit/>
          </a:bodyPr>
          <a:lstStyle/>
          <a:p>
            <a:r>
              <a:rPr lang="fr-FR" sz="2800" b="1" dirty="0">
                <a:solidFill>
                  <a:srgbClr val="92D050"/>
                </a:solidFill>
              </a:rPr>
              <a:t>ARN</a:t>
            </a:r>
          </a:p>
        </p:txBody>
      </p:sp>
      <p:sp>
        <p:nvSpPr>
          <p:cNvPr id="35" name="ZoneTexte 9"/>
          <p:cNvSpPr txBox="1"/>
          <p:nvPr/>
        </p:nvSpPr>
        <p:spPr>
          <a:xfrm>
            <a:off x="2582749" y="4601190"/>
            <a:ext cx="1712135" cy="523220"/>
          </a:xfrm>
          <a:prstGeom prst="rect">
            <a:avLst/>
          </a:prstGeom>
          <a:noFill/>
        </p:spPr>
        <p:txBody>
          <a:bodyPr wrap="none" rtlCol="0">
            <a:spAutoFit/>
          </a:bodyPr>
          <a:lstStyle/>
          <a:p>
            <a:r>
              <a:rPr lang="fr-FR" sz="2800" b="1" dirty="0">
                <a:solidFill>
                  <a:srgbClr val="FFC000"/>
                </a:solidFill>
              </a:rPr>
              <a:t>PROTEÍNA</a:t>
            </a:r>
          </a:p>
        </p:txBody>
      </p:sp>
      <p:cxnSp>
        <p:nvCxnSpPr>
          <p:cNvPr id="36" name="Straight Arrow Connector 35"/>
          <p:cNvCxnSpPr/>
          <p:nvPr/>
        </p:nvCxnSpPr>
        <p:spPr>
          <a:xfrm>
            <a:off x="6463923" y="1939190"/>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6462939" y="3566656"/>
            <a:ext cx="0" cy="7633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9" name="ZoneTexte 9"/>
          <p:cNvSpPr txBox="1"/>
          <p:nvPr/>
        </p:nvSpPr>
        <p:spPr>
          <a:xfrm>
            <a:off x="6867687" y="2066183"/>
            <a:ext cx="2117118" cy="523220"/>
          </a:xfrm>
          <a:prstGeom prst="rect">
            <a:avLst/>
          </a:prstGeom>
          <a:noFill/>
        </p:spPr>
        <p:txBody>
          <a:bodyPr wrap="none" rtlCol="0">
            <a:spAutoFit/>
          </a:bodyPr>
          <a:lstStyle/>
          <a:p>
            <a:r>
              <a:rPr lang="fr-FR" sz="2800" dirty="0" err="1"/>
              <a:t>Transcripción</a:t>
            </a:r>
            <a:endParaRPr lang="fr-FR" sz="2800" dirty="0"/>
          </a:p>
        </p:txBody>
      </p:sp>
      <p:sp>
        <p:nvSpPr>
          <p:cNvPr id="40" name="ZoneTexte 9"/>
          <p:cNvSpPr txBox="1"/>
          <p:nvPr/>
        </p:nvSpPr>
        <p:spPr>
          <a:xfrm>
            <a:off x="6867687" y="3640710"/>
            <a:ext cx="1769267" cy="523220"/>
          </a:xfrm>
          <a:prstGeom prst="rect">
            <a:avLst/>
          </a:prstGeom>
          <a:noFill/>
        </p:spPr>
        <p:txBody>
          <a:bodyPr wrap="none" rtlCol="0">
            <a:spAutoFit/>
          </a:bodyPr>
          <a:lstStyle/>
          <a:p>
            <a:r>
              <a:rPr lang="fr-FR" sz="2800" dirty="0" err="1"/>
              <a:t>Traducción</a:t>
            </a:r>
            <a:endParaRPr lang="fr-FR" sz="2800" dirty="0"/>
          </a:p>
        </p:txBody>
      </p:sp>
      <p:cxnSp>
        <p:nvCxnSpPr>
          <p:cNvPr id="41" name="Straight Arrow Connector 40"/>
          <p:cNvCxnSpPr/>
          <p:nvPr/>
        </p:nvCxnSpPr>
        <p:spPr>
          <a:xfrm>
            <a:off x="6456484" y="5245107"/>
            <a:ext cx="0" cy="50405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42" name="ZoneTexte 9"/>
          <p:cNvSpPr txBox="1"/>
          <p:nvPr/>
        </p:nvSpPr>
        <p:spPr>
          <a:xfrm>
            <a:off x="5240965" y="5817855"/>
            <a:ext cx="2825069" cy="523220"/>
          </a:xfrm>
          <a:prstGeom prst="rect">
            <a:avLst/>
          </a:prstGeom>
          <a:noFill/>
        </p:spPr>
        <p:txBody>
          <a:bodyPr wrap="none" rtlCol="0">
            <a:spAutoFit/>
          </a:bodyPr>
          <a:lstStyle/>
          <a:p>
            <a:r>
              <a:rPr lang="fr-FR" sz="2800" dirty="0" err="1"/>
              <a:t>Función</a:t>
            </a:r>
            <a:r>
              <a:rPr lang="fr-FR" sz="2800" dirty="0"/>
              <a:t> / </a:t>
            </a:r>
            <a:r>
              <a:rPr lang="fr-FR" sz="2800" dirty="0" err="1"/>
              <a:t>carácter</a:t>
            </a:r>
            <a:endParaRPr lang="fr-FR" sz="2800" dirty="0"/>
          </a:p>
        </p:txBody>
      </p:sp>
      <p:sp>
        <p:nvSpPr>
          <p:cNvPr id="44" name="ZoneTexte 9"/>
          <p:cNvSpPr txBox="1"/>
          <p:nvPr/>
        </p:nvSpPr>
        <p:spPr>
          <a:xfrm>
            <a:off x="1285852" y="571480"/>
            <a:ext cx="1577676" cy="523220"/>
          </a:xfrm>
          <a:prstGeom prst="rect">
            <a:avLst/>
          </a:prstGeom>
          <a:noFill/>
        </p:spPr>
        <p:txBody>
          <a:bodyPr wrap="none" rtlCol="0">
            <a:spAutoFit/>
          </a:bodyPr>
          <a:lstStyle/>
          <a:p>
            <a:r>
              <a:rPr lang="fr-FR" sz="2800" b="1" dirty="0" err="1"/>
              <a:t>Genotipo</a:t>
            </a:r>
            <a:endParaRPr lang="fr-FR" sz="2800" b="1" dirty="0"/>
          </a:p>
        </p:txBody>
      </p:sp>
      <p:sp>
        <p:nvSpPr>
          <p:cNvPr id="45" name="ZoneTexte 9"/>
          <p:cNvSpPr txBox="1"/>
          <p:nvPr/>
        </p:nvSpPr>
        <p:spPr>
          <a:xfrm>
            <a:off x="1470112" y="5737246"/>
            <a:ext cx="1508298" cy="523220"/>
          </a:xfrm>
          <a:prstGeom prst="rect">
            <a:avLst/>
          </a:prstGeom>
          <a:noFill/>
        </p:spPr>
        <p:txBody>
          <a:bodyPr wrap="none" rtlCol="0">
            <a:spAutoFit/>
          </a:bodyPr>
          <a:lstStyle/>
          <a:p>
            <a:r>
              <a:rPr lang="fr-FR" sz="2800" b="1" dirty="0" err="1"/>
              <a:t>Fenotipo</a:t>
            </a:r>
            <a:endParaRPr lang="fr-FR" sz="2800" b="1" dirty="0"/>
          </a:p>
        </p:txBody>
      </p:sp>
      <p:cxnSp>
        <p:nvCxnSpPr>
          <p:cNvPr id="46" name="Straight Arrow Connector 45"/>
          <p:cNvCxnSpPr/>
          <p:nvPr/>
        </p:nvCxnSpPr>
        <p:spPr>
          <a:xfrm rot="16200000" flipH="1">
            <a:off x="-205881" y="3349098"/>
            <a:ext cx="4474540" cy="6231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37"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Del </a:t>
            </a:r>
            <a:r>
              <a:rPr lang="en-GB" sz="2000" b="1" u="sng" dirty="0" err="1">
                <a:solidFill>
                  <a:schemeClr val="tx1">
                    <a:lumMod val="50000"/>
                    <a:lumOff val="50000"/>
                  </a:schemeClr>
                </a:solidFill>
                <a:ea typeface="Arial" charset="0"/>
                <a:cs typeface="Arial" charset="0"/>
              </a:rPr>
              <a:t>fenotipo</a:t>
            </a:r>
            <a:r>
              <a:rPr lang="en-GB" sz="2000" b="1" u="sng" dirty="0">
                <a:solidFill>
                  <a:schemeClr val="tx1">
                    <a:lumMod val="50000"/>
                    <a:lumOff val="50000"/>
                  </a:schemeClr>
                </a:solidFill>
                <a:ea typeface="Arial" charset="0"/>
                <a:cs typeface="Arial" charset="0"/>
              </a:rPr>
              <a:t> al gen</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140501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33" name="32 CuadroTexto"/>
          <p:cNvSpPr txBox="1"/>
          <p:nvPr/>
        </p:nvSpPr>
        <p:spPr>
          <a:xfrm>
            <a:off x="1214414" y="642918"/>
            <a:ext cx="7143800" cy="4555093"/>
          </a:xfrm>
          <a:prstGeom prst="rect">
            <a:avLst/>
          </a:prstGeom>
          <a:noFill/>
        </p:spPr>
        <p:txBody>
          <a:bodyPr wrap="square" rtlCol="0">
            <a:spAutoFit/>
          </a:bodyPr>
          <a:lstStyle/>
          <a:p>
            <a:r>
              <a:rPr lang="en-US" sz="2000" b="1" dirty="0"/>
              <a:t>¿</a:t>
            </a:r>
            <a:r>
              <a:rPr lang="en-US" sz="2000" b="1" dirty="0" err="1"/>
              <a:t>Cómo</a:t>
            </a:r>
            <a:r>
              <a:rPr lang="en-US" sz="2000" b="1" dirty="0"/>
              <a:t> </a:t>
            </a:r>
            <a:r>
              <a:rPr lang="en-US" sz="2000" b="1" dirty="0" err="1"/>
              <a:t>podemos</a:t>
            </a:r>
            <a:r>
              <a:rPr lang="en-US" sz="2000" b="1" dirty="0"/>
              <a:t> </a:t>
            </a:r>
            <a:r>
              <a:rPr lang="en-US" sz="2000" b="1" dirty="0" err="1"/>
              <a:t>estudiar</a:t>
            </a:r>
            <a:r>
              <a:rPr lang="en-US" sz="2000" b="1" dirty="0"/>
              <a:t> la </a:t>
            </a:r>
            <a:r>
              <a:rPr lang="en-US" sz="2000" b="1" dirty="0" err="1">
                <a:solidFill>
                  <a:srgbClr val="92D050"/>
                </a:solidFill>
              </a:rPr>
              <a:t>función</a:t>
            </a:r>
            <a:r>
              <a:rPr lang="en-US" sz="2000" b="1" dirty="0">
                <a:solidFill>
                  <a:srgbClr val="92D050"/>
                </a:solidFill>
              </a:rPr>
              <a:t> de un gen</a:t>
            </a:r>
            <a:r>
              <a:rPr lang="en-US" sz="2000" b="1" dirty="0"/>
              <a:t>? </a:t>
            </a:r>
          </a:p>
          <a:p>
            <a:endParaRPr lang="en-US" sz="2000" b="1" dirty="0"/>
          </a:p>
          <a:p>
            <a:endParaRPr lang="en-US" sz="2000" b="1" dirty="0"/>
          </a:p>
          <a:p>
            <a:endParaRPr lang="en-US" b="1" dirty="0"/>
          </a:p>
          <a:p>
            <a:pPr lvl="1">
              <a:buFont typeface="Arial" pitchFamily="34" charset="0"/>
              <a:buChar char="•"/>
            </a:pPr>
            <a:r>
              <a:rPr lang="en-US" sz="2400" b="1" dirty="0"/>
              <a:t> </a:t>
            </a:r>
            <a:r>
              <a:rPr lang="en-US" sz="2400" b="1" dirty="0" err="1"/>
              <a:t>Eliminándolo</a:t>
            </a:r>
            <a:r>
              <a:rPr lang="en-US" sz="2400" b="1" dirty="0"/>
              <a:t> </a:t>
            </a:r>
            <a:r>
              <a:rPr lang="en-US" sz="2000" dirty="0"/>
              <a:t>(</a:t>
            </a:r>
            <a:r>
              <a:rPr lang="en-US" sz="2000" dirty="0" err="1"/>
              <a:t>análisis</a:t>
            </a:r>
            <a:r>
              <a:rPr lang="en-US" sz="2000" dirty="0"/>
              <a:t> de </a:t>
            </a:r>
            <a:r>
              <a:rPr lang="en-US" sz="2000" dirty="0" err="1"/>
              <a:t>falta</a:t>
            </a:r>
            <a:r>
              <a:rPr lang="en-US" sz="2000" dirty="0"/>
              <a:t> de </a:t>
            </a:r>
            <a:r>
              <a:rPr lang="en-US" sz="2000" dirty="0" err="1"/>
              <a:t>función</a:t>
            </a:r>
            <a:r>
              <a:rPr lang="en-US" sz="2000" dirty="0"/>
              <a:t>)</a:t>
            </a:r>
          </a:p>
          <a:p>
            <a:pPr lvl="1"/>
            <a:endParaRPr lang="en-US" sz="2000" dirty="0"/>
          </a:p>
          <a:p>
            <a:pPr lvl="2"/>
            <a:endParaRPr lang="en-US" sz="2400" b="1" dirty="0"/>
          </a:p>
          <a:p>
            <a:pPr lvl="2"/>
            <a:endParaRPr lang="en-US" sz="2400" b="1" dirty="0"/>
          </a:p>
          <a:p>
            <a:pPr lvl="1">
              <a:buFont typeface="Arial" pitchFamily="34" charset="0"/>
              <a:buChar char="•"/>
            </a:pPr>
            <a:endParaRPr lang="en-US" sz="2400" b="1" dirty="0"/>
          </a:p>
          <a:p>
            <a:pPr lvl="1">
              <a:buFont typeface="Arial" pitchFamily="34" charset="0"/>
              <a:buChar char="•"/>
            </a:pPr>
            <a:r>
              <a:rPr lang="en-US" sz="2400" b="1" dirty="0"/>
              <a:t> </a:t>
            </a:r>
            <a:r>
              <a:rPr lang="en-US" sz="2400" b="1" dirty="0" err="1"/>
              <a:t>Sobreexpresándolo</a:t>
            </a:r>
            <a:r>
              <a:rPr lang="en-US" sz="2400" b="1" dirty="0"/>
              <a:t> </a:t>
            </a:r>
            <a:r>
              <a:rPr lang="en-US" dirty="0"/>
              <a:t>(</a:t>
            </a:r>
            <a:r>
              <a:rPr lang="en-US" dirty="0" err="1"/>
              <a:t>anáisis</a:t>
            </a:r>
            <a:r>
              <a:rPr lang="en-US" dirty="0"/>
              <a:t> de </a:t>
            </a:r>
            <a:r>
              <a:rPr lang="en-US" dirty="0" err="1"/>
              <a:t>ganancia</a:t>
            </a:r>
            <a:r>
              <a:rPr lang="en-US" dirty="0"/>
              <a:t> de </a:t>
            </a:r>
            <a:r>
              <a:rPr lang="en-US" dirty="0" err="1"/>
              <a:t>función</a:t>
            </a:r>
            <a:r>
              <a:rPr lang="en-US" dirty="0"/>
              <a:t>)</a:t>
            </a:r>
          </a:p>
          <a:p>
            <a:pPr lvl="1"/>
            <a:endParaRPr lang="en-US" dirty="0"/>
          </a:p>
          <a:p>
            <a:pPr lvl="1"/>
            <a:endParaRPr lang="en-US" dirty="0"/>
          </a:p>
          <a:p>
            <a:pPr lvl="1">
              <a:buFont typeface="Arial" pitchFamily="34" charset="0"/>
              <a:buChar char="•"/>
            </a:pPr>
            <a:endParaRPr lang="en-US" dirty="0"/>
          </a:p>
          <a:p>
            <a:pPr lvl="1">
              <a:buFont typeface="Arial" pitchFamily="34" charset="0"/>
              <a:buChar char="•"/>
            </a:pPr>
            <a:endParaRPr lang="es-ES" dirty="0"/>
          </a:p>
        </p:txBody>
      </p:sp>
      <p:sp>
        <p:nvSpPr>
          <p:cNvPr id="6" name="5 Flecha abajo"/>
          <p:cNvSpPr/>
          <p:nvPr/>
        </p:nvSpPr>
        <p:spPr>
          <a:xfrm>
            <a:off x="4357686" y="5214950"/>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3629924" y="5957848"/>
            <a:ext cx="1878180" cy="461665"/>
          </a:xfrm>
          <a:prstGeom prst="rect">
            <a:avLst/>
          </a:prstGeom>
          <a:noFill/>
        </p:spPr>
        <p:txBody>
          <a:bodyPr wrap="square" rtlCol="0">
            <a:spAutoFit/>
          </a:bodyPr>
          <a:lstStyle/>
          <a:p>
            <a:pPr algn="ctr"/>
            <a:r>
              <a:rPr lang="en-US" sz="2400" b="1" u="sng" dirty="0" err="1"/>
              <a:t>Mutagénesis</a:t>
            </a:r>
            <a:endParaRPr lang="en-US" sz="2400" b="1" dirty="0"/>
          </a:p>
        </p:txBody>
      </p:sp>
      <p:pic>
        <p:nvPicPr>
          <p:cNvPr id="8" name="Picture 1"/>
          <p:cNvPicPr>
            <a:picLocks noChangeAspect="1" noChangeArrowheads="1"/>
          </p:cNvPicPr>
          <p:nvPr/>
        </p:nvPicPr>
        <p:blipFill>
          <a:blip r:embed="rId5"/>
          <a:srcRect/>
          <a:stretch>
            <a:fillRect/>
          </a:stretch>
        </p:blipFill>
        <p:spPr bwMode="auto">
          <a:xfrm>
            <a:off x="6786578" y="1101997"/>
            <a:ext cx="2214578" cy="1469747"/>
          </a:xfrm>
          <a:prstGeom prst="rect">
            <a:avLst/>
          </a:prstGeom>
          <a:noFill/>
          <a:ln w="9525">
            <a:noFill/>
            <a:miter lim="800000"/>
            <a:headEnd/>
            <a:tailEnd/>
          </a:ln>
          <a:effectLst/>
        </p:spPr>
      </p:pic>
    </p:spTree>
    <p:extLst>
      <p:ext uri="{BB962C8B-B14F-4D97-AF65-F5344CB8AC3E}">
        <p14:creationId xmlns:p14="http://schemas.microsoft.com/office/powerpoint/2010/main" val="3981018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33" name="32 CuadroTexto"/>
          <p:cNvSpPr txBox="1"/>
          <p:nvPr/>
        </p:nvSpPr>
        <p:spPr>
          <a:xfrm>
            <a:off x="1214414" y="642918"/>
            <a:ext cx="7143800" cy="5170646"/>
          </a:xfrm>
          <a:prstGeom prst="rect">
            <a:avLst/>
          </a:prstGeom>
          <a:noFill/>
        </p:spPr>
        <p:txBody>
          <a:bodyPr wrap="square" rtlCol="0">
            <a:spAutoFit/>
          </a:bodyPr>
          <a:lstStyle/>
          <a:p>
            <a:r>
              <a:rPr lang="en-US" sz="2000" b="1" dirty="0"/>
              <a:t>¿</a:t>
            </a:r>
            <a:r>
              <a:rPr lang="en-US" sz="2000" b="1" dirty="0" err="1"/>
              <a:t>Cómo</a:t>
            </a:r>
            <a:r>
              <a:rPr lang="en-US" sz="2000" b="1" dirty="0"/>
              <a:t> </a:t>
            </a:r>
            <a:r>
              <a:rPr lang="en-US" sz="2000" b="1" dirty="0" err="1"/>
              <a:t>podemos</a:t>
            </a:r>
            <a:r>
              <a:rPr lang="en-US" sz="2000" b="1" dirty="0"/>
              <a:t> </a:t>
            </a:r>
            <a:r>
              <a:rPr lang="en-US" sz="2000" b="1" dirty="0" err="1"/>
              <a:t>estudiar</a:t>
            </a:r>
            <a:r>
              <a:rPr lang="en-US" sz="2000" b="1" dirty="0"/>
              <a:t> la </a:t>
            </a:r>
            <a:r>
              <a:rPr lang="en-US" sz="2000" b="1" dirty="0" err="1">
                <a:solidFill>
                  <a:srgbClr val="92D050"/>
                </a:solidFill>
              </a:rPr>
              <a:t>función</a:t>
            </a:r>
            <a:r>
              <a:rPr lang="en-US" sz="2000" b="1" dirty="0">
                <a:solidFill>
                  <a:srgbClr val="92D050"/>
                </a:solidFill>
              </a:rPr>
              <a:t> de un gen</a:t>
            </a:r>
            <a:r>
              <a:rPr lang="en-US" sz="2000" b="1" dirty="0"/>
              <a:t>? </a:t>
            </a:r>
          </a:p>
          <a:p>
            <a:endParaRPr lang="en-US" sz="2000" b="1" dirty="0"/>
          </a:p>
          <a:p>
            <a:endParaRPr lang="en-US" sz="2000" b="1" dirty="0"/>
          </a:p>
          <a:p>
            <a:endParaRPr lang="en-US" b="1" dirty="0"/>
          </a:p>
          <a:p>
            <a:pPr lvl="1">
              <a:buFont typeface="Arial" pitchFamily="34" charset="0"/>
              <a:buChar char="•"/>
            </a:pPr>
            <a:r>
              <a:rPr lang="en-US" sz="2400" b="1" dirty="0"/>
              <a:t> </a:t>
            </a:r>
            <a:r>
              <a:rPr lang="en-US" sz="2400" b="1" dirty="0" err="1"/>
              <a:t>Eliminándolo</a:t>
            </a:r>
            <a:r>
              <a:rPr lang="en-US" sz="2400" b="1" dirty="0"/>
              <a:t> </a:t>
            </a:r>
            <a:r>
              <a:rPr lang="en-US" sz="2000" dirty="0"/>
              <a:t>(</a:t>
            </a:r>
            <a:r>
              <a:rPr lang="en-US" sz="2000" dirty="0" err="1"/>
              <a:t>análisis</a:t>
            </a:r>
            <a:r>
              <a:rPr lang="en-US" sz="2000" dirty="0"/>
              <a:t> de </a:t>
            </a:r>
            <a:r>
              <a:rPr lang="en-US" sz="2000" dirty="0" err="1"/>
              <a:t>falta</a:t>
            </a:r>
            <a:r>
              <a:rPr lang="en-US" sz="2000" dirty="0"/>
              <a:t> de </a:t>
            </a:r>
            <a:r>
              <a:rPr lang="en-US" sz="2000" dirty="0" err="1"/>
              <a:t>función</a:t>
            </a:r>
            <a:r>
              <a:rPr lang="en-US" sz="2000" dirty="0"/>
              <a:t>)</a:t>
            </a:r>
          </a:p>
          <a:p>
            <a:pPr lvl="1"/>
            <a:endParaRPr lang="en-US" sz="2000" dirty="0"/>
          </a:p>
          <a:p>
            <a:pPr lvl="2">
              <a:buFont typeface="Wingdings" pitchFamily="2" charset="2"/>
              <a:buChar char="Ø"/>
            </a:pPr>
            <a:r>
              <a:rPr lang="en-US" sz="1600" b="1" dirty="0" err="1"/>
              <a:t>Mutaciones</a:t>
            </a:r>
            <a:r>
              <a:rPr lang="en-US" sz="1600" b="1" dirty="0"/>
              <a:t> </a:t>
            </a:r>
            <a:r>
              <a:rPr lang="en-US" sz="1600" b="1" dirty="0" err="1"/>
              <a:t>amorfas</a:t>
            </a:r>
            <a:r>
              <a:rPr lang="en-US" sz="1600" dirty="0"/>
              <a:t>: </a:t>
            </a:r>
            <a:r>
              <a:rPr lang="en-US" sz="1600" dirty="0" err="1"/>
              <a:t>totalmente</a:t>
            </a:r>
            <a:r>
              <a:rPr lang="en-US" sz="1600" dirty="0"/>
              <a:t> </a:t>
            </a:r>
            <a:r>
              <a:rPr lang="en-US" sz="1600" dirty="0" err="1"/>
              <a:t>nulos</a:t>
            </a:r>
            <a:endParaRPr lang="en-US" sz="1600" dirty="0"/>
          </a:p>
          <a:p>
            <a:pPr lvl="2">
              <a:buFont typeface="Wingdings" pitchFamily="2" charset="2"/>
              <a:buChar char="Ø"/>
            </a:pPr>
            <a:r>
              <a:rPr lang="en-US" sz="1600" b="1" dirty="0" err="1"/>
              <a:t>Mutaciones</a:t>
            </a:r>
            <a:r>
              <a:rPr lang="en-US" sz="1600" b="1" dirty="0"/>
              <a:t> </a:t>
            </a:r>
            <a:r>
              <a:rPr lang="en-US" sz="1600" b="1" dirty="0" err="1"/>
              <a:t>hipomórficas</a:t>
            </a:r>
            <a:r>
              <a:rPr lang="en-US" sz="1600" dirty="0"/>
              <a:t>: </a:t>
            </a:r>
            <a:r>
              <a:rPr lang="en-US" sz="1600" dirty="0" err="1"/>
              <a:t>reduccción</a:t>
            </a:r>
            <a:r>
              <a:rPr lang="en-US" sz="1600" dirty="0"/>
              <a:t>, </a:t>
            </a:r>
            <a:r>
              <a:rPr lang="en-US" sz="1600" dirty="0" err="1"/>
              <a:t>pero</a:t>
            </a:r>
            <a:r>
              <a:rPr lang="en-US" sz="1600" dirty="0"/>
              <a:t> no total</a:t>
            </a:r>
          </a:p>
          <a:p>
            <a:pPr lvl="2"/>
            <a:endParaRPr lang="en-US" sz="2400" b="1" dirty="0"/>
          </a:p>
          <a:p>
            <a:pPr lvl="1">
              <a:buFont typeface="Arial" pitchFamily="34" charset="0"/>
              <a:buChar char="•"/>
            </a:pPr>
            <a:endParaRPr lang="en-US" sz="2400" b="1" dirty="0"/>
          </a:p>
          <a:p>
            <a:pPr lvl="1">
              <a:buFont typeface="Arial" pitchFamily="34" charset="0"/>
              <a:buChar char="•"/>
            </a:pPr>
            <a:r>
              <a:rPr lang="en-US" sz="2400" b="1" dirty="0"/>
              <a:t> </a:t>
            </a:r>
            <a:r>
              <a:rPr lang="en-US" sz="2400" b="1" dirty="0" err="1"/>
              <a:t>Sobreexpresándolo</a:t>
            </a:r>
            <a:r>
              <a:rPr lang="en-US" sz="2400" b="1" dirty="0"/>
              <a:t> </a:t>
            </a:r>
            <a:r>
              <a:rPr lang="en-US" dirty="0"/>
              <a:t>(</a:t>
            </a:r>
            <a:r>
              <a:rPr lang="en-US" dirty="0" err="1"/>
              <a:t>análisis</a:t>
            </a:r>
            <a:r>
              <a:rPr lang="en-US" dirty="0"/>
              <a:t> de </a:t>
            </a:r>
            <a:r>
              <a:rPr lang="en-US" dirty="0" err="1"/>
              <a:t>ganancia</a:t>
            </a:r>
            <a:r>
              <a:rPr lang="en-US" dirty="0"/>
              <a:t> de </a:t>
            </a:r>
            <a:r>
              <a:rPr lang="en-US" dirty="0" err="1"/>
              <a:t>función</a:t>
            </a:r>
            <a:r>
              <a:rPr lang="en-US" dirty="0"/>
              <a:t>)</a:t>
            </a:r>
          </a:p>
          <a:p>
            <a:pPr lvl="1"/>
            <a:endParaRPr lang="en-US" dirty="0"/>
          </a:p>
          <a:p>
            <a:pPr lvl="2">
              <a:buFont typeface="Wingdings" pitchFamily="2" charset="2"/>
              <a:buChar char="Ø"/>
            </a:pPr>
            <a:r>
              <a:rPr lang="en-US" sz="1600" b="1" dirty="0" err="1"/>
              <a:t>Mutaciones</a:t>
            </a:r>
            <a:r>
              <a:rPr lang="en-US" sz="1600" b="1" dirty="0"/>
              <a:t> </a:t>
            </a:r>
            <a:r>
              <a:rPr lang="en-US" sz="1600" b="1" dirty="0" err="1"/>
              <a:t>hipermórficas</a:t>
            </a:r>
            <a:r>
              <a:rPr lang="en-US" sz="1600" dirty="0"/>
              <a:t>:  </a:t>
            </a:r>
            <a:r>
              <a:rPr lang="en-US" sz="1600" dirty="0" err="1"/>
              <a:t>incremento</a:t>
            </a:r>
            <a:r>
              <a:rPr lang="en-US" sz="1600" dirty="0"/>
              <a:t> de la </a:t>
            </a:r>
            <a:r>
              <a:rPr lang="en-US" sz="1600" dirty="0" err="1"/>
              <a:t>actividad</a:t>
            </a:r>
            <a:endParaRPr lang="en-US" sz="1600" dirty="0"/>
          </a:p>
          <a:p>
            <a:pPr lvl="2">
              <a:buFont typeface="Wingdings" pitchFamily="2" charset="2"/>
              <a:buChar char="Ø"/>
            </a:pPr>
            <a:r>
              <a:rPr lang="en-US" sz="1600" b="1" dirty="0" err="1"/>
              <a:t>Mutaciones</a:t>
            </a:r>
            <a:r>
              <a:rPr lang="en-US" sz="1600" b="1" dirty="0"/>
              <a:t> </a:t>
            </a:r>
            <a:r>
              <a:rPr lang="en-US" sz="1600" b="1" dirty="0" err="1"/>
              <a:t>neomórficas</a:t>
            </a:r>
            <a:r>
              <a:rPr lang="en-US" sz="1600" dirty="0"/>
              <a:t>:  </a:t>
            </a:r>
            <a:r>
              <a:rPr lang="en-US" sz="1600" dirty="0" err="1"/>
              <a:t>nueva</a:t>
            </a:r>
            <a:r>
              <a:rPr lang="en-US" sz="1600" dirty="0"/>
              <a:t> </a:t>
            </a:r>
            <a:r>
              <a:rPr lang="en-US" sz="1600" dirty="0" err="1"/>
              <a:t>función</a:t>
            </a:r>
            <a:endParaRPr lang="en-US" sz="2400" b="1" dirty="0"/>
          </a:p>
          <a:p>
            <a:pPr lvl="1"/>
            <a:endParaRPr lang="en-US" dirty="0"/>
          </a:p>
          <a:p>
            <a:pPr lvl="1">
              <a:buFont typeface="Arial" pitchFamily="34" charset="0"/>
              <a:buChar char="•"/>
            </a:pPr>
            <a:endParaRPr lang="en-US" dirty="0"/>
          </a:p>
          <a:p>
            <a:pPr lvl="1">
              <a:buFont typeface="Arial" pitchFamily="34" charset="0"/>
              <a:buChar char="•"/>
            </a:pPr>
            <a:endParaRPr lang="es-ES" dirty="0"/>
          </a:p>
        </p:txBody>
      </p:sp>
      <p:sp>
        <p:nvSpPr>
          <p:cNvPr id="6" name="5 Flecha abajo"/>
          <p:cNvSpPr/>
          <p:nvPr/>
        </p:nvSpPr>
        <p:spPr>
          <a:xfrm>
            <a:off x="4357686" y="5214950"/>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3629924" y="5957848"/>
            <a:ext cx="1950188" cy="461665"/>
          </a:xfrm>
          <a:prstGeom prst="rect">
            <a:avLst/>
          </a:prstGeom>
          <a:noFill/>
        </p:spPr>
        <p:txBody>
          <a:bodyPr wrap="square" rtlCol="0">
            <a:spAutoFit/>
          </a:bodyPr>
          <a:lstStyle/>
          <a:p>
            <a:pPr algn="ctr"/>
            <a:r>
              <a:rPr lang="en-US" sz="2400" b="1" u="sng" dirty="0" err="1"/>
              <a:t>Mutagénesis</a:t>
            </a:r>
            <a:endParaRPr lang="en-US" sz="2400" b="1" dirty="0"/>
          </a:p>
        </p:txBody>
      </p:sp>
    </p:spTree>
    <p:extLst>
      <p:ext uri="{BB962C8B-B14F-4D97-AF65-F5344CB8AC3E}">
        <p14:creationId xmlns:p14="http://schemas.microsoft.com/office/powerpoint/2010/main" val="3981018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33" name="32 CuadroTexto"/>
          <p:cNvSpPr txBox="1"/>
          <p:nvPr/>
        </p:nvSpPr>
        <p:spPr>
          <a:xfrm>
            <a:off x="1214414" y="642918"/>
            <a:ext cx="7143800" cy="707886"/>
          </a:xfrm>
          <a:prstGeom prst="rect">
            <a:avLst/>
          </a:prstGeom>
          <a:noFill/>
        </p:spPr>
        <p:txBody>
          <a:bodyPr wrap="square" rtlCol="0">
            <a:spAutoFit/>
          </a:bodyPr>
          <a:lstStyle/>
          <a:p>
            <a:r>
              <a:rPr lang="en-US" sz="2000" b="1" u="sng" dirty="0" err="1"/>
              <a:t>Clasificación</a:t>
            </a:r>
            <a:r>
              <a:rPr lang="en-US" sz="2000" b="1" u="sng" dirty="0"/>
              <a:t> de las </a:t>
            </a:r>
            <a:r>
              <a:rPr lang="en-US" sz="2000" b="1" u="sng" dirty="0" err="1"/>
              <a:t>mutaciones</a:t>
            </a:r>
            <a:endParaRPr lang="en-US" sz="2000" b="1" u="sng" dirty="0"/>
          </a:p>
          <a:p>
            <a:endParaRPr lang="en-US" sz="2000" b="1" dirty="0"/>
          </a:p>
        </p:txBody>
      </p:sp>
      <p:sp>
        <p:nvSpPr>
          <p:cNvPr id="6" name="5 CuadroTexto"/>
          <p:cNvSpPr txBox="1"/>
          <p:nvPr/>
        </p:nvSpPr>
        <p:spPr>
          <a:xfrm>
            <a:off x="1415080" y="4442780"/>
            <a:ext cx="1714512" cy="461665"/>
          </a:xfrm>
          <a:prstGeom prst="rect">
            <a:avLst/>
          </a:prstGeom>
          <a:noFill/>
        </p:spPr>
        <p:txBody>
          <a:bodyPr wrap="square" rtlCol="0">
            <a:spAutoFit/>
          </a:bodyPr>
          <a:lstStyle/>
          <a:p>
            <a:r>
              <a:rPr lang="en-US" sz="2400" b="1" dirty="0" err="1"/>
              <a:t>Tipos</a:t>
            </a:r>
            <a:endParaRPr lang="es-ES" sz="2400" dirty="0"/>
          </a:p>
        </p:txBody>
      </p:sp>
      <p:sp>
        <p:nvSpPr>
          <p:cNvPr id="7" name="6 CuadroTexto"/>
          <p:cNvSpPr txBox="1"/>
          <p:nvPr/>
        </p:nvSpPr>
        <p:spPr>
          <a:xfrm>
            <a:off x="2786050" y="3857628"/>
            <a:ext cx="5786478" cy="369332"/>
          </a:xfrm>
          <a:prstGeom prst="rect">
            <a:avLst/>
          </a:prstGeom>
          <a:noFill/>
        </p:spPr>
        <p:txBody>
          <a:bodyPr wrap="square" rtlCol="0">
            <a:spAutoFit/>
          </a:bodyPr>
          <a:lstStyle/>
          <a:p>
            <a:r>
              <a:rPr lang="en-US" b="1" dirty="0" err="1"/>
              <a:t>Génicas</a:t>
            </a:r>
            <a:r>
              <a:rPr lang="en-US" dirty="0"/>
              <a:t>: </a:t>
            </a:r>
            <a:r>
              <a:rPr lang="en-US" sz="1600" dirty="0"/>
              <a:t>seq. </a:t>
            </a:r>
            <a:r>
              <a:rPr lang="en-US" sz="1600" dirty="0" err="1"/>
              <a:t>nucleótidos</a:t>
            </a:r>
            <a:r>
              <a:rPr lang="en-US" sz="1600" dirty="0"/>
              <a:t> (</a:t>
            </a:r>
            <a:r>
              <a:rPr lang="en-US" sz="1600" dirty="0" err="1"/>
              <a:t>deleción</a:t>
            </a:r>
            <a:r>
              <a:rPr lang="en-US" sz="1600" dirty="0"/>
              <a:t>, </a:t>
            </a:r>
            <a:r>
              <a:rPr lang="en-US" sz="1600" dirty="0" err="1"/>
              <a:t>adición</a:t>
            </a:r>
            <a:r>
              <a:rPr lang="en-US" sz="1600" dirty="0"/>
              <a:t>, </a:t>
            </a:r>
            <a:r>
              <a:rPr lang="en-US" sz="1600" dirty="0" err="1"/>
              <a:t>sustitución</a:t>
            </a:r>
            <a:r>
              <a:rPr lang="en-US" sz="1600" dirty="0"/>
              <a:t>)</a:t>
            </a:r>
            <a:r>
              <a:rPr lang="en-US" sz="1600" b="1" dirty="0"/>
              <a:t> </a:t>
            </a:r>
            <a:endParaRPr lang="es-ES" sz="1600" dirty="0"/>
          </a:p>
        </p:txBody>
      </p:sp>
      <p:sp>
        <p:nvSpPr>
          <p:cNvPr id="8" name="7 CuadroTexto"/>
          <p:cNvSpPr txBox="1"/>
          <p:nvPr/>
        </p:nvSpPr>
        <p:spPr>
          <a:xfrm>
            <a:off x="2786050" y="4500570"/>
            <a:ext cx="6357950" cy="615553"/>
          </a:xfrm>
          <a:prstGeom prst="rect">
            <a:avLst/>
          </a:prstGeom>
          <a:noFill/>
        </p:spPr>
        <p:txBody>
          <a:bodyPr wrap="square" rtlCol="0">
            <a:spAutoFit/>
          </a:bodyPr>
          <a:lstStyle/>
          <a:p>
            <a:r>
              <a:rPr lang="en-US" b="1" dirty="0" err="1"/>
              <a:t>Cromosómicas</a:t>
            </a:r>
            <a:r>
              <a:rPr lang="en-US" dirty="0"/>
              <a:t>: </a:t>
            </a:r>
            <a:r>
              <a:rPr lang="en-US" sz="1600" dirty="0" err="1"/>
              <a:t>fragmentos</a:t>
            </a:r>
            <a:r>
              <a:rPr lang="en-US" sz="1600" dirty="0"/>
              <a:t> </a:t>
            </a:r>
            <a:r>
              <a:rPr lang="en-US" sz="1600" dirty="0" err="1"/>
              <a:t>cromosomas</a:t>
            </a:r>
            <a:r>
              <a:rPr lang="en-US" sz="1600" dirty="0"/>
              <a:t> (</a:t>
            </a:r>
            <a:r>
              <a:rPr lang="en-US" sz="1600" dirty="0" err="1"/>
              <a:t>deleción</a:t>
            </a:r>
            <a:r>
              <a:rPr lang="en-US" sz="1600" dirty="0"/>
              <a:t>, </a:t>
            </a:r>
            <a:r>
              <a:rPr lang="en-US" sz="1600" dirty="0" err="1"/>
              <a:t>duplicación</a:t>
            </a:r>
            <a:r>
              <a:rPr lang="en-US" sz="1600" dirty="0"/>
              <a:t>, </a:t>
            </a:r>
            <a:r>
              <a:rPr lang="en-US" sz="1600" dirty="0" err="1"/>
              <a:t>inversión</a:t>
            </a:r>
            <a:r>
              <a:rPr lang="en-US" sz="1600" dirty="0"/>
              <a:t>, </a:t>
            </a:r>
            <a:r>
              <a:rPr lang="en-US" sz="1600" dirty="0" err="1"/>
              <a:t>translocación</a:t>
            </a:r>
            <a:endParaRPr lang="es-ES" sz="1600" dirty="0"/>
          </a:p>
        </p:txBody>
      </p:sp>
      <p:sp>
        <p:nvSpPr>
          <p:cNvPr id="9" name="8 CuadroTexto"/>
          <p:cNvSpPr txBox="1"/>
          <p:nvPr/>
        </p:nvSpPr>
        <p:spPr>
          <a:xfrm>
            <a:off x="2786050" y="5072074"/>
            <a:ext cx="5357850" cy="369332"/>
          </a:xfrm>
          <a:prstGeom prst="rect">
            <a:avLst/>
          </a:prstGeom>
          <a:noFill/>
        </p:spPr>
        <p:txBody>
          <a:bodyPr wrap="square" rtlCol="0">
            <a:spAutoFit/>
          </a:bodyPr>
          <a:lstStyle/>
          <a:p>
            <a:r>
              <a:rPr lang="en-US" b="1" dirty="0" err="1"/>
              <a:t>Genómicas</a:t>
            </a:r>
            <a:r>
              <a:rPr lang="en-US" dirty="0"/>
              <a:t>: </a:t>
            </a:r>
            <a:r>
              <a:rPr lang="en-US" sz="1600" dirty="0" err="1"/>
              <a:t>número</a:t>
            </a:r>
            <a:r>
              <a:rPr lang="en-US" sz="1600" dirty="0"/>
              <a:t> de </a:t>
            </a:r>
            <a:r>
              <a:rPr lang="en-US" sz="1600" dirty="0" err="1"/>
              <a:t>cromosomas</a:t>
            </a:r>
            <a:r>
              <a:rPr lang="en-US" sz="1600" dirty="0"/>
              <a:t> (</a:t>
            </a:r>
            <a:r>
              <a:rPr lang="en-US" sz="1600" dirty="0" err="1"/>
              <a:t>aneuploidía</a:t>
            </a:r>
            <a:r>
              <a:rPr lang="en-US" sz="1600" dirty="0"/>
              <a:t>)</a:t>
            </a:r>
            <a:endParaRPr lang="es-ES" sz="1600" dirty="0"/>
          </a:p>
        </p:txBody>
      </p:sp>
      <p:sp>
        <p:nvSpPr>
          <p:cNvPr id="10" name="9 Abrir llave"/>
          <p:cNvSpPr/>
          <p:nvPr/>
        </p:nvSpPr>
        <p:spPr>
          <a:xfrm>
            <a:off x="2459354" y="3890098"/>
            <a:ext cx="214314" cy="15716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10 CuadroTexto"/>
          <p:cNvSpPr txBox="1"/>
          <p:nvPr/>
        </p:nvSpPr>
        <p:spPr>
          <a:xfrm>
            <a:off x="1184471" y="1870089"/>
            <a:ext cx="1714512" cy="461665"/>
          </a:xfrm>
          <a:prstGeom prst="rect">
            <a:avLst/>
          </a:prstGeom>
          <a:noFill/>
        </p:spPr>
        <p:txBody>
          <a:bodyPr wrap="square" rtlCol="0">
            <a:spAutoFit/>
          </a:bodyPr>
          <a:lstStyle/>
          <a:p>
            <a:r>
              <a:rPr lang="en-US" sz="2400" b="1" dirty="0"/>
              <a:t>¿</a:t>
            </a:r>
            <a:r>
              <a:rPr lang="en-US" sz="2400" b="1" dirty="0" err="1"/>
              <a:t>Dónde</a:t>
            </a:r>
            <a:r>
              <a:rPr lang="en-US" sz="2400" b="1" dirty="0"/>
              <a:t>?</a:t>
            </a:r>
            <a:endParaRPr lang="es-ES" sz="2400" dirty="0"/>
          </a:p>
        </p:txBody>
      </p:sp>
      <p:sp>
        <p:nvSpPr>
          <p:cNvPr id="12" name="11 CuadroTexto"/>
          <p:cNvSpPr txBox="1"/>
          <p:nvPr/>
        </p:nvSpPr>
        <p:spPr>
          <a:xfrm>
            <a:off x="2755556" y="1612556"/>
            <a:ext cx="2571768" cy="369332"/>
          </a:xfrm>
          <a:prstGeom prst="rect">
            <a:avLst/>
          </a:prstGeom>
          <a:noFill/>
        </p:spPr>
        <p:txBody>
          <a:bodyPr wrap="square" rtlCol="0">
            <a:spAutoFit/>
          </a:bodyPr>
          <a:lstStyle/>
          <a:p>
            <a:r>
              <a:rPr lang="en-US" b="1" dirty="0" err="1"/>
              <a:t>Células</a:t>
            </a:r>
            <a:r>
              <a:rPr lang="en-US" b="1" dirty="0"/>
              <a:t> </a:t>
            </a:r>
            <a:r>
              <a:rPr lang="en-US" b="1" dirty="0" err="1"/>
              <a:t>somáticas</a:t>
            </a:r>
            <a:endParaRPr lang="es-ES" dirty="0"/>
          </a:p>
        </p:txBody>
      </p:sp>
      <p:sp>
        <p:nvSpPr>
          <p:cNvPr id="13" name="12 CuadroTexto"/>
          <p:cNvSpPr txBox="1"/>
          <p:nvPr/>
        </p:nvSpPr>
        <p:spPr>
          <a:xfrm>
            <a:off x="2755556" y="2255498"/>
            <a:ext cx="3316642" cy="369332"/>
          </a:xfrm>
          <a:prstGeom prst="rect">
            <a:avLst/>
          </a:prstGeom>
          <a:noFill/>
        </p:spPr>
        <p:txBody>
          <a:bodyPr wrap="square" rtlCol="0">
            <a:spAutoFit/>
          </a:bodyPr>
          <a:lstStyle/>
          <a:p>
            <a:r>
              <a:rPr lang="en-US" b="1" dirty="0" err="1"/>
              <a:t>Células</a:t>
            </a:r>
            <a:r>
              <a:rPr lang="en-US" b="1" dirty="0"/>
              <a:t> </a:t>
            </a:r>
            <a:r>
              <a:rPr lang="en-US" b="1" dirty="0" err="1"/>
              <a:t>germinales</a:t>
            </a:r>
            <a:r>
              <a:rPr lang="en-US" b="1" dirty="0"/>
              <a:t> </a:t>
            </a:r>
            <a:r>
              <a:rPr lang="en-US" sz="1600" dirty="0"/>
              <a:t>(</a:t>
            </a:r>
            <a:r>
              <a:rPr lang="en-US" sz="1600" dirty="0" err="1"/>
              <a:t>hereditarias</a:t>
            </a:r>
            <a:r>
              <a:rPr lang="en-US" sz="1600" dirty="0"/>
              <a:t>)</a:t>
            </a:r>
            <a:endParaRPr lang="es-ES" sz="1600" dirty="0"/>
          </a:p>
        </p:txBody>
      </p:sp>
      <p:sp>
        <p:nvSpPr>
          <p:cNvPr id="15" name="14 Abrir llave"/>
          <p:cNvSpPr/>
          <p:nvPr/>
        </p:nvSpPr>
        <p:spPr>
          <a:xfrm>
            <a:off x="2428860" y="1604082"/>
            <a:ext cx="183820" cy="10391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981018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7" name="6 CuadroTexto"/>
          <p:cNvSpPr txBox="1"/>
          <p:nvPr/>
        </p:nvSpPr>
        <p:spPr>
          <a:xfrm>
            <a:off x="1214414" y="785794"/>
            <a:ext cx="7143800" cy="6586418"/>
          </a:xfrm>
          <a:prstGeom prst="rect">
            <a:avLst/>
          </a:prstGeom>
          <a:noFill/>
        </p:spPr>
        <p:txBody>
          <a:bodyPr wrap="square" rtlCol="0">
            <a:spAutoFit/>
          </a:bodyPr>
          <a:lstStyle/>
          <a:p>
            <a:r>
              <a:rPr lang="en-US" sz="2000" b="1" u="sng" dirty="0" err="1"/>
              <a:t>Técnicas</a:t>
            </a:r>
            <a:r>
              <a:rPr lang="en-US" sz="2000" b="1" u="sng" dirty="0"/>
              <a:t> de </a:t>
            </a:r>
            <a:r>
              <a:rPr lang="en-US" sz="2000" b="1" u="sng" dirty="0" err="1"/>
              <a:t>mutagénesis</a:t>
            </a:r>
            <a:endParaRPr lang="en-US" sz="2000" b="1" dirty="0"/>
          </a:p>
          <a:p>
            <a:endParaRPr lang="en-US" b="1" dirty="0"/>
          </a:p>
          <a:p>
            <a:pPr lvl="1">
              <a:buFont typeface="Arial" pitchFamily="34" charset="0"/>
              <a:buChar char="•"/>
            </a:pPr>
            <a:r>
              <a:rPr lang="en-US" sz="2400" b="1" dirty="0"/>
              <a:t> Al azar</a:t>
            </a:r>
            <a:endParaRPr lang="en-US" sz="2000" dirty="0"/>
          </a:p>
          <a:p>
            <a:pPr lvl="1"/>
            <a:endParaRPr lang="en-US" sz="2000" dirty="0"/>
          </a:p>
          <a:p>
            <a:pPr lvl="2">
              <a:buFont typeface="Wingdings" pitchFamily="2" charset="2"/>
              <a:buChar char="Ø"/>
            </a:pPr>
            <a:r>
              <a:rPr lang="en-US" sz="1600" dirty="0"/>
              <a:t> </a:t>
            </a:r>
            <a:r>
              <a:rPr lang="en-US" sz="1600" dirty="0" err="1"/>
              <a:t>Radiaciones</a:t>
            </a:r>
            <a:r>
              <a:rPr lang="en-US" sz="1600" dirty="0"/>
              <a:t> (</a:t>
            </a:r>
            <a:r>
              <a:rPr lang="en-US" sz="1600" dirty="0" err="1"/>
              <a:t>rayos</a:t>
            </a:r>
            <a:r>
              <a:rPr lang="en-US" sz="1600" dirty="0"/>
              <a:t> X, </a:t>
            </a:r>
            <a:r>
              <a:rPr lang="en-US" sz="1600" dirty="0" err="1"/>
              <a:t>rayos</a:t>
            </a:r>
            <a:r>
              <a:rPr lang="en-US" sz="1600" dirty="0"/>
              <a:t> UV)</a:t>
            </a:r>
          </a:p>
          <a:p>
            <a:pPr lvl="2">
              <a:buFont typeface="Wingdings" pitchFamily="2" charset="2"/>
              <a:buChar char="Ø"/>
            </a:pPr>
            <a:endParaRPr lang="en-US" sz="1600" dirty="0"/>
          </a:p>
          <a:p>
            <a:pPr lvl="2">
              <a:buFont typeface="Wingdings" pitchFamily="2" charset="2"/>
              <a:buChar char="Ø"/>
            </a:pPr>
            <a:endParaRPr lang="en-US" sz="1600" dirty="0"/>
          </a:p>
          <a:p>
            <a:pPr lvl="2">
              <a:buFont typeface="Wingdings" pitchFamily="2" charset="2"/>
              <a:buChar char="Ø"/>
            </a:pPr>
            <a:r>
              <a:rPr lang="en-US" sz="1600" dirty="0"/>
              <a:t> </a:t>
            </a:r>
            <a:r>
              <a:rPr lang="en-US" sz="1600" dirty="0" err="1"/>
              <a:t>Agentes</a:t>
            </a:r>
            <a:r>
              <a:rPr lang="en-US" sz="1600" dirty="0"/>
              <a:t> </a:t>
            </a:r>
            <a:r>
              <a:rPr lang="en-US" sz="1600" dirty="0" err="1"/>
              <a:t>químicos</a:t>
            </a:r>
            <a:endParaRPr lang="en-US" sz="1600" dirty="0"/>
          </a:p>
          <a:p>
            <a:pPr lvl="2">
              <a:buFont typeface="Wingdings" pitchFamily="2" charset="2"/>
              <a:buChar char="Ø"/>
            </a:pPr>
            <a:endParaRPr lang="en-US" sz="1600" dirty="0"/>
          </a:p>
          <a:p>
            <a:pPr lvl="2">
              <a:buFont typeface="Wingdings" pitchFamily="2" charset="2"/>
              <a:buChar char="Ø"/>
            </a:pPr>
            <a:endParaRPr lang="en-US" sz="1600" dirty="0"/>
          </a:p>
          <a:p>
            <a:pPr lvl="2">
              <a:buFont typeface="Wingdings" pitchFamily="2" charset="2"/>
              <a:buChar char="Ø"/>
            </a:pPr>
            <a:r>
              <a:rPr lang="en-US" sz="1600" dirty="0"/>
              <a:t> </a:t>
            </a:r>
            <a:r>
              <a:rPr lang="en-US" sz="1600" dirty="0" err="1"/>
              <a:t>Elementos</a:t>
            </a:r>
            <a:r>
              <a:rPr lang="en-US" sz="1600" dirty="0"/>
              <a:t> P (</a:t>
            </a:r>
            <a:r>
              <a:rPr lang="en-US" sz="1600" dirty="0" err="1"/>
              <a:t>transposones</a:t>
            </a:r>
            <a:r>
              <a:rPr lang="en-US" sz="1600" dirty="0"/>
              <a:t> de ADN)</a:t>
            </a:r>
          </a:p>
          <a:p>
            <a:pPr lvl="2">
              <a:buFont typeface="Wingdings" pitchFamily="2" charset="2"/>
              <a:buChar char="Ø"/>
            </a:pPr>
            <a:endParaRPr lang="en-US" sz="2400" b="1" dirty="0"/>
          </a:p>
          <a:p>
            <a:pPr lvl="1">
              <a:buFont typeface="Arial" pitchFamily="34" charset="0"/>
              <a:buChar char="•"/>
            </a:pPr>
            <a:endParaRPr lang="en-US" sz="2400" b="1" dirty="0"/>
          </a:p>
          <a:p>
            <a:pPr lvl="1"/>
            <a:endParaRPr lang="en-US" sz="2400" b="1" dirty="0"/>
          </a:p>
          <a:p>
            <a:pPr lvl="1">
              <a:buFont typeface="Arial" pitchFamily="34" charset="0"/>
              <a:buChar char="•"/>
            </a:pPr>
            <a:r>
              <a:rPr lang="en-US" sz="2400" b="1" dirty="0"/>
              <a:t> </a:t>
            </a:r>
            <a:r>
              <a:rPr lang="en-US" sz="2400" b="1" dirty="0" err="1"/>
              <a:t>Dirigida</a:t>
            </a:r>
            <a:endParaRPr lang="en-US" sz="2400" b="1" dirty="0"/>
          </a:p>
          <a:p>
            <a:pPr lvl="2">
              <a:buFont typeface="Wingdings" pitchFamily="2" charset="2"/>
              <a:buChar char="Ø"/>
            </a:pPr>
            <a:endParaRPr lang="en-US" b="1" dirty="0"/>
          </a:p>
          <a:p>
            <a:pPr lvl="2">
              <a:buFont typeface="Wingdings" pitchFamily="2" charset="2"/>
              <a:buChar char="Ø"/>
            </a:pPr>
            <a:r>
              <a:rPr lang="en-US" b="1" dirty="0"/>
              <a:t> </a:t>
            </a:r>
            <a:r>
              <a:rPr lang="en-US" dirty="0"/>
              <a:t>CRISPR</a:t>
            </a:r>
          </a:p>
          <a:p>
            <a:pPr lvl="2">
              <a:buFont typeface="Wingdings" pitchFamily="2" charset="2"/>
              <a:buChar char="Ø"/>
            </a:pPr>
            <a:endParaRPr lang="en-US" dirty="0"/>
          </a:p>
          <a:p>
            <a:pPr lvl="2"/>
            <a:endParaRPr lang="en-US" sz="2400" b="1" dirty="0"/>
          </a:p>
          <a:p>
            <a:pPr lvl="1"/>
            <a:endParaRPr lang="en-US" dirty="0"/>
          </a:p>
          <a:p>
            <a:pPr lvl="1">
              <a:buFont typeface="Arial" pitchFamily="34" charset="0"/>
              <a:buChar char="•"/>
            </a:pPr>
            <a:endParaRPr lang="en-US" dirty="0"/>
          </a:p>
          <a:p>
            <a:pPr lvl="1">
              <a:buFont typeface="Arial" pitchFamily="34" charset="0"/>
              <a:buChar char="•"/>
            </a:pPr>
            <a:endParaRPr lang="es-ES" dirty="0"/>
          </a:p>
        </p:txBody>
      </p:sp>
      <p:cxnSp>
        <p:nvCxnSpPr>
          <p:cNvPr id="19" name="Straight Connector 3"/>
          <p:cNvCxnSpPr/>
          <p:nvPr/>
        </p:nvCxnSpPr>
        <p:spPr>
          <a:xfrm>
            <a:off x="7467690" y="4859022"/>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42"/>
          <p:cNvCxnSpPr/>
          <p:nvPr/>
        </p:nvCxnSpPr>
        <p:spPr>
          <a:xfrm>
            <a:off x="6216214" y="5264879"/>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43"/>
          <p:cNvCxnSpPr/>
          <p:nvPr/>
        </p:nvCxnSpPr>
        <p:spPr>
          <a:xfrm>
            <a:off x="6072198" y="4840914"/>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3F21CB9-A939-4F1B-8BDF-6E5435FFF3C1}"/>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ca-ES" sz="2100" b="0" i="0" u="none" strike="noStrike" cap="none" normalizeH="0" baseline="0">
                <a:ln>
                  <a:noFill/>
                </a:ln>
                <a:solidFill>
                  <a:srgbClr val="202124"/>
                </a:solidFill>
                <a:effectLst/>
                <a:latin typeface="inherit"/>
              </a:rPr>
              <a:t>aneuploidia</a:t>
            </a:r>
            <a:r>
              <a:rPr kumimoji="0" lang="es-ES" altLang="ca-ES" sz="600" b="0" i="0" u="none" strike="noStrike" cap="none" normalizeH="0" baseline="0">
                <a:ln>
                  <a:noFill/>
                </a:ln>
                <a:solidFill>
                  <a:schemeClr val="tx1"/>
                </a:solidFill>
                <a:effectLst/>
              </a:rPr>
              <a:t> </a:t>
            </a:r>
            <a:endParaRPr kumimoji="0" lang="es-ES" altLang="ca-E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1018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7" name="6 CuadroTexto"/>
          <p:cNvSpPr txBox="1"/>
          <p:nvPr/>
        </p:nvSpPr>
        <p:spPr>
          <a:xfrm>
            <a:off x="1214414" y="785794"/>
            <a:ext cx="7143800" cy="6063198"/>
          </a:xfrm>
          <a:prstGeom prst="rect">
            <a:avLst/>
          </a:prstGeom>
          <a:noFill/>
        </p:spPr>
        <p:txBody>
          <a:bodyPr wrap="square" rtlCol="0">
            <a:spAutoFit/>
          </a:bodyPr>
          <a:lstStyle/>
          <a:p>
            <a:r>
              <a:rPr lang="en-US" sz="2000" b="1" u="sng" dirty="0" err="1"/>
              <a:t>Técnicas</a:t>
            </a:r>
            <a:r>
              <a:rPr lang="en-US" sz="2000" b="1" u="sng" dirty="0"/>
              <a:t> de </a:t>
            </a:r>
            <a:r>
              <a:rPr lang="en-US" sz="2000" b="1" u="sng" dirty="0" err="1"/>
              <a:t>mutagénesis</a:t>
            </a:r>
            <a:endParaRPr lang="en-US" sz="2000" b="1" u="sng" dirty="0"/>
          </a:p>
          <a:p>
            <a:endParaRPr lang="en-US" sz="2000" b="1" dirty="0"/>
          </a:p>
          <a:p>
            <a:endParaRPr lang="en-US" b="1" dirty="0"/>
          </a:p>
          <a:p>
            <a:pPr lvl="1">
              <a:buFont typeface="Arial" pitchFamily="34" charset="0"/>
              <a:buChar char="•"/>
            </a:pPr>
            <a:r>
              <a:rPr lang="en-US" sz="2400" b="1" dirty="0"/>
              <a:t> Al azar</a:t>
            </a:r>
            <a:endParaRPr lang="en-US" sz="2000" dirty="0"/>
          </a:p>
          <a:p>
            <a:pPr lvl="1"/>
            <a:endParaRPr lang="en-US" sz="2000" dirty="0"/>
          </a:p>
          <a:p>
            <a:pPr lvl="2">
              <a:buFont typeface="Wingdings" pitchFamily="2" charset="2"/>
              <a:buChar char="Ø"/>
            </a:pPr>
            <a:r>
              <a:rPr lang="en-US" sz="1600" dirty="0"/>
              <a:t> </a:t>
            </a:r>
            <a:r>
              <a:rPr lang="en-US" sz="1600" dirty="0" err="1"/>
              <a:t>Radiaciones</a:t>
            </a:r>
            <a:r>
              <a:rPr lang="en-US" sz="1600" dirty="0"/>
              <a:t> (</a:t>
            </a:r>
            <a:r>
              <a:rPr lang="en-US" sz="1600" dirty="0" err="1"/>
              <a:t>rayos</a:t>
            </a:r>
            <a:r>
              <a:rPr lang="en-US" sz="1600" dirty="0"/>
              <a:t> X, </a:t>
            </a:r>
            <a:r>
              <a:rPr lang="en-US" sz="1600" dirty="0" err="1"/>
              <a:t>rayos</a:t>
            </a:r>
            <a:r>
              <a:rPr lang="en-US" sz="1600" dirty="0"/>
              <a:t> UV)</a:t>
            </a:r>
          </a:p>
          <a:p>
            <a:pPr lvl="2">
              <a:buFont typeface="Wingdings" pitchFamily="2" charset="2"/>
              <a:buChar char="Ø"/>
            </a:pPr>
            <a:endParaRPr lang="en-US" sz="1600" dirty="0"/>
          </a:p>
          <a:p>
            <a:pPr lvl="2">
              <a:buFont typeface="Wingdings" pitchFamily="2" charset="2"/>
              <a:buChar char="Ø"/>
            </a:pPr>
            <a:endParaRPr lang="en-US" sz="1600" dirty="0"/>
          </a:p>
          <a:p>
            <a:pPr lvl="2">
              <a:buFont typeface="Wingdings" pitchFamily="2" charset="2"/>
              <a:buChar char="Ø"/>
            </a:pPr>
            <a:r>
              <a:rPr lang="en-US" sz="1600" dirty="0"/>
              <a:t> </a:t>
            </a:r>
            <a:r>
              <a:rPr lang="en-US" sz="1600" dirty="0" err="1"/>
              <a:t>Agentes</a:t>
            </a:r>
            <a:r>
              <a:rPr lang="en-US" sz="1600" dirty="0"/>
              <a:t> </a:t>
            </a:r>
            <a:r>
              <a:rPr lang="en-US" sz="1600" dirty="0" err="1"/>
              <a:t>químicos</a:t>
            </a:r>
            <a:endParaRPr lang="en-US" sz="1600" dirty="0"/>
          </a:p>
          <a:p>
            <a:pPr lvl="2">
              <a:buFont typeface="Wingdings" pitchFamily="2" charset="2"/>
              <a:buChar char="Ø"/>
            </a:pPr>
            <a:endParaRPr lang="en-US" sz="1600" dirty="0"/>
          </a:p>
          <a:p>
            <a:pPr lvl="2">
              <a:buFont typeface="Wingdings" pitchFamily="2" charset="2"/>
              <a:buChar char="Ø"/>
            </a:pPr>
            <a:endParaRPr lang="en-US" sz="1600" dirty="0"/>
          </a:p>
          <a:p>
            <a:pPr lvl="2">
              <a:buFont typeface="Wingdings" pitchFamily="2" charset="2"/>
              <a:buChar char="Ø"/>
            </a:pPr>
            <a:endParaRPr lang="en-US" sz="1600" dirty="0"/>
          </a:p>
          <a:p>
            <a:pPr lvl="2">
              <a:buFont typeface="Wingdings" pitchFamily="2" charset="2"/>
              <a:buChar char="Ø"/>
            </a:pPr>
            <a:endParaRPr lang="en-US" sz="2400" b="1" dirty="0"/>
          </a:p>
          <a:p>
            <a:pPr lvl="1">
              <a:buFont typeface="Arial" pitchFamily="34" charset="0"/>
              <a:buChar char="•"/>
            </a:pPr>
            <a:endParaRPr lang="en-US" sz="2400" b="1" dirty="0"/>
          </a:p>
          <a:p>
            <a:pPr lvl="1"/>
            <a:endParaRPr lang="en-US" sz="2400" b="1" dirty="0"/>
          </a:p>
          <a:p>
            <a:pPr lvl="1">
              <a:buFont typeface="Arial" pitchFamily="34" charset="0"/>
              <a:buChar char="•"/>
            </a:pPr>
            <a:endParaRPr lang="en-US" dirty="0"/>
          </a:p>
          <a:p>
            <a:pPr lvl="2"/>
            <a:endParaRPr lang="en-US" sz="2400" b="1" dirty="0"/>
          </a:p>
          <a:p>
            <a:pPr lvl="1"/>
            <a:endParaRPr lang="en-US" dirty="0"/>
          </a:p>
          <a:p>
            <a:pPr lvl="1">
              <a:buFont typeface="Arial" pitchFamily="34" charset="0"/>
              <a:buChar char="•"/>
            </a:pPr>
            <a:endParaRPr lang="en-US" dirty="0"/>
          </a:p>
          <a:p>
            <a:pPr lvl="1">
              <a:buFont typeface="Arial" pitchFamily="34" charset="0"/>
              <a:buChar char="•"/>
            </a:pPr>
            <a:endParaRPr lang="es-ES" dirty="0"/>
          </a:p>
        </p:txBody>
      </p:sp>
      <p:pic>
        <p:nvPicPr>
          <p:cNvPr id="8" name="Picture 4" descr="http://wbblog.wautier.com/wp-content/uploads/2011/07/Radiation-warning-sig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7785" y="2071678"/>
            <a:ext cx="571504" cy="571504"/>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337" t="33163" r="42442" b="23302"/>
          <a:stretch/>
        </p:blipFill>
        <p:spPr bwMode="auto">
          <a:xfrm>
            <a:off x="3951800" y="2852277"/>
            <a:ext cx="2500330" cy="13799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ight Brace 1"/>
          <p:cNvSpPr/>
          <p:nvPr/>
        </p:nvSpPr>
        <p:spPr>
          <a:xfrm>
            <a:off x="6792277" y="2071678"/>
            <a:ext cx="288032" cy="1440160"/>
          </a:xfrm>
          <a:prstGeom prst="rightBrace">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ZoneTexte 9"/>
          <p:cNvSpPr txBox="1"/>
          <p:nvPr/>
        </p:nvSpPr>
        <p:spPr>
          <a:xfrm>
            <a:off x="7122237" y="2332017"/>
            <a:ext cx="1433406" cy="954107"/>
          </a:xfrm>
          <a:prstGeom prst="rect">
            <a:avLst/>
          </a:prstGeom>
          <a:noFill/>
        </p:spPr>
        <p:txBody>
          <a:bodyPr wrap="none" rtlCol="0">
            <a:spAutoFit/>
          </a:bodyPr>
          <a:lstStyle/>
          <a:p>
            <a:pPr algn="ctr"/>
            <a:r>
              <a:rPr lang="es-ES" sz="2800" dirty="0"/>
              <a:t>Lesiones</a:t>
            </a:r>
          </a:p>
          <a:p>
            <a:pPr algn="ctr"/>
            <a:r>
              <a:rPr lang="es-ES" sz="2800" dirty="0"/>
              <a:t>ADN</a:t>
            </a:r>
            <a:endParaRPr lang="fr-FR" sz="2800" dirty="0"/>
          </a:p>
        </p:txBody>
      </p:sp>
      <p:grpSp>
        <p:nvGrpSpPr>
          <p:cNvPr id="2" name="Group 36"/>
          <p:cNvGrpSpPr/>
          <p:nvPr/>
        </p:nvGrpSpPr>
        <p:grpSpPr>
          <a:xfrm rot="20555731">
            <a:off x="4775016" y="4692494"/>
            <a:ext cx="4034518" cy="465798"/>
            <a:chOff x="1101524" y="2120096"/>
            <a:chExt cx="6516547" cy="752355"/>
          </a:xfrm>
        </p:grpSpPr>
        <p:sp>
          <p:nvSpPr>
            <p:cNvPr id="13" name="Freeform 40"/>
            <p:cNvSpPr/>
            <p:nvPr/>
          </p:nvSpPr>
          <p:spPr>
            <a:xfrm>
              <a:off x="1124673" y="2143239"/>
              <a:ext cx="6481823" cy="729212"/>
            </a:xfrm>
            <a:custGeom>
              <a:avLst/>
              <a:gdLst>
                <a:gd name="connsiteX0" fmla="*/ 0 w 6481823"/>
                <a:gd name="connsiteY0" fmla="*/ 706062 h 729212"/>
                <a:gd name="connsiteX1" fmla="*/ 729205 w 6481823"/>
                <a:gd name="connsiteY1" fmla="*/ 7 h 729212"/>
                <a:gd name="connsiteX2" fmla="*/ 1446836 w 6481823"/>
                <a:gd name="connsiteY2" fmla="*/ 717637 h 729212"/>
                <a:gd name="connsiteX3" fmla="*/ 2176041 w 6481823"/>
                <a:gd name="connsiteY3" fmla="*/ 11581 h 729212"/>
                <a:gd name="connsiteX4" fmla="*/ 2905246 w 6481823"/>
                <a:gd name="connsiteY4" fmla="*/ 717637 h 729212"/>
                <a:gd name="connsiteX5" fmla="*/ 3611302 w 6481823"/>
                <a:gd name="connsiteY5" fmla="*/ 7 h 729212"/>
                <a:gd name="connsiteX6" fmla="*/ 4317357 w 6481823"/>
                <a:gd name="connsiteY6" fmla="*/ 717637 h 729212"/>
                <a:gd name="connsiteX7" fmla="*/ 5046562 w 6481823"/>
                <a:gd name="connsiteY7" fmla="*/ 11581 h 729212"/>
                <a:gd name="connsiteX8" fmla="*/ 5775768 w 6481823"/>
                <a:gd name="connsiteY8" fmla="*/ 729212 h 729212"/>
                <a:gd name="connsiteX9" fmla="*/ 6481823 w 6481823"/>
                <a:gd name="connsiteY9" fmla="*/ 11581 h 7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1823" h="729212">
                  <a:moveTo>
                    <a:pt x="0" y="706062"/>
                  </a:moveTo>
                  <a:cubicBezTo>
                    <a:pt x="244033" y="352070"/>
                    <a:pt x="488066" y="-1922"/>
                    <a:pt x="729205" y="7"/>
                  </a:cubicBezTo>
                  <a:cubicBezTo>
                    <a:pt x="970344" y="1936"/>
                    <a:pt x="1205697" y="715708"/>
                    <a:pt x="1446836" y="717637"/>
                  </a:cubicBezTo>
                  <a:cubicBezTo>
                    <a:pt x="1687975" y="719566"/>
                    <a:pt x="1932973" y="11581"/>
                    <a:pt x="2176041" y="11581"/>
                  </a:cubicBezTo>
                  <a:cubicBezTo>
                    <a:pt x="2419109" y="11581"/>
                    <a:pt x="2666036" y="719566"/>
                    <a:pt x="2905246" y="717637"/>
                  </a:cubicBezTo>
                  <a:cubicBezTo>
                    <a:pt x="3144456" y="715708"/>
                    <a:pt x="3375950" y="7"/>
                    <a:pt x="3611302" y="7"/>
                  </a:cubicBezTo>
                  <a:cubicBezTo>
                    <a:pt x="3846654" y="7"/>
                    <a:pt x="4078147" y="715708"/>
                    <a:pt x="4317357" y="717637"/>
                  </a:cubicBezTo>
                  <a:cubicBezTo>
                    <a:pt x="4556567" y="719566"/>
                    <a:pt x="4803494" y="9652"/>
                    <a:pt x="5046562" y="11581"/>
                  </a:cubicBezTo>
                  <a:cubicBezTo>
                    <a:pt x="5289630" y="13510"/>
                    <a:pt x="5536558" y="729212"/>
                    <a:pt x="5775768" y="729212"/>
                  </a:cubicBezTo>
                  <a:cubicBezTo>
                    <a:pt x="6014978" y="729212"/>
                    <a:pt x="6248400" y="370396"/>
                    <a:pt x="6481823" y="1158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1"/>
            <p:cNvSpPr/>
            <p:nvPr/>
          </p:nvSpPr>
          <p:spPr>
            <a:xfrm>
              <a:off x="1101524" y="2120096"/>
              <a:ext cx="6516547" cy="740815"/>
            </a:xfrm>
            <a:custGeom>
              <a:avLst/>
              <a:gdLst>
                <a:gd name="connsiteX0" fmla="*/ 0 w 6516547"/>
                <a:gd name="connsiteY0" fmla="*/ 0 h 740815"/>
                <a:gd name="connsiteX1" fmla="*/ 740780 w 6516547"/>
                <a:gd name="connsiteY1" fmla="*/ 740780 h 740815"/>
                <a:gd name="connsiteX2" fmla="*/ 1458410 w 6516547"/>
                <a:gd name="connsiteY2" fmla="*/ 34724 h 740815"/>
                <a:gd name="connsiteX3" fmla="*/ 2199190 w 6516547"/>
                <a:gd name="connsiteY3" fmla="*/ 740780 h 740815"/>
                <a:gd name="connsiteX4" fmla="*/ 2916820 w 6516547"/>
                <a:gd name="connsiteY4" fmla="*/ 34724 h 740815"/>
                <a:gd name="connsiteX5" fmla="*/ 3622876 w 6516547"/>
                <a:gd name="connsiteY5" fmla="*/ 740780 h 740815"/>
                <a:gd name="connsiteX6" fmla="*/ 4340506 w 6516547"/>
                <a:gd name="connsiteY6" fmla="*/ 34724 h 740815"/>
                <a:gd name="connsiteX7" fmla="*/ 5058137 w 6516547"/>
                <a:gd name="connsiteY7" fmla="*/ 740780 h 740815"/>
                <a:gd name="connsiteX8" fmla="*/ 5787342 w 6516547"/>
                <a:gd name="connsiteY8" fmla="*/ 34724 h 740815"/>
                <a:gd name="connsiteX9" fmla="*/ 6516547 w 6516547"/>
                <a:gd name="connsiteY9" fmla="*/ 729205 h 740815"/>
                <a:gd name="connsiteX10" fmla="*/ 6516547 w 6516547"/>
                <a:gd name="connsiteY10" fmla="*/ 729205 h 7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740815">
                  <a:moveTo>
                    <a:pt x="0" y="0"/>
                  </a:moveTo>
                  <a:cubicBezTo>
                    <a:pt x="248856" y="367496"/>
                    <a:pt x="497712" y="734993"/>
                    <a:pt x="740780" y="740780"/>
                  </a:cubicBezTo>
                  <a:cubicBezTo>
                    <a:pt x="983848" y="746567"/>
                    <a:pt x="1215342" y="34724"/>
                    <a:pt x="1458410" y="34724"/>
                  </a:cubicBezTo>
                  <a:cubicBezTo>
                    <a:pt x="1701478" y="34724"/>
                    <a:pt x="1956122" y="740780"/>
                    <a:pt x="2199190" y="740780"/>
                  </a:cubicBezTo>
                  <a:cubicBezTo>
                    <a:pt x="2442258" y="740780"/>
                    <a:pt x="2679539" y="34724"/>
                    <a:pt x="2916820" y="34724"/>
                  </a:cubicBezTo>
                  <a:cubicBezTo>
                    <a:pt x="3154101" y="34724"/>
                    <a:pt x="3385595" y="740780"/>
                    <a:pt x="3622876" y="740780"/>
                  </a:cubicBezTo>
                  <a:cubicBezTo>
                    <a:pt x="3860157" y="740780"/>
                    <a:pt x="4101296" y="34724"/>
                    <a:pt x="4340506" y="34724"/>
                  </a:cubicBezTo>
                  <a:cubicBezTo>
                    <a:pt x="4579716" y="34724"/>
                    <a:pt x="4816998" y="740780"/>
                    <a:pt x="5058137" y="740780"/>
                  </a:cubicBezTo>
                  <a:cubicBezTo>
                    <a:pt x="5299276" y="740780"/>
                    <a:pt x="5544274" y="36653"/>
                    <a:pt x="5787342" y="34724"/>
                  </a:cubicBezTo>
                  <a:cubicBezTo>
                    <a:pt x="6030410" y="32795"/>
                    <a:pt x="6516547" y="729205"/>
                    <a:pt x="6516547" y="729205"/>
                  </a:cubicBezTo>
                  <a:lnTo>
                    <a:pt x="6516547" y="7292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5"/>
          <p:cNvSpPr/>
          <p:nvPr/>
        </p:nvSpPr>
        <p:spPr>
          <a:xfrm>
            <a:off x="7009296" y="4297801"/>
            <a:ext cx="864000" cy="864000"/>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Oval 44"/>
          <p:cNvSpPr/>
          <p:nvPr/>
        </p:nvSpPr>
        <p:spPr>
          <a:xfrm>
            <a:off x="5736996" y="4677906"/>
            <a:ext cx="864000" cy="864000"/>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ZoneTexte 9"/>
          <p:cNvSpPr txBox="1"/>
          <p:nvPr/>
        </p:nvSpPr>
        <p:spPr>
          <a:xfrm>
            <a:off x="5779780" y="5615235"/>
            <a:ext cx="1015021" cy="461665"/>
          </a:xfrm>
          <a:prstGeom prst="rect">
            <a:avLst/>
          </a:prstGeom>
          <a:noFill/>
        </p:spPr>
        <p:txBody>
          <a:bodyPr wrap="none" rtlCol="0">
            <a:spAutoFit/>
          </a:bodyPr>
          <a:lstStyle/>
          <a:p>
            <a:pPr algn="ctr"/>
            <a:r>
              <a:rPr lang="es-ES" sz="2400" dirty="0"/>
              <a:t>dobles</a:t>
            </a:r>
          </a:p>
        </p:txBody>
      </p:sp>
      <p:cxnSp>
        <p:nvCxnSpPr>
          <p:cNvPr id="19" name="Straight Connector 3"/>
          <p:cNvCxnSpPr/>
          <p:nvPr/>
        </p:nvCxnSpPr>
        <p:spPr>
          <a:xfrm>
            <a:off x="7467690" y="4859022"/>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42"/>
          <p:cNvCxnSpPr/>
          <p:nvPr/>
        </p:nvCxnSpPr>
        <p:spPr>
          <a:xfrm>
            <a:off x="6216214" y="5264879"/>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43"/>
          <p:cNvCxnSpPr/>
          <p:nvPr/>
        </p:nvCxnSpPr>
        <p:spPr>
          <a:xfrm>
            <a:off x="6072198" y="4840914"/>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9"/>
          <p:cNvSpPr txBox="1"/>
          <p:nvPr/>
        </p:nvSpPr>
        <p:spPr>
          <a:xfrm>
            <a:off x="7000892" y="5286388"/>
            <a:ext cx="1127232" cy="461665"/>
          </a:xfrm>
          <a:prstGeom prst="rect">
            <a:avLst/>
          </a:prstGeom>
          <a:noFill/>
        </p:spPr>
        <p:txBody>
          <a:bodyPr wrap="none" rtlCol="0">
            <a:spAutoFit/>
          </a:bodyPr>
          <a:lstStyle/>
          <a:p>
            <a:pPr algn="ctr"/>
            <a:r>
              <a:rPr lang="es-ES" sz="2400" dirty="0"/>
              <a:t>simples</a:t>
            </a:r>
          </a:p>
        </p:txBody>
      </p:sp>
    </p:spTree>
    <p:extLst>
      <p:ext uri="{BB962C8B-B14F-4D97-AF65-F5344CB8AC3E}">
        <p14:creationId xmlns:p14="http://schemas.microsoft.com/office/powerpoint/2010/main" val="3981018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7" name="6 CuadroTexto"/>
          <p:cNvSpPr txBox="1"/>
          <p:nvPr/>
        </p:nvSpPr>
        <p:spPr>
          <a:xfrm>
            <a:off x="1142976" y="142852"/>
            <a:ext cx="7143800" cy="4062651"/>
          </a:xfrm>
          <a:prstGeom prst="rect">
            <a:avLst/>
          </a:prstGeom>
          <a:noFill/>
        </p:spPr>
        <p:txBody>
          <a:bodyPr wrap="square" rtlCol="0">
            <a:spAutoFit/>
          </a:bodyPr>
          <a:lstStyle/>
          <a:p>
            <a:r>
              <a:rPr lang="en-US" sz="2000" b="1" u="sng" dirty="0" err="1"/>
              <a:t>Técnicas</a:t>
            </a:r>
            <a:r>
              <a:rPr lang="en-US" sz="2000" b="1" u="sng" dirty="0"/>
              <a:t> de </a:t>
            </a:r>
            <a:r>
              <a:rPr lang="en-US" sz="2000" b="1" u="sng" dirty="0" err="1"/>
              <a:t>mutagénesis</a:t>
            </a:r>
            <a:endParaRPr lang="en-US" sz="2000" b="1" u="sng" dirty="0"/>
          </a:p>
          <a:p>
            <a:endParaRPr lang="en-US" sz="2000" b="1" dirty="0"/>
          </a:p>
          <a:p>
            <a:endParaRPr lang="en-US" b="1" dirty="0"/>
          </a:p>
          <a:p>
            <a:pPr lvl="2">
              <a:buFont typeface="Wingdings" pitchFamily="2" charset="2"/>
              <a:buChar char="Ø"/>
            </a:pPr>
            <a:endParaRPr lang="en-US" sz="1600" dirty="0"/>
          </a:p>
          <a:p>
            <a:pPr lvl="2">
              <a:buFont typeface="Wingdings" pitchFamily="2" charset="2"/>
              <a:buChar char="Ø"/>
            </a:pPr>
            <a:endParaRPr lang="en-US" sz="1600" dirty="0"/>
          </a:p>
          <a:p>
            <a:pPr lvl="2">
              <a:buFont typeface="Wingdings" pitchFamily="2" charset="2"/>
              <a:buChar char="Ø"/>
            </a:pPr>
            <a:endParaRPr lang="en-US" sz="2400" b="1" dirty="0"/>
          </a:p>
          <a:p>
            <a:pPr lvl="1">
              <a:buFont typeface="Arial" pitchFamily="34" charset="0"/>
              <a:buChar char="•"/>
            </a:pPr>
            <a:endParaRPr lang="en-US" sz="2400" b="1" dirty="0"/>
          </a:p>
          <a:p>
            <a:pPr lvl="1"/>
            <a:endParaRPr lang="en-US" sz="2400" b="1" dirty="0"/>
          </a:p>
          <a:p>
            <a:pPr lvl="1">
              <a:buFont typeface="Arial" pitchFamily="34" charset="0"/>
              <a:buChar char="•"/>
            </a:pPr>
            <a:endParaRPr lang="en-US" dirty="0"/>
          </a:p>
          <a:p>
            <a:pPr lvl="2"/>
            <a:endParaRPr lang="en-US" sz="2400" b="1" dirty="0"/>
          </a:p>
          <a:p>
            <a:pPr lvl="1"/>
            <a:endParaRPr lang="en-US" dirty="0"/>
          </a:p>
          <a:p>
            <a:pPr lvl="1">
              <a:buFont typeface="Arial" pitchFamily="34" charset="0"/>
              <a:buChar char="•"/>
            </a:pPr>
            <a:endParaRPr lang="en-US" dirty="0"/>
          </a:p>
          <a:p>
            <a:pPr lvl="1">
              <a:buFont typeface="Arial" pitchFamily="34" charset="0"/>
              <a:buChar char="•"/>
            </a:pPr>
            <a:endParaRPr lang="es-ES" dirty="0"/>
          </a:p>
        </p:txBody>
      </p:sp>
      <p:pic>
        <p:nvPicPr>
          <p:cNvPr id="482306" name="Picture 2" descr="Image result for transgenic flies"/>
          <p:cNvPicPr>
            <a:picLocks noChangeAspect="1" noChangeArrowheads="1"/>
          </p:cNvPicPr>
          <p:nvPr/>
        </p:nvPicPr>
        <p:blipFill>
          <a:blip r:embed="rId4"/>
          <a:srcRect/>
          <a:stretch>
            <a:fillRect/>
          </a:stretch>
        </p:blipFill>
        <p:spPr bwMode="auto">
          <a:xfrm>
            <a:off x="1928794" y="742788"/>
            <a:ext cx="6215138" cy="5972360"/>
          </a:xfrm>
          <a:prstGeom prst="rect">
            <a:avLst/>
          </a:prstGeom>
          <a:noFill/>
        </p:spPr>
      </p:pic>
      <p:sp>
        <p:nvSpPr>
          <p:cNvPr id="23" name="22 CuadroTexto"/>
          <p:cNvSpPr txBox="1"/>
          <p:nvPr/>
        </p:nvSpPr>
        <p:spPr>
          <a:xfrm>
            <a:off x="4572000" y="642918"/>
            <a:ext cx="3571900" cy="523220"/>
          </a:xfrm>
          <a:prstGeom prst="rect">
            <a:avLst/>
          </a:prstGeom>
          <a:solidFill>
            <a:schemeClr val="bg1"/>
          </a:solidFill>
        </p:spPr>
        <p:txBody>
          <a:bodyPr wrap="square" rtlCol="0">
            <a:spAutoFit/>
          </a:bodyPr>
          <a:lstStyle/>
          <a:p>
            <a:r>
              <a:rPr lang="es-ES" sz="1400" dirty="0"/>
              <a:t>Machos ingieren comida con agente mutágeno (EMS)</a:t>
            </a:r>
          </a:p>
        </p:txBody>
      </p:sp>
      <p:sp>
        <p:nvSpPr>
          <p:cNvPr id="24" name="23 CuadroTexto"/>
          <p:cNvSpPr txBox="1"/>
          <p:nvPr/>
        </p:nvSpPr>
        <p:spPr>
          <a:xfrm>
            <a:off x="3214678" y="1571612"/>
            <a:ext cx="5500726" cy="523220"/>
          </a:xfrm>
          <a:prstGeom prst="rect">
            <a:avLst/>
          </a:prstGeom>
          <a:solidFill>
            <a:schemeClr val="bg1"/>
          </a:solidFill>
        </p:spPr>
        <p:txBody>
          <a:bodyPr wrap="square" rtlCol="0">
            <a:spAutoFit/>
          </a:bodyPr>
          <a:lstStyle/>
          <a:p>
            <a:r>
              <a:rPr lang="es-ES" sz="1400" dirty="0"/>
              <a:t>Células espermáticas (y otras) con diferentes mutaciones</a:t>
            </a:r>
          </a:p>
          <a:p>
            <a:endParaRPr lang="es-ES" sz="1400" dirty="0"/>
          </a:p>
        </p:txBody>
      </p:sp>
      <p:sp>
        <p:nvSpPr>
          <p:cNvPr id="25" name="24 CuadroTexto"/>
          <p:cNvSpPr txBox="1"/>
          <p:nvPr/>
        </p:nvSpPr>
        <p:spPr>
          <a:xfrm>
            <a:off x="5286380" y="2428868"/>
            <a:ext cx="3571900" cy="307777"/>
          </a:xfrm>
          <a:prstGeom prst="rect">
            <a:avLst/>
          </a:prstGeom>
          <a:solidFill>
            <a:schemeClr val="bg1"/>
          </a:solidFill>
        </p:spPr>
        <p:txBody>
          <a:bodyPr wrap="square" rtlCol="0">
            <a:spAutoFit/>
          </a:bodyPr>
          <a:lstStyle/>
          <a:p>
            <a:r>
              <a:rPr lang="es-ES" sz="1400" dirty="0"/>
              <a:t>Cruce con hembras normales</a:t>
            </a:r>
          </a:p>
        </p:txBody>
      </p:sp>
      <p:sp>
        <p:nvSpPr>
          <p:cNvPr id="26" name="25 CuadroTexto"/>
          <p:cNvSpPr txBox="1"/>
          <p:nvPr/>
        </p:nvSpPr>
        <p:spPr>
          <a:xfrm>
            <a:off x="6072198" y="3357562"/>
            <a:ext cx="2857520" cy="523220"/>
          </a:xfrm>
          <a:prstGeom prst="rect">
            <a:avLst/>
          </a:prstGeom>
          <a:solidFill>
            <a:schemeClr val="bg1"/>
          </a:solidFill>
        </p:spPr>
        <p:txBody>
          <a:bodyPr wrap="square" rtlCol="0">
            <a:spAutoFit/>
          </a:bodyPr>
          <a:lstStyle/>
          <a:p>
            <a:r>
              <a:rPr lang="es-ES" sz="1400" dirty="0"/>
              <a:t>F1 con diferentes mutaciones</a:t>
            </a:r>
          </a:p>
          <a:p>
            <a:endParaRPr lang="es-ES" sz="1400" dirty="0"/>
          </a:p>
        </p:txBody>
      </p:sp>
      <p:sp>
        <p:nvSpPr>
          <p:cNvPr id="27" name="26 CuadroTexto"/>
          <p:cNvSpPr txBox="1"/>
          <p:nvPr/>
        </p:nvSpPr>
        <p:spPr>
          <a:xfrm>
            <a:off x="5429256" y="4357694"/>
            <a:ext cx="3143272" cy="523220"/>
          </a:xfrm>
          <a:prstGeom prst="rect">
            <a:avLst/>
          </a:prstGeom>
          <a:solidFill>
            <a:schemeClr val="bg1"/>
          </a:solidFill>
        </p:spPr>
        <p:txBody>
          <a:bodyPr wrap="square" rtlCol="0">
            <a:spAutoFit/>
          </a:bodyPr>
          <a:lstStyle/>
          <a:p>
            <a:r>
              <a:rPr lang="es-ES" sz="1400" dirty="0"/>
              <a:t>Establecimiento de líneas isogénicas independientes</a:t>
            </a:r>
          </a:p>
        </p:txBody>
      </p:sp>
      <p:sp>
        <p:nvSpPr>
          <p:cNvPr id="30" name="29 CuadroTexto"/>
          <p:cNvSpPr txBox="1"/>
          <p:nvPr/>
        </p:nvSpPr>
        <p:spPr>
          <a:xfrm>
            <a:off x="6300192" y="5761041"/>
            <a:ext cx="2843808" cy="954107"/>
          </a:xfrm>
          <a:prstGeom prst="rect">
            <a:avLst/>
          </a:prstGeom>
          <a:solidFill>
            <a:schemeClr val="bg1"/>
          </a:solidFill>
        </p:spPr>
        <p:txBody>
          <a:bodyPr wrap="square" rtlCol="0">
            <a:spAutoFit/>
          </a:bodyPr>
          <a:lstStyle/>
          <a:p>
            <a:endParaRPr lang="es-ES" sz="1400" dirty="0"/>
          </a:p>
          <a:p>
            <a:r>
              <a:rPr lang="es-ES" sz="1400" dirty="0"/>
              <a:t>Analizar a mutantes homocigotos (si sobreviven) por fenotipo de interés</a:t>
            </a:r>
          </a:p>
          <a:p>
            <a:endParaRPr lang="es-ES" sz="1400" dirty="0"/>
          </a:p>
        </p:txBody>
      </p:sp>
    </p:spTree>
    <p:extLst>
      <p:ext uri="{BB962C8B-B14F-4D97-AF65-F5344CB8AC3E}">
        <p14:creationId xmlns:p14="http://schemas.microsoft.com/office/powerpoint/2010/main" val="3981018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7" name="6 CuadroTexto"/>
          <p:cNvSpPr txBox="1"/>
          <p:nvPr/>
        </p:nvSpPr>
        <p:spPr>
          <a:xfrm>
            <a:off x="1214414" y="785794"/>
            <a:ext cx="7143800" cy="2893100"/>
          </a:xfrm>
          <a:prstGeom prst="rect">
            <a:avLst/>
          </a:prstGeom>
          <a:noFill/>
        </p:spPr>
        <p:txBody>
          <a:bodyPr wrap="square" rtlCol="0">
            <a:spAutoFit/>
          </a:bodyPr>
          <a:lstStyle/>
          <a:p>
            <a:r>
              <a:rPr lang="en-US" sz="2000" b="1" u="sng" dirty="0" err="1"/>
              <a:t>Técnicas</a:t>
            </a:r>
            <a:r>
              <a:rPr lang="en-US" sz="2000" b="1" u="sng" dirty="0"/>
              <a:t> de </a:t>
            </a:r>
            <a:r>
              <a:rPr lang="en-US" sz="2000" b="1" u="sng" dirty="0" err="1"/>
              <a:t>mutagénesis</a:t>
            </a:r>
            <a:endParaRPr lang="en-US" sz="2000" b="1" u="sng" dirty="0"/>
          </a:p>
          <a:p>
            <a:endParaRPr lang="en-US" sz="2000" b="1" dirty="0"/>
          </a:p>
          <a:p>
            <a:endParaRPr lang="en-US" b="1" dirty="0"/>
          </a:p>
          <a:p>
            <a:pPr lvl="1">
              <a:buFont typeface="Arial" pitchFamily="34" charset="0"/>
              <a:buChar char="•"/>
            </a:pPr>
            <a:r>
              <a:rPr lang="en-US" sz="2400" b="1" dirty="0"/>
              <a:t> Al azar</a:t>
            </a:r>
            <a:endParaRPr lang="en-US" sz="2000" dirty="0"/>
          </a:p>
          <a:p>
            <a:pPr lvl="1"/>
            <a:endParaRPr lang="en-US" sz="2000" dirty="0"/>
          </a:p>
          <a:p>
            <a:pPr lvl="2">
              <a:buFont typeface="Wingdings" pitchFamily="2" charset="2"/>
              <a:buChar char="Ø"/>
            </a:pPr>
            <a:r>
              <a:rPr lang="en-US" sz="1600" dirty="0"/>
              <a:t> </a:t>
            </a:r>
            <a:r>
              <a:rPr lang="en-US" sz="1600" b="1" dirty="0" err="1"/>
              <a:t>Elementos</a:t>
            </a:r>
            <a:r>
              <a:rPr lang="en-US" sz="1600" b="1" dirty="0"/>
              <a:t> P </a:t>
            </a:r>
            <a:r>
              <a:rPr lang="en-US" sz="1600" dirty="0"/>
              <a:t>(</a:t>
            </a:r>
            <a:r>
              <a:rPr lang="en-US" sz="1600" dirty="0" err="1"/>
              <a:t>transposones</a:t>
            </a:r>
            <a:r>
              <a:rPr lang="en-US" sz="1600" dirty="0"/>
              <a:t> de ADN): </a:t>
            </a:r>
            <a:r>
              <a:rPr lang="en-US" sz="1600" dirty="0" err="1"/>
              <a:t>fragmentos</a:t>
            </a:r>
            <a:r>
              <a:rPr lang="en-US" sz="1600" dirty="0"/>
              <a:t> de ADN que se </a:t>
            </a:r>
            <a:r>
              <a:rPr lang="en-US" sz="1600" dirty="0" err="1"/>
              <a:t>puedan</a:t>
            </a:r>
            <a:r>
              <a:rPr lang="en-US" sz="1600" dirty="0"/>
              <a:t> mover de un </a:t>
            </a:r>
            <a:r>
              <a:rPr lang="en-US" sz="1600" dirty="0" err="1"/>
              <a:t>lugar</a:t>
            </a:r>
            <a:r>
              <a:rPr lang="en-US" sz="1600" dirty="0"/>
              <a:t> a </a:t>
            </a:r>
            <a:r>
              <a:rPr lang="en-US" sz="1600" dirty="0" err="1"/>
              <a:t>otro</a:t>
            </a:r>
            <a:r>
              <a:rPr lang="en-US" sz="1600" dirty="0"/>
              <a:t> del </a:t>
            </a:r>
            <a:r>
              <a:rPr lang="en-US" sz="1600" dirty="0" err="1"/>
              <a:t>genoma</a:t>
            </a:r>
            <a:r>
              <a:rPr lang="en-US" sz="1600" dirty="0"/>
              <a:t> (</a:t>
            </a:r>
            <a:r>
              <a:rPr lang="en-US" sz="1600" dirty="0" err="1"/>
              <a:t>elementos</a:t>
            </a:r>
            <a:r>
              <a:rPr lang="en-US" sz="1600" dirty="0"/>
              <a:t> mobiles </a:t>
            </a:r>
            <a:r>
              <a:rPr lang="en-US" sz="1600" dirty="0" err="1"/>
              <a:t>genéticos</a:t>
            </a:r>
            <a:r>
              <a:rPr lang="en-US" sz="1600" dirty="0"/>
              <a:t>). </a:t>
            </a:r>
          </a:p>
          <a:p>
            <a:pPr lvl="2"/>
            <a:endParaRPr lang="en-US" sz="1600" dirty="0"/>
          </a:p>
          <a:p>
            <a:pPr lvl="2">
              <a:buFont typeface="Wingdings" pitchFamily="2" charset="2"/>
              <a:buChar char="Ø"/>
            </a:pPr>
            <a:endParaRPr lang="en-US" sz="1600" dirty="0"/>
          </a:p>
        </p:txBody>
      </p:sp>
      <p:sp>
        <p:nvSpPr>
          <p:cNvPr id="22" name="ZoneTexte 9"/>
          <p:cNvSpPr txBox="1"/>
          <p:nvPr/>
        </p:nvSpPr>
        <p:spPr>
          <a:xfrm>
            <a:off x="1104230" y="3286124"/>
            <a:ext cx="8039770" cy="1754326"/>
          </a:xfrm>
          <a:prstGeom prst="rect">
            <a:avLst/>
          </a:prstGeom>
          <a:noFill/>
        </p:spPr>
        <p:txBody>
          <a:bodyPr wrap="square" rtlCol="0">
            <a:spAutoFit/>
          </a:bodyPr>
          <a:lstStyle/>
          <a:p>
            <a:pPr marL="571500" indent="-571500">
              <a:lnSpc>
                <a:spcPct val="150000"/>
              </a:lnSpc>
            </a:pPr>
            <a:r>
              <a:rPr lang="es-ES" u="sng" dirty="0"/>
              <a:t>Elementos necesarios para la transposición:</a:t>
            </a:r>
          </a:p>
          <a:p>
            <a:pPr marL="571500" indent="-571500">
              <a:lnSpc>
                <a:spcPct val="150000"/>
              </a:lnSpc>
            </a:pPr>
            <a:endParaRPr lang="es-ES" b="1" dirty="0"/>
          </a:p>
          <a:p>
            <a:pPr marL="571500" indent="-571500">
              <a:lnSpc>
                <a:spcPct val="150000"/>
              </a:lnSpc>
            </a:pPr>
            <a:r>
              <a:rPr lang="es-ES" b="1" dirty="0" err="1"/>
              <a:t>Transposasa</a:t>
            </a:r>
            <a:r>
              <a:rPr lang="es-ES" dirty="0"/>
              <a:t> </a:t>
            </a:r>
            <a:r>
              <a:rPr lang="es-ES" dirty="0">
                <a:solidFill>
                  <a:srgbClr val="FFC000"/>
                </a:solidFill>
              </a:rPr>
              <a:t>(enzima)    </a:t>
            </a:r>
            <a:r>
              <a:rPr lang="es-ES" dirty="0"/>
              <a:t>+   </a:t>
            </a:r>
            <a:r>
              <a:rPr lang="es-ES" b="1" dirty="0"/>
              <a:t>Repeticiones invertidas </a:t>
            </a:r>
            <a:r>
              <a:rPr lang="es-ES" dirty="0"/>
              <a:t>(RI) secuencia de ADN	</a:t>
            </a:r>
            <a:r>
              <a:rPr lang="es-ES" dirty="0">
                <a:solidFill>
                  <a:srgbClr val="0070C0"/>
                </a:solidFill>
              </a:rPr>
              <a:t>       			           </a:t>
            </a:r>
            <a:r>
              <a:rPr lang="es-ES" dirty="0" err="1">
                <a:solidFill>
                  <a:srgbClr val="0070C0"/>
                </a:solidFill>
              </a:rPr>
              <a:t>TTCGAnnnnnnnAGCTT</a:t>
            </a:r>
            <a:endParaRPr lang="fr-FR" dirty="0">
              <a:solidFill>
                <a:srgbClr val="0070C0"/>
              </a:solidFill>
            </a:endParaRPr>
          </a:p>
        </p:txBody>
      </p:sp>
      <p:cxnSp>
        <p:nvCxnSpPr>
          <p:cNvPr id="23" name="Straight Connector 2"/>
          <p:cNvCxnSpPr/>
          <p:nvPr/>
        </p:nvCxnSpPr>
        <p:spPr>
          <a:xfrm>
            <a:off x="1187624" y="5602871"/>
            <a:ext cx="68407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41"/>
          <p:cNvSpPr/>
          <p:nvPr/>
        </p:nvSpPr>
        <p:spPr>
          <a:xfrm>
            <a:off x="5292084" y="5499016"/>
            <a:ext cx="1944216" cy="216000"/>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                   Gen A</a:t>
            </a:r>
          </a:p>
        </p:txBody>
      </p:sp>
      <p:grpSp>
        <p:nvGrpSpPr>
          <p:cNvPr id="26" name="Group 16"/>
          <p:cNvGrpSpPr/>
          <p:nvPr/>
        </p:nvGrpSpPr>
        <p:grpSpPr>
          <a:xfrm>
            <a:off x="1979712" y="5489677"/>
            <a:ext cx="1944216" cy="220450"/>
            <a:chOff x="1979712" y="3315806"/>
            <a:chExt cx="1944216" cy="220450"/>
          </a:xfrm>
        </p:grpSpPr>
        <p:sp>
          <p:nvSpPr>
            <p:cNvPr id="27" name="Rectangle 5"/>
            <p:cNvSpPr/>
            <p:nvPr/>
          </p:nvSpPr>
          <p:spPr>
            <a:xfrm>
              <a:off x="1979712" y="3315807"/>
              <a:ext cx="1944216" cy="216000"/>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a:t>Transposasa</a:t>
              </a:r>
              <a:endParaRPr lang="en-US" dirty="0"/>
            </a:p>
          </p:txBody>
        </p:sp>
        <p:sp>
          <p:nvSpPr>
            <p:cNvPr id="30" name="Isosceles Triangle 6"/>
            <p:cNvSpPr/>
            <p:nvPr/>
          </p:nvSpPr>
          <p:spPr>
            <a:xfrm rot="5400000">
              <a:off x="1943712" y="3351806"/>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14"/>
            <p:cNvSpPr/>
            <p:nvPr/>
          </p:nvSpPr>
          <p:spPr>
            <a:xfrm rot="5400000" flipV="1">
              <a:off x="3743920" y="335624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Isosceles Triangle 23"/>
          <p:cNvSpPr/>
          <p:nvPr/>
        </p:nvSpPr>
        <p:spPr>
          <a:xfrm rot="5400000">
            <a:off x="5616127" y="5526831"/>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24"/>
          <p:cNvSpPr/>
          <p:nvPr/>
        </p:nvSpPr>
        <p:spPr>
          <a:xfrm rot="5400000" flipV="1">
            <a:off x="6120178" y="5530939"/>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018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Elbow Connector 8"/>
          <p:cNvCxnSpPr/>
          <p:nvPr/>
        </p:nvCxnSpPr>
        <p:spPr>
          <a:xfrm>
            <a:off x="2275154" y="1643050"/>
            <a:ext cx="1368152" cy="350202"/>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pic>
        <p:nvPicPr>
          <p:cNvPr id="28"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7" name="6 CuadroTexto"/>
          <p:cNvSpPr txBox="1"/>
          <p:nvPr/>
        </p:nvSpPr>
        <p:spPr>
          <a:xfrm>
            <a:off x="1214414" y="357166"/>
            <a:ext cx="7143800" cy="707886"/>
          </a:xfrm>
          <a:prstGeom prst="rect">
            <a:avLst/>
          </a:prstGeom>
          <a:noFill/>
        </p:spPr>
        <p:txBody>
          <a:bodyPr wrap="square" rtlCol="0">
            <a:spAutoFit/>
          </a:bodyPr>
          <a:lstStyle/>
          <a:p>
            <a:r>
              <a:rPr lang="en-US" sz="2000" b="1" u="sng" dirty="0" err="1"/>
              <a:t>Mecanismo</a:t>
            </a:r>
            <a:r>
              <a:rPr lang="en-US" sz="2000" b="1" u="sng" dirty="0"/>
              <a:t> de </a:t>
            </a:r>
            <a:r>
              <a:rPr lang="en-US" sz="2000" b="1" u="sng" dirty="0" err="1"/>
              <a:t>transposición</a:t>
            </a:r>
            <a:endParaRPr lang="en-US" sz="2000" b="1" u="sng" dirty="0"/>
          </a:p>
          <a:p>
            <a:endParaRPr lang="en-US" sz="2000" b="1" dirty="0"/>
          </a:p>
        </p:txBody>
      </p:sp>
      <p:cxnSp>
        <p:nvCxnSpPr>
          <p:cNvPr id="23" name="Straight Connector 2"/>
          <p:cNvCxnSpPr/>
          <p:nvPr/>
        </p:nvCxnSpPr>
        <p:spPr>
          <a:xfrm>
            <a:off x="1214414" y="1613368"/>
            <a:ext cx="68407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41"/>
          <p:cNvSpPr/>
          <p:nvPr/>
        </p:nvSpPr>
        <p:spPr>
          <a:xfrm>
            <a:off x="5318874" y="1509513"/>
            <a:ext cx="1944216" cy="216000"/>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                   Gen A</a:t>
            </a:r>
          </a:p>
        </p:txBody>
      </p:sp>
      <p:grpSp>
        <p:nvGrpSpPr>
          <p:cNvPr id="2" name="Group 16"/>
          <p:cNvGrpSpPr/>
          <p:nvPr/>
        </p:nvGrpSpPr>
        <p:grpSpPr>
          <a:xfrm>
            <a:off x="2006502" y="1500174"/>
            <a:ext cx="1944216" cy="220450"/>
            <a:chOff x="1979712" y="3315806"/>
            <a:chExt cx="1944216" cy="220450"/>
          </a:xfrm>
        </p:grpSpPr>
        <p:sp>
          <p:nvSpPr>
            <p:cNvPr id="27" name="Rectangle 5"/>
            <p:cNvSpPr/>
            <p:nvPr/>
          </p:nvSpPr>
          <p:spPr>
            <a:xfrm>
              <a:off x="1979712" y="3315807"/>
              <a:ext cx="1944216" cy="216000"/>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a:t>Transposasa</a:t>
              </a:r>
              <a:endParaRPr lang="en-US" dirty="0"/>
            </a:p>
          </p:txBody>
        </p:sp>
        <p:sp>
          <p:nvSpPr>
            <p:cNvPr id="30" name="Isosceles Triangle 6"/>
            <p:cNvSpPr/>
            <p:nvPr/>
          </p:nvSpPr>
          <p:spPr>
            <a:xfrm rot="5400000">
              <a:off x="1943712" y="3351806"/>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14"/>
            <p:cNvSpPr/>
            <p:nvPr/>
          </p:nvSpPr>
          <p:spPr>
            <a:xfrm rot="5400000" flipV="1">
              <a:off x="3743920" y="335624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Isosceles Triangle 23"/>
          <p:cNvSpPr/>
          <p:nvPr/>
        </p:nvSpPr>
        <p:spPr>
          <a:xfrm rot="5400000">
            <a:off x="5642917" y="1537328"/>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24"/>
          <p:cNvSpPr/>
          <p:nvPr/>
        </p:nvSpPr>
        <p:spPr>
          <a:xfrm rot="5400000" flipV="1">
            <a:off x="6146968" y="1541436"/>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descr="Resultado de imagen de scissors vecto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3372" y="2214554"/>
            <a:ext cx="571503" cy="428628"/>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643306" y="1804562"/>
            <a:ext cx="1571636" cy="338554"/>
          </a:xfrm>
          <a:prstGeom prst="rect">
            <a:avLst/>
          </a:prstGeom>
          <a:noFill/>
        </p:spPr>
        <p:txBody>
          <a:bodyPr wrap="square" rtlCol="0">
            <a:spAutoFit/>
          </a:bodyPr>
          <a:lstStyle/>
          <a:p>
            <a:r>
              <a:rPr lang="es-ES" sz="1600" dirty="0"/>
              <a:t>Expresión génica</a:t>
            </a:r>
          </a:p>
        </p:txBody>
      </p:sp>
      <p:cxnSp>
        <p:nvCxnSpPr>
          <p:cNvPr id="20" name="Straight Connector 2"/>
          <p:cNvCxnSpPr/>
          <p:nvPr/>
        </p:nvCxnSpPr>
        <p:spPr>
          <a:xfrm>
            <a:off x="1214414" y="3443460"/>
            <a:ext cx="68407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41"/>
          <p:cNvSpPr/>
          <p:nvPr/>
        </p:nvSpPr>
        <p:spPr>
          <a:xfrm>
            <a:off x="5318874" y="3339605"/>
            <a:ext cx="1944216" cy="216000"/>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                   Gen A</a:t>
            </a:r>
          </a:p>
        </p:txBody>
      </p:sp>
      <p:grpSp>
        <p:nvGrpSpPr>
          <p:cNvPr id="25" name="Group 16"/>
          <p:cNvGrpSpPr/>
          <p:nvPr/>
        </p:nvGrpSpPr>
        <p:grpSpPr>
          <a:xfrm>
            <a:off x="2006502" y="3330266"/>
            <a:ext cx="1944216" cy="220450"/>
            <a:chOff x="1979712" y="3315806"/>
            <a:chExt cx="1944216" cy="220450"/>
          </a:xfrm>
        </p:grpSpPr>
        <p:sp>
          <p:nvSpPr>
            <p:cNvPr id="26" name="Rectangle 5"/>
            <p:cNvSpPr/>
            <p:nvPr/>
          </p:nvSpPr>
          <p:spPr>
            <a:xfrm>
              <a:off x="1979712" y="3315807"/>
              <a:ext cx="1944216" cy="216000"/>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a:t>Transposasa</a:t>
              </a:r>
              <a:endParaRPr lang="en-US" dirty="0"/>
            </a:p>
          </p:txBody>
        </p:sp>
        <p:sp>
          <p:nvSpPr>
            <p:cNvPr id="35" name="Isosceles Triangle 6"/>
            <p:cNvSpPr/>
            <p:nvPr/>
          </p:nvSpPr>
          <p:spPr>
            <a:xfrm rot="5400000">
              <a:off x="1943712" y="3351806"/>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14"/>
            <p:cNvSpPr/>
            <p:nvPr/>
          </p:nvSpPr>
          <p:spPr>
            <a:xfrm rot="5400000" flipV="1">
              <a:off x="3743920" y="335624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Isosceles Triangle 23"/>
          <p:cNvSpPr/>
          <p:nvPr/>
        </p:nvSpPr>
        <p:spPr>
          <a:xfrm rot="5400000">
            <a:off x="5642917" y="3367420"/>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24"/>
          <p:cNvSpPr/>
          <p:nvPr/>
        </p:nvSpPr>
        <p:spPr>
          <a:xfrm rot="5400000" flipV="1">
            <a:off x="6146968" y="337152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2" descr="Resultado de imagen de scissors vecto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1785920" y="3214686"/>
            <a:ext cx="571503" cy="4286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esultado de imagen de scissors vecto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3605560" y="3214686"/>
            <a:ext cx="571503" cy="428628"/>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3"/>
          <p:cNvCxnSpPr/>
          <p:nvPr/>
        </p:nvCxnSpPr>
        <p:spPr>
          <a:xfrm>
            <a:off x="7035054" y="5411443"/>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052068" y="5858825"/>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908052" y="5434860"/>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 name="Group 32"/>
          <p:cNvGrpSpPr/>
          <p:nvPr/>
        </p:nvGrpSpPr>
        <p:grpSpPr>
          <a:xfrm>
            <a:off x="3286116" y="4337265"/>
            <a:ext cx="1944216" cy="220450"/>
            <a:chOff x="1979712" y="3315806"/>
            <a:chExt cx="1944216" cy="220450"/>
          </a:xfrm>
        </p:grpSpPr>
        <p:sp>
          <p:nvSpPr>
            <p:cNvPr id="46" name="Rectangle 33"/>
            <p:cNvSpPr/>
            <p:nvPr/>
          </p:nvSpPr>
          <p:spPr>
            <a:xfrm>
              <a:off x="1979712" y="3315807"/>
              <a:ext cx="1944216" cy="216000"/>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a:t>Transposasa</a:t>
              </a:r>
              <a:endParaRPr lang="en-US" dirty="0"/>
            </a:p>
          </p:txBody>
        </p:sp>
        <p:sp>
          <p:nvSpPr>
            <p:cNvPr id="47" name="Isosceles Triangle 34"/>
            <p:cNvSpPr/>
            <p:nvPr/>
          </p:nvSpPr>
          <p:spPr>
            <a:xfrm rot="5400000">
              <a:off x="1943712" y="3351806"/>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Isosceles Triangle 35"/>
            <p:cNvSpPr/>
            <p:nvPr/>
          </p:nvSpPr>
          <p:spPr>
            <a:xfrm rot="5400000" flipV="1">
              <a:off x="3743920" y="335624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Freeform 1"/>
          <p:cNvSpPr/>
          <p:nvPr/>
        </p:nvSpPr>
        <p:spPr>
          <a:xfrm>
            <a:off x="2571736" y="3929066"/>
            <a:ext cx="571504" cy="510009"/>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2" name="Freeform 7"/>
          <p:cNvSpPr/>
          <p:nvPr/>
        </p:nvSpPr>
        <p:spPr>
          <a:xfrm>
            <a:off x="5440363" y="3857628"/>
            <a:ext cx="622833" cy="600075"/>
          </a:xfrm>
          <a:custGeom>
            <a:avLst/>
            <a:gdLst>
              <a:gd name="connsiteX0" fmla="*/ 0 w 838200"/>
              <a:gd name="connsiteY0" fmla="*/ 600075 h 600075"/>
              <a:gd name="connsiteX1" fmla="*/ 542925 w 838200"/>
              <a:gd name="connsiteY1" fmla="*/ 514350 h 600075"/>
              <a:gd name="connsiteX2" fmla="*/ 781050 w 838200"/>
              <a:gd name="connsiteY2" fmla="*/ 285750 h 600075"/>
              <a:gd name="connsiteX3" fmla="*/ 838200 w 838200"/>
              <a:gd name="connsiteY3" fmla="*/ 0 h 600075"/>
              <a:gd name="connsiteX4" fmla="*/ 838200 w 838200"/>
              <a:gd name="connsiteY4" fmla="*/ 0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00075">
                <a:moveTo>
                  <a:pt x="0" y="600075"/>
                </a:moveTo>
                <a:cubicBezTo>
                  <a:pt x="206375" y="583406"/>
                  <a:pt x="412750" y="566737"/>
                  <a:pt x="542925" y="514350"/>
                </a:cubicBezTo>
                <a:cubicBezTo>
                  <a:pt x="673100" y="461962"/>
                  <a:pt x="731838" y="371475"/>
                  <a:pt x="781050" y="285750"/>
                </a:cubicBezTo>
                <a:cubicBezTo>
                  <a:pt x="830262" y="200025"/>
                  <a:pt x="838200" y="0"/>
                  <a:pt x="838200" y="0"/>
                </a:cubicBezTo>
                <a:lnTo>
                  <a:pt x="838200" y="0"/>
                </a:lnTo>
              </a:path>
            </a:pathLst>
          </a:cu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63" name="Straight Arrow Connector 53"/>
          <p:cNvCxnSpPr/>
          <p:nvPr/>
        </p:nvCxnSpPr>
        <p:spPr>
          <a:xfrm>
            <a:off x="4298750" y="4929198"/>
            <a:ext cx="0" cy="64243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grpSp>
        <p:nvGrpSpPr>
          <p:cNvPr id="64" name="Group 55"/>
          <p:cNvGrpSpPr/>
          <p:nvPr/>
        </p:nvGrpSpPr>
        <p:grpSpPr>
          <a:xfrm>
            <a:off x="928662" y="5920549"/>
            <a:ext cx="6840760" cy="200711"/>
            <a:chOff x="1340024" y="2800230"/>
            <a:chExt cx="6840760" cy="200711"/>
          </a:xfrm>
        </p:grpSpPr>
        <p:cxnSp>
          <p:nvCxnSpPr>
            <p:cNvPr id="65" name="Straight Connector 58"/>
            <p:cNvCxnSpPr/>
            <p:nvPr/>
          </p:nvCxnSpPr>
          <p:spPr>
            <a:xfrm>
              <a:off x="1340024" y="2887014"/>
              <a:ext cx="68407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59"/>
            <p:cNvSpPr/>
            <p:nvPr/>
          </p:nvSpPr>
          <p:spPr>
            <a:xfrm>
              <a:off x="4059454" y="2800230"/>
              <a:ext cx="3571241" cy="200711"/>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                                              Gen A</a:t>
              </a:r>
            </a:p>
          </p:txBody>
        </p:sp>
      </p:grpSp>
      <p:grpSp>
        <p:nvGrpSpPr>
          <p:cNvPr id="67" name="Group 66"/>
          <p:cNvGrpSpPr/>
          <p:nvPr/>
        </p:nvGrpSpPr>
        <p:grpSpPr>
          <a:xfrm>
            <a:off x="4053678" y="5906466"/>
            <a:ext cx="1944216" cy="220450"/>
            <a:chOff x="1979712" y="3315806"/>
            <a:chExt cx="1944216" cy="220450"/>
          </a:xfrm>
        </p:grpSpPr>
        <p:sp>
          <p:nvSpPr>
            <p:cNvPr id="68" name="Rectangle 67"/>
            <p:cNvSpPr/>
            <p:nvPr/>
          </p:nvSpPr>
          <p:spPr>
            <a:xfrm>
              <a:off x="1979712" y="3315807"/>
              <a:ext cx="1944216" cy="216000"/>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a:t>Transposasa</a:t>
              </a:r>
              <a:endParaRPr lang="en-US" dirty="0"/>
            </a:p>
          </p:txBody>
        </p:sp>
        <p:sp>
          <p:nvSpPr>
            <p:cNvPr id="69" name="Isosceles Triangle 68"/>
            <p:cNvSpPr/>
            <p:nvPr/>
          </p:nvSpPr>
          <p:spPr>
            <a:xfrm rot="5400000">
              <a:off x="1943712" y="3351806"/>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69"/>
            <p:cNvSpPr/>
            <p:nvPr/>
          </p:nvSpPr>
          <p:spPr>
            <a:xfrm rot="5400000" flipV="1">
              <a:off x="3743920" y="335624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1" name="ZoneTexte 9"/>
          <p:cNvSpPr txBox="1"/>
          <p:nvPr/>
        </p:nvSpPr>
        <p:spPr>
          <a:xfrm>
            <a:off x="4088543" y="6208044"/>
            <a:ext cx="2593293" cy="506292"/>
          </a:xfrm>
          <a:prstGeom prst="rect">
            <a:avLst/>
          </a:prstGeom>
          <a:noFill/>
        </p:spPr>
        <p:txBody>
          <a:bodyPr wrap="square" rtlCol="0">
            <a:spAutoFit/>
          </a:bodyPr>
          <a:lstStyle/>
          <a:p>
            <a:pPr>
              <a:lnSpc>
                <a:spcPct val="150000"/>
              </a:lnSpc>
            </a:pPr>
            <a:r>
              <a:rPr lang="es-ES" sz="2000" b="1" dirty="0"/>
              <a:t>Mutación en el </a:t>
            </a:r>
            <a:r>
              <a:rPr lang="es-ES" sz="2000" b="1" dirty="0">
                <a:solidFill>
                  <a:srgbClr val="92D050"/>
                </a:solidFill>
              </a:rPr>
              <a:t>gen A</a:t>
            </a:r>
            <a:endParaRPr lang="fr-FR" sz="2000" b="1" dirty="0">
              <a:solidFill>
                <a:srgbClr val="92D050"/>
              </a:solidFill>
            </a:endParaRPr>
          </a:p>
        </p:txBody>
      </p:sp>
      <p:sp>
        <p:nvSpPr>
          <p:cNvPr id="72" name="ZoneTexte 9"/>
          <p:cNvSpPr txBox="1"/>
          <p:nvPr/>
        </p:nvSpPr>
        <p:spPr>
          <a:xfrm>
            <a:off x="928662" y="820989"/>
            <a:ext cx="8039770" cy="423449"/>
          </a:xfrm>
          <a:prstGeom prst="rect">
            <a:avLst/>
          </a:prstGeom>
          <a:noFill/>
        </p:spPr>
        <p:txBody>
          <a:bodyPr wrap="square" rtlCol="0">
            <a:spAutoFit/>
          </a:bodyPr>
          <a:lstStyle/>
          <a:p>
            <a:pPr marL="571500" indent="-571500">
              <a:lnSpc>
                <a:spcPct val="150000"/>
              </a:lnSpc>
            </a:pPr>
            <a:r>
              <a:rPr lang="es-ES" sz="1600" dirty="0"/>
              <a:t>1. Expresión de la </a:t>
            </a:r>
            <a:r>
              <a:rPr lang="es-ES" sz="1600" dirty="0" err="1"/>
              <a:t>transposasa</a:t>
            </a:r>
            <a:endParaRPr lang="fr-FR" sz="1600" dirty="0">
              <a:solidFill>
                <a:srgbClr val="0070C0"/>
              </a:solidFill>
            </a:endParaRPr>
          </a:p>
        </p:txBody>
      </p:sp>
      <p:sp>
        <p:nvSpPr>
          <p:cNvPr id="73" name="ZoneTexte 9"/>
          <p:cNvSpPr txBox="1"/>
          <p:nvPr/>
        </p:nvSpPr>
        <p:spPr>
          <a:xfrm>
            <a:off x="928662" y="2643182"/>
            <a:ext cx="8039770" cy="423449"/>
          </a:xfrm>
          <a:prstGeom prst="rect">
            <a:avLst/>
          </a:prstGeom>
          <a:noFill/>
        </p:spPr>
        <p:txBody>
          <a:bodyPr wrap="square" rtlCol="0">
            <a:spAutoFit/>
          </a:bodyPr>
          <a:lstStyle/>
          <a:p>
            <a:pPr marL="571500" indent="-571500">
              <a:lnSpc>
                <a:spcPct val="150000"/>
              </a:lnSpc>
            </a:pPr>
            <a:r>
              <a:rPr lang="es-ES" sz="1600" dirty="0"/>
              <a:t>2. Escisión del transposón</a:t>
            </a:r>
            <a:endParaRPr lang="fr-FR" sz="1600" dirty="0">
              <a:solidFill>
                <a:srgbClr val="0070C0"/>
              </a:solidFill>
            </a:endParaRPr>
          </a:p>
        </p:txBody>
      </p:sp>
      <p:sp>
        <p:nvSpPr>
          <p:cNvPr id="74" name="ZoneTexte 9"/>
          <p:cNvSpPr txBox="1"/>
          <p:nvPr/>
        </p:nvSpPr>
        <p:spPr>
          <a:xfrm>
            <a:off x="928662" y="4753285"/>
            <a:ext cx="8039770" cy="423449"/>
          </a:xfrm>
          <a:prstGeom prst="rect">
            <a:avLst/>
          </a:prstGeom>
          <a:noFill/>
        </p:spPr>
        <p:txBody>
          <a:bodyPr wrap="square" rtlCol="0">
            <a:spAutoFit/>
          </a:bodyPr>
          <a:lstStyle/>
          <a:p>
            <a:pPr marL="571500" indent="-571500">
              <a:lnSpc>
                <a:spcPct val="150000"/>
              </a:lnSpc>
            </a:pPr>
            <a:r>
              <a:rPr lang="es-ES" sz="1600" dirty="0"/>
              <a:t>3. Inserción del transposón </a:t>
            </a:r>
            <a:endParaRPr lang="fr-FR" sz="1600" dirty="0">
              <a:solidFill>
                <a:srgbClr val="0070C0"/>
              </a:solidFill>
            </a:endParaRPr>
          </a:p>
        </p:txBody>
      </p:sp>
    </p:spTree>
    <p:extLst>
      <p:ext uri="{BB962C8B-B14F-4D97-AF65-F5344CB8AC3E}">
        <p14:creationId xmlns:p14="http://schemas.microsoft.com/office/powerpoint/2010/main" val="3981018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516860-DE7A-4020-88A1-9B0D889CC115}"/>
              </a:ext>
            </a:extLst>
          </p:cNvPr>
          <p:cNvSpPr>
            <a:spLocks noGrp="1"/>
          </p:cNvSpPr>
          <p:nvPr>
            <p:ph type="title"/>
          </p:nvPr>
        </p:nvSpPr>
        <p:spPr/>
        <p:txBody>
          <a:bodyPr/>
          <a:lstStyle/>
          <a:p>
            <a:endParaRPr lang="ca-ES"/>
          </a:p>
        </p:txBody>
      </p:sp>
      <p:sp>
        <p:nvSpPr>
          <p:cNvPr id="3" name="Marcador de contenido 2">
            <a:extLst>
              <a:ext uri="{FF2B5EF4-FFF2-40B4-BE49-F238E27FC236}">
                <a16:creationId xmlns:a16="http://schemas.microsoft.com/office/drawing/2014/main" id="{EFC74D19-5728-4900-B7BC-20CF887856F8}"/>
              </a:ext>
            </a:extLst>
          </p:cNvPr>
          <p:cNvSpPr>
            <a:spLocks noGrp="1"/>
          </p:cNvSpPr>
          <p:nvPr>
            <p:ph idx="1"/>
          </p:nvPr>
        </p:nvSpPr>
        <p:spPr/>
        <p:txBody>
          <a:bodyPr/>
          <a:lstStyle/>
          <a:p>
            <a:endParaRPr lang="ca-ES"/>
          </a:p>
        </p:txBody>
      </p:sp>
    </p:spTree>
    <p:extLst>
      <p:ext uri="{BB962C8B-B14F-4D97-AF65-F5344CB8AC3E}">
        <p14:creationId xmlns:p14="http://schemas.microsoft.com/office/powerpoint/2010/main" val="780141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dia-del-orgullo-friki-genes-drosophila-L-1.jpg"/>
          <p:cNvPicPr>
            <a:picLocks noChangeAspect="1"/>
          </p:cNvPicPr>
          <p:nvPr/>
        </p:nvPicPr>
        <p:blipFill>
          <a:blip r:embed="rId2" cstate="print"/>
          <a:srcRect/>
          <a:stretch>
            <a:fillRect/>
          </a:stretch>
        </p:blipFill>
        <p:spPr bwMode="auto">
          <a:xfrm>
            <a:off x="8293100" y="6067425"/>
            <a:ext cx="850900" cy="790575"/>
          </a:xfrm>
          <a:prstGeom prst="rect">
            <a:avLst/>
          </a:prstGeom>
          <a:noFill/>
          <a:ln w="9525">
            <a:noFill/>
            <a:miter lim="800000"/>
            <a:headEnd/>
            <a:tailEnd/>
          </a:ln>
        </p:spPr>
      </p:pic>
      <p:pic>
        <p:nvPicPr>
          <p:cNvPr id="21509" name="Picture 4" descr="pelement.tiff"/>
          <p:cNvPicPr>
            <a:picLocks noChangeAspect="1"/>
          </p:cNvPicPr>
          <p:nvPr/>
        </p:nvPicPr>
        <p:blipFill>
          <a:blip r:embed="rId3"/>
          <a:srcRect/>
          <a:stretch>
            <a:fillRect/>
          </a:stretch>
        </p:blipFill>
        <p:spPr bwMode="auto">
          <a:xfrm>
            <a:off x="857224" y="1214422"/>
            <a:ext cx="7874000" cy="4533900"/>
          </a:xfrm>
          <a:prstGeom prst="rect">
            <a:avLst/>
          </a:prstGeom>
          <a:noFill/>
          <a:ln w="9525">
            <a:noFill/>
            <a:miter lim="800000"/>
            <a:headEnd/>
            <a:tailEnd/>
          </a:ln>
        </p:spPr>
      </p:pic>
      <p:sp>
        <p:nvSpPr>
          <p:cNvPr id="6" name="5 CuadroTexto"/>
          <p:cNvSpPr txBox="1"/>
          <p:nvPr/>
        </p:nvSpPr>
        <p:spPr>
          <a:xfrm>
            <a:off x="1214414" y="357166"/>
            <a:ext cx="7143800" cy="400110"/>
          </a:xfrm>
          <a:prstGeom prst="rect">
            <a:avLst/>
          </a:prstGeom>
          <a:noFill/>
        </p:spPr>
        <p:txBody>
          <a:bodyPr wrap="square" rtlCol="0">
            <a:spAutoFit/>
          </a:bodyPr>
          <a:lstStyle/>
          <a:p>
            <a:r>
              <a:rPr lang="en-US" sz="2000" b="1" u="sng" dirty="0" err="1"/>
              <a:t>Elementos</a:t>
            </a:r>
            <a:r>
              <a:rPr lang="en-US" sz="2000" b="1" u="sng" dirty="0"/>
              <a:t> P </a:t>
            </a:r>
            <a:r>
              <a:rPr lang="en-US" dirty="0"/>
              <a:t>– </a:t>
            </a:r>
            <a:r>
              <a:rPr lang="en-US" dirty="0" err="1"/>
              <a:t>millones</a:t>
            </a:r>
            <a:r>
              <a:rPr lang="en-US" dirty="0"/>
              <a:t> por </a:t>
            </a:r>
            <a:r>
              <a:rPr lang="en-US" dirty="0" err="1"/>
              <a:t>todo</a:t>
            </a:r>
            <a:r>
              <a:rPr lang="en-US" dirty="0"/>
              <a:t> el </a:t>
            </a:r>
            <a:r>
              <a:rPr lang="en-US" dirty="0" err="1"/>
              <a:t>genoma</a:t>
            </a:r>
            <a:r>
              <a:rPr lang="en-US" dirty="0"/>
              <a:t> de </a:t>
            </a:r>
            <a:r>
              <a:rPr lang="en-US" i="1" dirty="0"/>
              <a:t>Drosophila</a:t>
            </a:r>
          </a:p>
        </p:txBody>
      </p:sp>
      <p:pic>
        <p:nvPicPr>
          <p:cNvPr id="7"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1"/>
          <p:cNvPicPr>
            <a:picLocks noChangeAspect="1" noChangeArrowheads="1"/>
          </p:cNvPicPr>
          <p:nvPr/>
        </p:nvPicPr>
        <p:blipFill>
          <a:blip r:embed="rId2"/>
          <a:srcRect/>
          <a:stretch>
            <a:fillRect/>
          </a:stretch>
        </p:blipFill>
        <p:spPr bwMode="auto">
          <a:xfrm>
            <a:off x="1909984" y="1000108"/>
            <a:ext cx="6448230" cy="3786214"/>
          </a:xfrm>
          <a:prstGeom prst="rect">
            <a:avLst/>
          </a:prstGeom>
          <a:noFill/>
          <a:ln w="9525">
            <a:noFill/>
            <a:miter lim="800000"/>
            <a:headEnd/>
            <a:tailEnd/>
          </a:ln>
          <a:effectLst/>
        </p:spPr>
      </p:pic>
      <p:pic>
        <p:nvPicPr>
          <p:cNvPr id="28"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Mutagénesis</a:t>
            </a:r>
            <a:endParaRPr lang="en-GB" sz="2000" u="sng" dirty="0">
              <a:solidFill>
                <a:schemeClr val="tx1">
                  <a:lumMod val="50000"/>
                  <a:lumOff val="50000"/>
                </a:schemeClr>
              </a:solidFill>
              <a:ea typeface="Arial" charset="0"/>
              <a:cs typeface="Arial" charset="0"/>
            </a:endParaRPr>
          </a:p>
        </p:txBody>
      </p:sp>
      <p:sp>
        <p:nvSpPr>
          <p:cNvPr id="7" name="6 CuadroTexto"/>
          <p:cNvSpPr txBox="1"/>
          <p:nvPr/>
        </p:nvSpPr>
        <p:spPr>
          <a:xfrm>
            <a:off x="928662" y="71414"/>
            <a:ext cx="9572692" cy="1938992"/>
          </a:xfrm>
          <a:prstGeom prst="rect">
            <a:avLst/>
          </a:prstGeom>
          <a:noFill/>
        </p:spPr>
        <p:txBody>
          <a:bodyPr wrap="square" rtlCol="0">
            <a:spAutoFit/>
          </a:bodyPr>
          <a:lstStyle/>
          <a:p>
            <a:endParaRPr lang="en-US" b="1" dirty="0"/>
          </a:p>
          <a:p>
            <a:pPr>
              <a:buFont typeface="Arial" pitchFamily="34" charset="0"/>
              <a:buChar char="•"/>
            </a:pPr>
            <a:r>
              <a:rPr lang="en-US" sz="2000" b="1" dirty="0"/>
              <a:t> </a:t>
            </a:r>
            <a:r>
              <a:rPr lang="en-US" sz="2000" b="1" dirty="0" err="1"/>
              <a:t>Dirigida</a:t>
            </a:r>
            <a:r>
              <a:rPr lang="en-US" sz="2000" b="1" dirty="0"/>
              <a:t> </a:t>
            </a:r>
            <a:r>
              <a:rPr lang="en-US" sz="2400" b="1" dirty="0">
                <a:sym typeface="Wingdings" pitchFamily="2" charset="2"/>
              </a:rPr>
              <a:t></a:t>
            </a:r>
            <a:r>
              <a:rPr lang="en-US" b="1" dirty="0"/>
              <a:t> CRISPR/Cas9 </a:t>
            </a:r>
            <a:endParaRPr lang="en-US" dirty="0"/>
          </a:p>
          <a:p>
            <a:pPr lvl="2"/>
            <a:endParaRPr lang="en-US" sz="2400" b="1" dirty="0"/>
          </a:p>
          <a:p>
            <a:pPr lvl="1"/>
            <a:endParaRPr lang="en-US" dirty="0"/>
          </a:p>
          <a:p>
            <a:pPr lvl="1">
              <a:buFont typeface="Arial" pitchFamily="34" charset="0"/>
              <a:buChar char="•"/>
            </a:pPr>
            <a:endParaRPr lang="en-US" dirty="0"/>
          </a:p>
          <a:p>
            <a:pPr lvl="1">
              <a:buFont typeface="Arial" pitchFamily="34" charset="0"/>
              <a:buChar char="•"/>
            </a:pPr>
            <a:endParaRPr lang="es-ES" dirty="0"/>
          </a:p>
        </p:txBody>
      </p:sp>
      <p:cxnSp>
        <p:nvCxnSpPr>
          <p:cNvPr id="20" name="Straight Connector 42"/>
          <p:cNvCxnSpPr/>
          <p:nvPr/>
        </p:nvCxnSpPr>
        <p:spPr>
          <a:xfrm>
            <a:off x="6216214" y="5264879"/>
            <a:ext cx="58801" cy="1367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481884" y="2714620"/>
            <a:ext cx="510487" cy="285752"/>
          </a:xfrm>
          <a:prstGeom prst="ellipse">
            <a:avLst/>
          </a:prstGeom>
          <a:noFill/>
          <a:ln w="31750">
            <a:solidFill>
              <a:srgbClr val="009D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_tradnl"/>
          </a:p>
        </p:txBody>
      </p:sp>
      <p:sp>
        <p:nvSpPr>
          <p:cNvPr id="12" name="Oval 14"/>
          <p:cNvSpPr/>
          <p:nvPr/>
        </p:nvSpPr>
        <p:spPr>
          <a:xfrm>
            <a:off x="5311112" y="1152644"/>
            <a:ext cx="796241" cy="418968"/>
          </a:xfrm>
          <a:prstGeom prst="ellipse">
            <a:avLst/>
          </a:prstGeom>
          <a:noFill/>
          <a:ln w="31750">
            <a:solidFill>
              <a:srgbClr val="009D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_tradnl"/>
          </a:p>
        </p:txBody>
      </p:sp>
      <p:pic>
        <p:nvPicPr>
          <p:cNvPr id="420866" name="Picture 2"/>
          <p:cNvPicPr>
            <a:picLocks noChangeAspect="1" noChangeArrowheads="1"/>
          </p:cNvPicPr>
          <p:nvPr/>
        </p:nvPicPr>
        <p:blipFill>
          <a:blip r:embed="rId5"/>
          <a:srcRect/>
          <a:stretch>
            <a:fillRect/>
          </a:stretch>
        </p:blipFill>
        <p:spPr bwMode="auto">
          <a:xfrm>
            <a:off x="2395557" y="5072074"/>
            <a:ext cx="4962525" cy="1685925"/>
          </a:xfrm>
          <a:prstGeom prst="rect">
            <a:avLst/>
          </a:prstGeom>
          <a:noFill/>
          <a:ln w="9525">
            <a:noFill/>
            <a:miter lim="800000"/>
            <a:headEnd/>
            <a:tailEnd/>
          </a:ln>
          <a:effectLst/>
        </p:spPr>
      </p:pic>
    </p:spTree>
    <p:extLst>
      <p:ext uri="{BB962C8B-B14F-4D97-AF65-F5344CB8AC3E}">
        <p14:creationId xmlns:p14="http://schemas.microsoft.com/office/powerpoint/2010/main" val="3981018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214414" y="357166"/>
            <a:ext cx="7143800" cy="400110"/>
          </a:xfrm>
          <a:prstGeom prst="rect">
            <a:avLst/>
          </a:prstGeom>
          <a:noFill/>
        </p:spPr>
        <p:txBody>
          <a:bodyPr wrap="square" rtlCol="0">
            <a:spAutoFit/>
          </a:bodyPr>
          <a:lstStyle/>
          <a:p>
            <a:r>
              <a:rPr lang="en-US" sz="2000" b="1" u="sng" dirty="0" err="1"/>
              <a:t>Transgénesis</a:t>
            </a:r>
            <a:r>
              <a:rPr lang="en-US" sz="2000" b="1" u="sng" dirty="0"/>
              <a:t> </a:t>
            </a:r>
            <a:r>
              <a:rPr lang="en-US" sz="2000" b="1" u="sng" dirty="0" err="1"/>
              <a:t>mediante</a:t>
            </a:r>
            <a:r>
              <a:rPr lang="en-US" sz="2000" b="1" u="sng" dirty="0"/>
              <a:t> </a:t>
            </a:r>
            <a:r>
              <a:rPr lang="en-US" sz="2000" b="1" u="sng" dirty="0" err="1"/>
              <a:t>Elementos</a:t>
            </a:r>
            <a:r>
              <a:rPr lang="en-US" sz="2000" b="1" u="sng" dirty="0"/>
              <a:t> P </a:t>
            </a:r>
            <a:endParaRPr lang="en-US" i="1" dirty="0"/>
          </a:p>
        </p:txBody>
      </p:sp>
      <p:pic>
        <p:nvPicPr>
          <p:cNvPr id="7"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Transgénesis</a:t>
            </a:r>
            <a:endParaRPr lang="en-GB" sz="2000" u="sng" dirty="0">
              <a:solidFill>
                <a:schemeClr val="tx1">
                  <a:lumMod val="50000"/>
                  <a:lumOff val="50000"/>
                </a:schemeClr>
              </a:solidFill>
              <a:ea typeface="Arial" charset="0"/>
              <a:cs typeface="Arial" charset="0"/>
            </a:endParaRPr>
          </a:p>
        </p:txBody>
      </p:sp>
      <p:pic>
        <p:nvPicPr>
          <p:cNvPr id="475138" name="Picture 2" descr="Image result for transgenic flies"/>
          <p:cNvPicPr>
            <a:picLocks noChangeAspect="1" noChangeArrowheads="1"/>
          </p:cNvPicPr>
          <p:nvPr/>
        </p:nvPicPr>
        <p:blipFill>
          <a:blip r:embed="rId4"/>
          <a:srcRect/>
          <a:stretch>
            <a:fillRect/>
          </a:stretch>
        </p:blipFill>
        <p:spPr bwMode="auto">
          <a:xfrm>
            <a:off x="1785918" y="1357298"/>
            <a:ext cx="6143668" cy="433988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dia-del-orgullo-friki-genes-drosophila-L-1.jpg"/>
          <p:cNvPicPr>
            <a:picLocks noChangeAspect="1"/>
          </p:cNvPicPr>
          <p:nvPr/>
        </p:nvPicPr>
        <p:blipFill>
          <a:blip r:embed="rId2" cstate="print"/>
          <a:srcRect/>
          <a:stretch>
            <a:fillRect/>
          </a:stretch>
        </p:blipFill>
        <p:spPr bwMode="auto">
          <a:xfrm>
            <a:off x="8293100" y="6067425"/>
            <a:ext cx="850900" cy="790575"/>
          </a:xfrm>
          <a:prstGeom prst="rect">
            <a:avLst/>
          </a:prstGeom>
          <a:noFill/>
          <a:ln w="9525">
            <a:noFill/>
            <a:miter lim="800000"/>
            <a:headEnd/>
            <a:tailEnd/>
          </a:ln>
        </p:spPr>
      </p:pic>
      <p:sp>
        <p:nvSpPr>
          <p:cNvPr id="6" name="5 CuadroTexto"/>
          <p:cNvSpPr txBox="1"/>
          <p:nvPr/>
        </p:nvSpPr>
        <p:spPr>
          <a:xfrm>
            <a:off x="1214414" y="357166"/>
            <a:ext cx="7143800" cy="400110"/>
          </a:xfrm>
          <a:prstGeom prst="rect">
            <a:avLst/>
          </a:prstGeom>
          <a:noFill/>
        </p:spPr>
        <p:txBody>
          <a:bodyPr wrap="square" rtlCol="0">
            <a:spAutoFit/>
          </a:bodyPr>
          <a:lstStyle/>
          <a:p>
            <a:r>
              <a:rPr lang="en-US" sz="2000" b="1" u="sng" dirty="0" err="1"/>
              <a:t>Transgénesis</a:t>
            </a:r>
            <a:r>
              <a:rPr lang="en-US" sz="2000" b="1" u="sng" dirty="0"/>
              <a:t> </a:t>
            </a:r>
            <a:r>
              <a:rPr lang="en-US" sz="2000" b="1" u="sng" dirty="0" err="1"/>
              <a:t>mediante</a:t>
            </a:r>
            <a:r>
              <a:rPr lang="en-US" sz="2000" b="1" u="sng" dirty="0"/>
              <a:t> </a:t>
            </a:r>
            <a:r>
              <a:rPr lang="en-US" sz="2000" b="1" u="sng" dirty="0" err="1"/>
              <a:t>Elementos</a:t>
            </a:r>
            <a:r>
              <a:rPr lang="en-US" sz="2000" b="1" u="sng" dirty="0"/>
              <a:t> P </a:t>
            </a:r>
            <a:endParaRPr lang="en-US" i="1" dirty="0"/>
          </a:p>
        </p:txBody>
      </p:sp>
      <p:pic>
        <p:nvPicPr>
          <p:cNvPr id="7"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Transgénesis</a:t>
            </a:r>
            <a:endParaRPr lang="en-GB" sz="2000" u="sng" dirty="0">
              <a:solidFill>
                <a:schemeClr val="tx1">
                  <a:lumMod val="50000"/>
                  <a:lumOff val="50000"/>
                </a:schemeClr>
              </a:solidFill>
              <a:ea typeface="Arial" charset="0"/>
              <a:cs typeface="Arial" charset="0"/>
            </a:endParaRPr>
          </a:p>
        </p:txBody>
      </p:sp>
      <p:sp>
        <p:nvSpPr>
          <p:cNvPr id="21" name="ZoneTexte 9"/>
          <p:cNvSpPr txBox="1"/>
          <p:nvPr/>
        </p:nvSpPr>
        <p:spPr>
          <a:xfrm>
            <a:off x="1142976" y="857232"/>
            <a:ext cx="4214842" cy="421910"/>
          </a:xfrm>
          <a:prstGeom prst="rect">
            <a:avLst/>
          </a:prstGeom>
          <a:noFill/>
        </p:spPr>
        <p:txBody>
          <a:bodyPr wrap="square" rtlCol="0">
            <a:spAutoFit/>
          </a:bodyPr>
          <a:lstStyle/>
          <a:p>
            <a:pPr marL="571500" indent="-571500">
              <a:lnSpc>
                <a:spcPct val="150000"/>
              </a:lnSpc>
            </a:pPr>
            <a:r>
              <a:rPr lang="es-ES" sz="1600" dirty="0"/>
              <a:t>Elementos P artificiales </a:t>
            </a:r>
            <a:r>
              <a:rPr lang="es-ES" sz="1600" dirty="0">
                <a:sym typeface="Wingdings" pitchFamily="2" charset="2"/>
              </a:rPr>
              <a:t> vectores de clonación</a:t>
            </a:r>
            <a:endParaRPr lang="fr-FR" sz="1600" dirty="0">
              <a:solidFill>
                <a:srgbClr val="0070C0"/>
              </a:solidFill>
            </a:endParaRPr>
          </a:p>
        </p:txBody>
      </p:sp>
      <p:grpSp>
        <p:nvGrpSpPr>
          <p:cNvPr id="68" name="67 Grupo"/>
          <p:cNvGrpSpPr/>
          <p:nvPr/>
        </p:nvGrpSpPr>
        <p:grpSpPr>
          <a:xfrm>
            <a:off x="1571604" y="1565056"/>
            <a:ext cx="2143140" cy="2000264"/>
            <a:chOff x="1571604" y="1565056"/>
            <a:chExt cx="2143140" cy="2000264"/>
          </a:xfrm>
        </p:grpSpPr>
        <p:sp>
          <p:nvSpPr>
            <p:cNvPr id="58" name="57 Elipse"/>
            <p:cNvSpPr/>
            <p:nvPr/>
          </p:nvSpPr>
          <p:spPr>
            <a:xfrm>
              <a:off x="1571604" y="1565056"/>
              <a:ext cx="2143140" cy="150019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Rectángulo"/>
            <p:cNvSpPr/>
            <p:nvPr/>
          </p:nvSpPr>
          <p:spPr>
            <a:xfrm>
              <a:off x="1785918" y="2779502"/>
              <a:ext cx="1714512"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3" name="Straight Connector 45"/>
            <p:cNvCxnSpPr/>
            <p:nvPr/>
          </p:nvCxnSpPr>
          <p:spPr>
            <a:xfrm>
              <a:off x="1785918" y="2779502"/>
              <a:ext cx="171451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50"/>
            <p:cNvSpPr/>
            <p:nvPr/>
          </p:nvSpPr>
          <p:spPr>
            <a:xfrm>
              <a:off x="2107543" y="2727778"/>
              <a:ext cx="1108579" cy="123162"/>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cxnSp>
        <p:nvCxnSpPr>
          <p:cNvPr id="32" name="Straight Arrow Connector 82"/>
          <p:cNvCxnSpPr/>
          <p:nvPr/>
        </p:nvCxnSpPr>
        <p:spPr>
          <a:xfrm>
            <a:off x="4577076" y="2522994"/>
            <a:ext cx="0" cy="119175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grpSp>
        <p:nvGrpSpPr>
          <p:cNvPr id="33" name="Group 83"/>
          <p:cNvGrpSpPr/>
          <p:nvPr/>
        </p:nvGrpSpPr>
        <p:grpSpPr>
          <a:xfrm>
            <a:off x="4899614" y="5249070"/>
            <a:ext cx="1393080" cy="157958"/>
            <a:chOff x="1979712" y="3315806"/>
            <a:chExt cx="1944216" cy="220450"/>
          </a:xfrm>
        </p:grpSpPr>
        <p:sp>
          <p:nvSpPr>
            <p:cNvPr id="34" name="Rectangle 84"/>
            <p:cNvSpPr/>
            <p:nvPr/>
          </p:nvSpPr>
          <p:spPr>
            <a:xfrm>
              <a:off x="1979712" y="3315807"/>
              <a:ext cx="1944216" cy="216000"/>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5" name="Isosceles Triangle 85"/>
            <p:cNvSpPr/>
            <p:nvPr/>
          </p:nvSpPr>
          <p:spPr>
            <a:xfrm rot="5400000">
              <a:off x="1943712" y="3351806"/>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86"/>
            <p:cNvSpPr/>
            <p:nvPr/>
          </p:nvSpPr>
          <p:spPr>
            <a:xfrm rot="5400000" flipV="1">
              <a:off x="3743920" y="335624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87"/>
          <p:cNvGrpSpPr/>
          <p:nvPr/>
        </p:nvGrpSpPr>
        <p:grpSpPr>
          <a:xfrm>
            <a:off x="1035845" y="4596128"/>
            <a:ext cx="7893873" cy="953070"/>
            <a:chOff x="755618" y="5645080"/>
            <a:chExt cx="11016874" cy="1330128"/>
          </a:xfrm>
        </p:grpSpPr>
        <p:grpSp>
          <p:nvGrpSpPr>
            <p:cNvPr id="38" name="Group 88"/>
            <p:cNvGrpSpPr/>
            <p:nvPr/>
          </p:nvGrpSpPr>
          <p:grpSpPr>
            <a:xfrm>
              <a:off x="755618" y="5759102"/>
              <a:ext cx="11016874" cy="228939"/>
              <a:chOff x="1340024" y="2770220"/>
              <a:chExt cx="11016874" cy="228939"/>
            </a:xfrm>
          </p:grpSpPr>
          <p:cxnSp>
            <p:nvCxnSpPr>
              <p:cNvPr id="41" name="Straight Connector 91"/>
              <p:cNvCxnSpPr/>
              <p:nvPr/>
            </p:nvCxnSpPr>
            <p:spPr>
              <a:xfrm>
                <a:off x="1340024" y="2887014"/>
                <a:ext cx="1101687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92"/>
              <p:cNvSpPr/>
              <p:nvPr/>
            </p:nvSpPr>
            <p:spPr>
              <a:xfrm>
                <a:off x="5444484" y="2783159"/>
                <a:ext cx="1944216" cy="216000"/>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                   </a:t>
                </a:r>
              </a:p>
            </p:txBody>
          </p:sp>
          <p:sp>
            <p:nvSpPr>
              <p:cNvPr id="43" name="Rectangle 96"/>
              <p:cNvSpPr/>
              <p:nvPr/>
            </p:nvSpPr>
            <p:spPr>
              <a:xfrm>
                <a:off x="2132111" y="2773821"/>
                <a:ext cx="1944216" cy="216000"/>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4" name="Isosceles Triangle 94"/>
              <p:cNvSpPr/>
              <p:nvPr/>
            </p:nvSpPr>
            <p:spPr>
              <a:xfrm rot="5400000">
                <a:off x="5408484" y="2806220"/>
                <a:ext cx="215999"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Isosceles Triangle 95"/>
              <p:cNvSpPr/>
              <p:nvPr/>
            </p:nvSpPr>
            <p:spPr>
              <a:xfrm rot="5400000" flipV="1">
                <a:off x="7209153" y="2815551"/>
                <a:ext cx="215999"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 name="Picture 2" descr="Resultado de imagen de scissors vecto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6495256" y="5731264"/>
              <a:ext cx="603898" cy="4315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sultado de imagen de scissors vecto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44007" y="6543678"/>
              <a:ext cx="603897" cy="431530"/>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Freeform 101"/>
          <p:cNvSpPr/>
          <p:nvPr/>
        </p:nvSpPr>
        <p:spPr>
          <a:xfrm>
            <a:off x="1912308" y="5006565"/>
            <a:ext cx="434778" cy="323332"/>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47" name="Picture 2" descr="Resultado de imagen de scissors vecto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3775883" y="4633762"/>
            <a:ext cx="432708" cy="309202"/>
          </a:xfrm>
          <a:prstGeom prst="rect">
            <a:avLst/>
          </a:prstGeom>
          <a:noFill/>
          <a:extLst>
            <a:ext uri="{909E8E84-426E-40DD-AFC4-6F175D3DCCD1}">
              <a14:hiddenFill xmlns:a14="http://schemas.microsoft.com/office/drawing/2010/main">
                <a:solidFill>
                  <a:srgbClr val="FFFFFF"/>
                </a:solidFill>
              </a14:hiddenFill>
            </a:ext>
          </a:extLst>
        </p:spPr>
      </p:pic>
      <p:sp>
        <p:nvSpPr>
          <p:cNvPr id="48" name="Freeform 103"/>
          <p:cNvSpPr/>
          <p:nvPr/>
        </p:nvSpPr>
        <p:spPr>
          <a:xfrm>
            <a:off x="4433734" y="5004717"/>
            <a:ext cx="434778" cy="323332"/>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9" name="Rectangle 109"/>
          <p:cNvSpPr/>
          <p:nvPr/>
        </p:nvSpPr>
        <p:spPr>
          <a:xfrm>
            <a:off x="6443610" y="4677829"/>
            <a:ext cx="2088000" cy="154769"/>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50" name="Group 104"/>
          <p:cNvGrpSpPr/>
          <p:nvPr/>
        </p:nvGrpSpPr>
        <p:grpSpPr>
          <a:xfrm>
            <a:off x="6807627" y="4677829"/>
            <a:ext cx="1393080" cy="157958"/>
            <a:chOff x="1979712" y="3315806"/>
            <a:chExt cx="1944216" cy="220450"/>
          </a:xfrm>
        </p:grpSpPr>
        <p:sp>
          <p:nvSpPr>
            <p:cNvPr id="51" name="Rectangle 105"/>
            <p:cNvSpPr/>
            <p:nvPr/>
          </p:nvSpPr>
          <p:spPr>
            <a:xfrm>
              <a:off x="1979712" y="3315807"/>
              <a:ext cx="1944216" cy="216000"/>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2" name="Isosceles Triangle 106"/>
            <p:cNvSpPr/>
            <p:nvPr/>
          </p:nvSpPr>
          <p:spPr>
            <a:xfrm rot="5400000">
              <a:off x="1943712" y="3351806"/>
              <a:ext cx="216000" cy="144000"/>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Isosceles Triangle 107"/>
            <p:cNvSpPr/>
            <p:nvPr/>
          </p:nvSpPr>
          <p:spPr>
            <a:xfrm rot="5400000" flipV="1">
              <a:off x="3743920" y="3356248"/>
              <a:ext cx="216000" cy="144016"/>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Freeform 112"/>
          <p:cNvSpPr/>
          <p:nvPr/>
        </p:nvSpPr>
        <p:spPr>
          <a:xfrm>
            <a:off x="6576671" y="5000446"/>
            <a:ext cx="463572" cy="331874"/>
          </a:xfrm>
          <a:custGeom>
            <a:avLst/>
            <a:gdLst>
              <a:gd name="connsiteX0" fmla="*/ 0 w 838200"/>
              <a:gd name="connsiteY0" fmla="*/ 600075 h 600075"/>
              <a:gd name="connsiteX1" fmla="*/ 542925 w 838200"/>
              <a:gd name="connsiteY1" fmla="*/ 514350 h 600075"/>
              <a:gd name="connsiteX2" fmla="*/ 781050 w 838200"/>
              <a:gd name="connsiteY2" fmla="*/ 285750 h 600075"/>
              <a:gd name="connsiteX3" fmla="*/ 838200 w 838200"/>
              <a:gd name="connsiteY3" fmla="*/ 0 h 600075"/>
              <a:gd name="connsiteX4" fmla="*/ 838200 w 838200"/>
              <a:gd name="connsiteY4" fmla="*/ 0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00075">
                <a:moveTo>
                  <a:pt x="0" y="600075"/>
                </a:moveTo>
                <a:cubicBezTo>
                  <a:pt x="206375" y="583406"/>
                  <a:pt x="412750" y="566737"/>
                  <a:pt x="542925" y="514350"/>
                </a:cubicBezTo>
                <a:cubicBezTo>
                  <a:pt x="673100" y="461962"/>
                  <a:pt x="731838" y="371475"/>
                  <a:pt x="781050" y="285750"/>
                </a:cubicBezTo>
                <a:cubicBezTo>
                  <a:pt x="830262" y="200025"/>
                  <a:pt x="838200" y="0"/>
                  <a:pt x="838200" y="0"/>
                </a:cubicBezTo>
                <a:lnTo>
                  <a:pt x="838200" y="0"/>
                </a:lnTo>
              </a:path>
            </a:pathLst>
          </a:cu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5" name="ZoneTexte 9"/>
          <p:cNvSpPr txBox="1"/>
          <p:nvPr/>
        </p:nvSpPr>
        <p:spPr>
          <a:xfrm>
            <a:off x="1607969" y="5394597"/>
            <a:ext cx="2086231" cy="382092"/>
          </a:xfrm>
          <a:prstGeom prst="rect">
            <a:avLst/>
          </a:prstGeom>
          <a:noFill/>
        </p:spPr>
        <p:txBody>
          <a:bodyPr wrap="square" rtlCol="0">
            <a:spAutoFit/>
          </a:bodyPr>
          <a:lstStyle/>
          <a:p>
            <a:pPr algn="ctr">
              <a:lnSpc>
                <a:spcPct val="150000"/>
              </a:lnSpc>
            </a:pPr>
            <a:r>
              <a:rPr lang="es-ES" sz="1400" dirty="0" err="1"/>
              <a:t>Trasnposasa</a:t>
            </a:r>
            <a:endParaRPr lang="fr-FR" sz="1400" dirty="0"/>
          </a:p>
        </p:txBody>
      </p:sp>
      <p:sp>
        <p:nvSpPr>
          <p:cNvPr id="56" name="ZoneTexte 9"/>
          <p:cNvSpPr txBox="1"/>
          <p:nvPr/>
        </p:nvSpPr>
        <p:spPr>
          <a:xfrm>
            <a:off x="4187573" y="5442394"/>
            <a:ext cx="2813319" cy="382092"/>
          </a:xfrm>
          <a:prstGeom prst="rect">
            <a:avLst/>
          </a:prstGeom>
          <a:noFill/>
        </p:spPr>
        <p:txBody>
          <a:bodyPr wrap="square" rtlCol="0">
            <a:spAutoFit/>
          </a:bodyPr>
          <a:lstStyle/>
          <a:p>
            <a:pPr algn="ctr">
              <a:lnSpc>
                <a:spcPct val="150000"/>
              </a:lnSpc>
            </a:pPr>
            <a:r>
              <a:rPr lang="es-ES" sz="1400" dirty="0"/>
              <a:t>Escisión elemento transponible</a:t>
            </a:r>
            <a:endParaRPr lang="fr-FR" sz="1400" dirty="0"/>
          </a:p>
        </p:txBody>
      </p:sp>
      <p:sp>
        <p:nvSpPr>
          <p:cNvPr id="57" name="ZoneTexte 9"/>
          <p:cNvSpPr txBox="1"/>
          <p:nvPr/>
        </p:nvSpPr>
        <p:spPr>
          <a:xfrm>
            <a:off x="6662906" y="5007003"/>
            <a:ext cx="2086231" cy="307777"/>
          </a:xfrm>
          <a:prstGeom prst="rect">
            <a:avLst/>
          </a:prstGeom>
          <a:noFill/>
        </p:spPr>
        <p:txBody>
          <a:bodyPr wrap="square" rtlCol="0">
            <a:spAutoFit/>
          </a:bodyPr>
          <a:lstStyle/>
          <a:p>
            <a:pPr algn="ctr"/>
            <a:r>
              <a:rPr lang="es-ES" sz="1400" dirty="0"/>
              <a:t>Inserción</a:t>
            </a:r>
            <a:endParaRPr lang="fr-FR" sz="1400" dirty="0"/>
          </a:p>
        </p:txBody>
      </p:sp>
      <p:grpSp>
        <p:nvGrpSpPr>
          <p:cNvPr id="69" name="68 Grupo"/>
          <p:cNvGrpSpPr/>
          <p:nvPr/>
        </p:nvGrpSpPr>
        <p:grpSpPr>
          <a:xfrm>
            <a:off x="5572132" y="1571612"/>
            <a:ext cx="2254333" cy="2046302"/>
            <a:chOff x="5572132" y="1571612"/>
            <a:chExt cx="2254333" cy="2046302"/>
          </a:xfrm>
        </p:grpSpPr>
        <p:cxnSp>
          <p:nvCxnSpPr>
            <p:cNvPr id="64" name="Straight Connector 45"/>
            <p:cNvCxnSpPr/>
            <p:nvPr/>
          </p:nvCxnSpPr>
          <p:spPr>
            <a:xfrm>
              <a:off x="5786446" y="2792408"/>
              <a:ext cx="171451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61 Elipse"/>
            <p:cNvSpPr/>
            <p:nvPr/>
          </p:nvSpPr>
          <p:spPr>
            <a:xfrm>
              <a:off x="5572132" y="1571612"/>
              <a:ext cx="2143140" cy="150019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Rectángulo"/>
            <p:cNvSpPr/>
            <p:nvPr/>
          </p:nvSpPr>
          <p:spPr>
            <a:xfrm>
              <a:off x="5772158" y="2832096"/>
              <a:ext cx="1714512"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angle 75"/>
            <p:cNvSpPr/>
            <p:nvPr/>
          </p:nvSpPr>
          <p:spPr>
            <a:xfrm>
              <a:off x="5946992" y="2720762"/>
              <a:ext cx="1411090" cy="136734"/>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r>
                <a:rPr lang="en-US" sz="1000" b="1" dirty="0">
                  <a:solidFill>
                    <a:schemeClr val="tx1"/>
                  </a:solidFill>
                </a:rPr>
                <a:t>             </a:t>
              </a:r>
            </a:p>
          </p:txBody>
        </p:sp>
        <p:sp>
          <p:nvSpPr>
            <p:cNvPr id="28" name="Isosceles Triangle 77"/>
            <p:cNvSpPr/>
            <p:nvPr/>
          </p:nvSpPr>
          <p:spPr>
            <a:xfrm rot="5400000">
              <a:off x="5916746" y="2746451"/>
              <a:ext cx="123163" cy="82108"/>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78"/>
            <p:cNvSpPr/>
            <p:nvPr/>
          </p:nvSpPr>
          <p:spPr>
            <a:xfrm rot="5400000" flipV="1">
              <a:off x="7258171" y="2747783"/>
              <a:ext cx="123162" cy="82117"/>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66 CuadroTexto"/>
            <p:cNvSpPr txBox="1"/>
            <p:nvPr/>
          </p:nvSpPr>
          <p:spPr>
            <a:xfrm>
              <a:off x="6040515" y="2652840"/>
              <a:ext cx="1785950" cy="276999"/>
            </a:xfrm>
            <a:prstGeom prst="rect">
              <a:avLst/>
            </a:prstGeom>
            <a:noFill/>
          </p:spPr>
          <p:txBody>
            <a:bodyPr wrap="square" rtlCol="0">
              <a:spAutoFit/>
            </a:bodyPr>
            <a:lstStyle/>
            <a:p>
              <a:r>
                <a:rPr lang="es-ES" sz="1200" dirty="0">
                  <a:solidFill>
                    <a:srgbClr val="FF0000"/>
                  </a:solidFill>
                </a:rPr>
                <a:t>w</a:t>
              </a:r>
              <a:r>
                <a:rPr lang="es-ES" sz="1200" baseline="30000" dirty="0">
                  <a:solidFill>
                    <a:srgbClr val="FF0000"/>
                  </a:solidFill>
                </a:rPr>
                <a:t>+</a:t>
              </a:r>
              <a:r>
                <a:rPr lang="es-ES" sz="1200" dirty="0"/>
                <a:t> + </a:t>
              </a:r>
              <a:r>
                <a:rPr lang="es-ES" sz="1200" dirty="0" err="1"/>
                <a:t>transgènic</a:t>
              </a:r>
              <a:endParaRPr lang="es-ES" sz="1200" dirty="0"/>
            </a:p>
          </p:txBody>
        </p:sp>
      </p:grpSp>
      <p:grpSp>
        <p:nvGrpSpPr>
          <p:cNvPr id="74" name="73 Grupo"/>
          <p:cNvGrpSpPr/>
          <p:nvPr/>
        </p:nvGrpSpPr>
        <p:grpSpPr>
          <a:xfrm>
            <a:off x="2207231" y="2571744"/>
            <a:ext cx="357190" cy="143670"/>
            <a:chOff x="2207231" y="2571744"/>
            <a:chExt cx="357190" cy="143670"/>
          </a:xfrm>
        </p:grpSpPr>
        <p:cxnSp>
          <p:nvCxnSpPr>
            <p:cNvPr id="71" name="70 Conector recto"/>
            <p:cNvCxnSpPr/>
            <p:nvPr/>
          </p:nvCxnSpPr>
          <p:spPr>
            <a:xfrm rot="5400000" flipH="1" flipV="1">
              <a:off x="2143108" y="2643182"/>
              <a:ext cx="142876"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a:off x="2207231" y="2571744"/>
              <a:ext cx="357190" cy="1588"/>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5" name="74 Grupo"/>
          <p:cNvGrpSpPr/>
          <p:nvPr/>
        </p:nvGrpSpPr>
        <p:grpSpPr>
          <a:xfrm>
            <a:off x="6072198" y="2571744"/>
            <a:ext cx="357190" cy="143670"/>
            <a:chOff x="2207231" y="2571744"/>
            <a:chExt cx="357190" cy="143670"/>
          </a:xfrm>
        </p:grpSpPr>
        <p:cxnSp>
          <p:nvCxnSpPr>
            <p:cNvPr id="76" name="75 Conector recto"/>
            <p:cNvCxnSpPr/>
            <p:nvPr/>
          </p:nvCxnSpPr>
          <p:spPr>
            <a:xfrm rot="5400000" flipH="1" flipV="1">
              <a:off x="2143108" y="2643182"/>
              <a:ext cx="142876"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76 Conector recto"/>
            <p:cNvCxnSpPr/>
            <p:nvPr/>
          </p:nvCxnSpPr>
          <p:spPr>
            <a:xfrm>
              <a:off x="2207231" y="2571744"/>
              <a:ext cx="357190" cy="1588"/>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 name="ZoneTexte 9"/>
          <p:cNvSpPr txBox="1"/>
          <p:nvPr/>
        </p:nvSpPr>
        <p:spPr>
          <a:xfrm>
            <a:off x="1572061" y="2928934"/>
            <a:ext cx="2086231" cy="751424"/>
          </a:xfrm>
          <a:prstGeom prst="rect">
            <a:avLst/>
          </a:prstGeom>
          <a:noFill/>
        </p:spPr>
        <p:txBody>
          <a:bodyPr wrap="square" rtlCol="0">
            <a:spAutoFit/>
          </a:bodyPr>
          <a:lstStyle/>
          <a:p>
            <a:pPr algn="ctr">
              <a:lnSpc>
                <a:spcPct val="150000"/>
              </a:lnSpc>
            </a:pPr>
            <a:r>
              <a:rPr lang="es-ES" sz="1600" dirty="0" err="1"/>
              <a:t>Transposasa</a:t>
            </a:r>
            <a:r>
              <a:rPr lang="es-ES" sz="1600" dirty="0"/>
              <a:t> sin RI</a:t>
            </a:r>
          </a:p>
          <a:p>
            <a:pPr algn="ctr">
              <a:lnSpc>
                <a:spcPct val="150000"/>
              </a:lnSpc>
            </a:pPr>
            <a:r>
              <a:rPr lang="es-ES" sz="1400" dirty="0"/>
              <a:t>(“</a:t>
            </a:r>
            <a:r>
              <a:rPr lang="es-ES" sz="1400" dirty="0" err="1"/>
              <a:t>helper</a:t>
            </a:r>
            <a:r>
              <a:rPr lang="es-ES" sz="1400" dirty="0"/>
              <a:t>” </a:t>
            </a:r>
            <a:r>
              <a:rPr lang="es-ES" sz="1400" dirty="0" err="1"/>
              <a:t>plasmid</a:t>
            </a:r>
            <a:r>
              <a:rPr lang="es-ES" sz="1400" dirty="0"/>
              <a:t>)</a:t>
            </a:r>
            <a:endParaRPr lang="fr-FR" sz="1400" dirty="0"/>
          </a:p>
        </p:txBody>
      </p:sp>
      <p:sp>
        <p:nvSpPr>
          <p:cNvPr id="66" name="ZoneTexte 9"/>
          <p:cNvSpPr txBox="1"/>
          <p:nvPr/>
        </p:nvSpPr>
        <p:spPr>
          <a:xfrm>
            <a:off x="5700479" y="2928934"/>
            <a:ext cx="2086231" cy="751424"/>
          </a:xfrm>
          <a:prstGeom prst="rect">
            <a:avLst/>
          </a:prstGeom>
          <a:noFill/>
        </p:spPr>
        <p:txBody>
          <a:bodyPr wrap="square" rtlCol="0">
            <a:spAutoFit/>
          </a:bodyPr>
          <a:lstStyle/>
          <a:p>
            <a:pPr algn="ctr">
              <a:lnSpc>
                <a:spcPct val="150000"/>
              </a:lnSpc>
            </a:pPr>
            <a:r>
              <a:rPr lang="es-ES" sz="1600" dirty="0"/>
              <a:t>Elemento transponible</a:t>
            </a:r>
          </a:p>
          <a:p>
            <a:pPr algn="ctr">
              <a:lnSpc>
                <a:spcPct val="150000"/>
              </a:lnSpc>
            </a:pPr>
            <a:r>
              <a:rPr lang="es-ES" sz="1400" dirty="0"/>
              <a:t>(ADN recombinante)</a:t>
            </a:r>
            <a:endParaRPr lang="fr-FR"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1" name="Picture 1"/>
          <p:cNvPicPr>
            <a:picLocks noChangeAspect="1" noChangeArrowheads="1"/>
          </p:cNvPicPr>
          <p:nvPr/>
        </p:nvPicPr>
        <p:blipFill>
          <a:blip r:embed="rId4"/>
          <a:srcRect l="13065"/>
          <a:stretch>
            <a:fillRect/>
          </a:stretch>
        </p:blipFill>
        <p:spPr bwMode="auto">
          <a:xfrm flipH="1">
            <a:off x="1214414" y="1643050"/>
            <a:ext cx="4214842" cy="1304925"/>
          </a:xfrm>
          <a:prstGeom prst="rect">
            <a:avLst/>
          </a:prstGeom>
          <a:noFill/>
          <a:ln w="9525">
            <a:noFill/>
            <a:miter lim="800000"/>
            <a:headEnd/>
            <a:tailEnd/>
          </a:ln>
          <a:effectLst/>
        </p:spPr>
      </p:pic>
      <p:pic>
        <p:nvPicPr>
          <p:cNvPr id="399361" name="Picture 1"/>
          <p:cNvPicPr>
            <a:picLocks noChangeAspect="1" noChangeArrowheads="1"/>
          </p:cNvPicPr>
          <p:nvPr/>
        </p:nvPicPr>
        <p:blipFill>
          <a:blip r:embed="rId5" cstate="print"/>
          <a:srcRect/>
          <a:stretch>
            <a:fillRect/>
          </a:stretch>
        </p:blipFill>
        <p:spPr bwMode="auto">
          <a:xfrm>
            <a:off x="1714481" y="5143512"/>
            <a:ext cx="2071702" cy="1210237"/>
          </a:xfrm>
          <a:prstGeom prst="rect">
            <a:avLst/>
          </a:prstGeom>
          <a:noFill/>
          <a:ln w="9525">
            <a:noFill/>
            <a:miter lim="800000"/>
            <a:headEnd/>
            <a:tailEnd/>
          </a:ln>
          <a:effectLst/>
        </p:spPr>
      </p:pic>
      <p:pic>
        <p:nvPicPr>
          <p:cNvPr id="399362" name="Picture 2"/>
          <p:cNvPicPr>
            <a:picLocks noChangeAspect="1" noChangeArrowheads="1"/>
          </p:cNvPicPr>
          <p:nvPr/>
        </p:nvPicPr>
        <p:blipFill>
          <a:blip r:embed="rId6" cstate="print"/>
          <a:srcRect/>
          <a:stretch>
            <a:fillRect/>
          </a:stretch>
        </p:blipFill>
        <p:spPr bwMode="auto">
          <a:xfrm>
            <a:off x="1714480" y="3429000"/>
            <a:ext cx="2107785" cy="1231316"/>
          </a:xfrm>
          <a:prstGeom prst="rect">
            <a:avLst/>
          </a:prstGeom>
          <a:noFill/>
          <a:ln w="9525">
            <a:noFill/>
            <a:miter lim="800000"/>
            <a:headEnd/>
            <a:tailEnd/>
          </a:ln>
          <a:effectLst/>
        </p:spPr>
      </p:pic>
      <p:sp>
        <p:nvSpPr>
          <p:cNvPr id="9" name="8 CuadroTexto"/>
          <p:cNvSpPr txBox="1"/>
          <p:nvPr/>
        </p:nvSpPr>
        <p:spPr>
          <a:xfrm>
            <a:off x="3929058" y="3859992"/>
            <a:ext cx="4572032" cy="369332"/>
          </a:xfrm>
          <a:prstGeom prst="rect">
            <a:avLst/>
          </a:prstGeom>
          <a:noFill/>
        </p:spPr>
        <p:txBody>
          <a:bodyPr wrap="square" rtlCol="0">
            <a:spAutoFit/>
          </a:bodyPr>
          <a:lstStyle/>
          <a:p>
            <a:r>
              <a:rPr lang="es-ES" dirty="0"/>
              <a:t>Mosca transgénica, </a:t>
            </a:r>
            <a:r>
              <a:rPr lang="es-ES" dirty="0">
                <a:solidFill>
                  <a:srgbClr val="FF0000"/>
                </a:solidFill>
              </a:rPr>
              <a:t>w</a:t>
            </a:r>
            <a:r>
              <a:rPr lang="es-ES" baseline="30000" dirty="0">
                <a:solidFill>
                  <a:srgbClr val="FF0000"/>
                </a:solidFill>
              </a:rPr>
              <a:t>+</a:t>
            </a:r>
            <a:r>
              <a:rPr lang="es-ES" dirty="0"/>
              <a:t> en la línea germinal</a:t>
            </a:r>
          </a:p>
        </p:txBody>
      </p:sp>
      <p:sp>
        <p:nvSpPr>
          <p:cNvPr id="10" name="9 CuadroTexto"/>
          <p:cNvSpPr txBox="1"/>
          <p:nvPr/>
        </p:nvSpPr>
        <p:spPr>
          <a:xfrm>
            <a:off x="3929058" y="5563964"/>
            <a:ext cx="4572032" cy="369332"/>
          </a:xfrm>
          <a:prstGeom prst="rect">
            <a:avLst/>
          </a:prstGeom>
          <a:noFill/>
        </p:spPr>
        <p:txBody>
          <a:bodyPr wrap="square" rtlCol="0">
            <a:spAutoFit/>
          </a:bodyPr>
          <a:lstStyle/>
          <a:p>
            <a:r>
              <a:rPr lang="es-ES" dirty="0"/>
              <a:t>Mosca transgénica, expresando </a:t>
            </a:r>
            <a:r>
              <a:rPr lang="es-ES" dirty="0">
                <a:solidFill>
                  <a:srgbClr val="FF0000"/>
                </a:solidFill>
              </a:rPr>
              <a:t>w</a:t>
            </a:r>
            <a:r>
              <a:rPr lang="es-ES" baseline="30000" dirty="0">
                <a:solidFill>
                  <a:srgbClr val="FF0000"/>
                </a:solidFill>
              </a:rPr>
              <a:t>+</a:t>
            </a:r>
            <a:r>
              <a:rPr lang="es-ES" dirty="0"/>
              <a:t> </a:t>
            </a:r>
          </a:p>
        </p:txBody>
      </p:sp>
      <p:sp>
        <p:nvSpPr>
          <p:cNvPr id="11" name="10 CuadroTexto"/>
          <p:cNvSpPr txBox="1"/>
          <p:nvPr/>
        </p:nvSpPr>
        <p:spPr>
          <a:xfrm>
            <a:off x="2428860" y="1357298"/>
            <a:ext cx="1571636" cy="369332"/>
          </a:xfrm>
          <a:prstGeom prst="rect">
            <a:avLst/>
          </a:prstGeom>
          <a:noFill/>
        </p:spPr>
        <p:txBody>
          <a:bodyPr wrap="square" rtlCol="0">
            <a:spAutoFit/>
          </a:bodyPr>
          <a:lstStyle/>
          <a:p>
            <a:r>
              <a:rPr lang="es-ES" dirty="0" err="1">
                <a:solidFill>
                  <a:schemeClr val="bg1"/>
                </a:solidFill>
              </a:rPr>
              <a:t>Embrió</a:t>
            </a:r>
            <a:r>
              <a:rPr lang="es-ES" dirty="0">
                <a:solidFill>
                  <a:schemeClr val="bg1"/>
                </a:solidFill>
              </a:rPr>
              <a:t>(w-) </a:t>
            </a:r>
          </a:p>
        </p:txBody>
      </p:sp>
      <p:sp>
        <p:nvSpPr>
          <p:cNvPr id="12" name="11 CuadroTexto"/>
          <p:cNvSpPr txBox="1"/>
          <p:nvPr/>
        </p:nvSpPr>
        <p:spPr>
          <a:xfrm>
            <a:off x="1428728" y="1273718"/>
            <a:ext cx="5286412" cy="369332"/>
          </a:xfrm>
          <a:prstGeom prst="rect">
            <a:avLst/>
          </a:prstGeom>
          <a:noFill/>
        </p:spPr>
        <p:txBody>
          <a:bodyPr wrap="square" rtlCol="0">
            <a:spAutoFit/>
          </a:bodyPr>
          <a:lstStyle/>
          <a:p>
            <a:r>
              <a:rPr lang="es-ES" dirty="0"/>
              <a:t>Microinyección DNA recombinante + </a:t>
            </a:r>
            <a:r>
              <a:rPr lang="es-ES" dirty="0" err="1"/>
              <a:t>helper</a:t>
            </a:r>
            <a:endParaRPr lang="es-ES" dirty="0"/>
          </a:p>
        </p:txBody>
      </p:sp>
      <p:grpSp>
        <p:nvGrpSpPr>
          <p:cNvPr id="16" name="15 Grupo"/>
          <p:cNvGrpSpPr/>
          <p:nvPr/>
        </p:nvGrpSpPr>
        <p:grpSpPr>
          <a:xfrm>
            <a:off x="7358082" y="1142984"/>
            <a:ext cx="928694" cy="742955"/>
            <a:chOff x="1571604" y="1565056"/>
            <a:chExt cx="2143140" cy="1714512"/>
          </a:xfrm>
        </p:grpSpPr>
        <p:sp>
          <p:nvSpPr>
            <p:cNvPr id="17" name="16 Elipse"/>
            <p:cNvSpPr/>
            <p:nvPr/>
          </p:nvSpPr>
          <p:spPr>
            <a:xfrm>
              <a:off x="1571604" y="1565056"/>
              <a:ext cx="2143140" cy="150019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1785918" y="2779502"/>
              <a:ext cx="1714512" cy="50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&lt;</a:t>
              </a:r>
            </a:p>
          </p:txBody>
        </p:sp>
        <p:cxnSp>
          <p:nvCxnSpPr>
            <p:cNvPr id="19" name="Straight Connector 45"/>
            <p:cNvCxnSpPr/>
            <p:nvPr/>
          </p:nvCxnSpPr>
          <p:spPr>
            <a:xfrm>
              <a:off x="1785918" y="2779502"/>
              <a:ext cx="171451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50"/>
            <p:cNvSpPr/>
            <p:nvPr/>
          </p:nvSpPr>
          <p:spPr>
            <a:xfrm>
              <a:off x="2107542" y="2719052"/>
              <a:ext cx="1108578" cy="115004"/>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grpSp>
        <p:nvGrpSpPr>
          <p:cNvPr id="21" name="20 Grupo"/>
          <p:cNvGrpSpPr/>
          <p:nvPr/>
        </p:nvGrpSpPr>
        <p:grpSpPr>
          <a:xfrm>
            <a:off x="6215074" y="1551380"/>
            <a:ext cx="1071570" cy="877488"/>
            <a:chOff x="5572132" y="1571612"/>
            <a:chExt cx="2143140" cy="1754979"/>
          </a:xfrm>
        </p:grpSpPr>
        <p:cxnSp>
          <p:nvCxnSpPr>
            <p:cNvPr id="22" name="Straight Connector 45"/>
            <p:cNvCxnSpPr/>
            <p:nvPr/>
          </p:nvCxnSpPr>
          <p:spPr>
            <a:xfrm>
              <a:off x="5786446" y="2792408"/>
              <a:ext cx="171451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22 Elipse"/>
            <p:cNvSpPr/>
            <p:nvPr/>
          </p:nvSpPr>
          <p:spPr>
            <a:xfrm>
              <a:off x="5572132" y="1571612"/>
              <a:ext cx="2143140" cy="150019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5772158" y="2872562"/>
              <a:ext cx="1714512" cy="45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angle 75"/>
            <p:cNvSpPr/>
            <p:nvPr/>
          </p:nvSpPr>
          <p:spPr>
            <a:xfrm>
              <a:off x="5946992" y="2720762"/>
              <a:ext cx="1411090" cy="136734"/>
            </a:xfrm>
            <a:prstGeom prst="rect">
              <a:avLst/>
            </a:prstGeom>
            <a:solidFill>
              <a:srgbClr val="92D050"/>
            </a:solidFill>
            <a:ln>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r>
                <a:rPr lang="en-US" sz="1000" b="1" dirty="0">
                  <a:solidFill>
                    <a:schemeClr val="tx1"/>
                  </a:solidFill>
                </a:rPr>
                <a:t>             </a:t>
              </a:r>
            </a:p>
          </p:txBody>
        </p:sp>
        <p:sp>
          <p:nvSpPr>
            <p:cNvPr id="26" name="Isosceles Triangle 77"/>
            <p:cNvSpPr/>
            <p:nvPr/>
          </p:nvSpPr>
          <p:spPr>
            <a:xfrm rot="5400000">
              <a:off x="5916746" y="2746451"/>
              <a:ext cx="123163" cy="82108"/>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78"/>
            <p:cNvSpPr/>
            <p:nvPr/>
          </p:nvSpPr>
          <p:spPr>
            <a:xfrm rot="5400000" flipV="1">
              <a:off x="7258171" y="2747783"/>
              <a:ext cx="123162" cy="82117"/>
            </a:xfrm>
            <a:prstGeom prs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27 CuadroTexto"/>
            <p:cNvSpPr txBox="1"/>
            <p:nvPr/>
          </p:nvSpPr>
          <p:spPr>
            <a:xfrm>
              <a:off x="5797562" y="2135194"/>
              <a:ext cx="1785949" cy="454562"/>
            </a:xfrm>
            <a:prstGeom prst="rect">
              <a:avLst/>
            </a:prstGeom>
            <a:noFill/>
          </p:spPr>
          <p:txBody>
            <a:bodyPr wrap="square" rtlCol="0">
              <a:spAutoFit/>
            </a:bodyPr>
            <a:lstStyle/>
            <a:p>
              <a:r>
                <a:rPr lang="es-ES" sz="1000" dirty="0">
                  <a:solidFill>
                    <a:srgbClr val="FF0000"/>
                  </a:solidFill>
                </a:rPr>
                <a:t>w</a:t>
              </a:r>
              <a:r>
                <a:rPr lang="es-ES" sz="1000" baseline="30000" dirty="0">
                  <a:solidFill>
                    <a:srgbClr val="FF0000"/>
                  </a:solidFill>
                </a:rPr>
                <a:t>+</a:t>
              </a:r>
              <a:r>
                <a:rPr lang="es-ES" sz="1000" dirty="0"/>
                <a:t> +</a:t>
              </a:r>
              <a:r>
                <a:rPr lang="es-ES" sz="1000" dirty="0" err="1"/>
                <a:t>transgen</a:t>
              </a:r>
              <a:endParaRPr lang="es-ES" sz="1000" dirty="0"/>
            </a:p>
          </p:txBody>
        </p:sp>
      </p:grpSp>
      <p:sp>
        <p:nvSpPr>
          <p:cNvPr id="38" name="37 Lágrima"/>
          <p:cNvSpPr/>
          <p:nvPr/>
        </p:nvSpPr>
        <p:spPr>
          <a:xfrm rot="18964665">
            <a:off x="6042592" y="642399"/>
            <a:ext cx="2526679" cy="2470013"/>
          </a:xfrm>
          <a:prstGeom prst="teardrop">
            <a:avLst>
              <a:gd name="adj" fmla="val 96020"/>
            </a:avLst>
          </a:prstGeom>
          <a:solidFill>
            <a:schemeClr val="accent1">
              <a:alpha val="1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Flecha abajo"/>
          <p:cNvSpPr/>
          <p:nvPr/>
        </p:nvSpPr>
        <p:spPr>
          <a:xfrm>
            <a:off x="2571736" y="3000372"/>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Flecha abajo"/>
          <p:cNvSpPr/>
          <p:nvPr/>
        </p:nvSpPr>
        <p:spPr>
          <a:xfrm>
            <a:off x="2571736" y="4572008"/>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CuadroTexto"/>
          <p:cNvSpPr txBox="1"/>
          <p:nvPr/>
        </p:nvSpPr>
        <p:spPr>
          <a:xfrm>
            <a:off x="1214414" y="357166"/>
            <a:ext cx="7143800" cy="400110"/>
          </a:xfrm>
          <a:prstGeom prst="rect">
            <a:avLst/>
          </a:prstGeom>
          <a:noFill/>
        </p:spPr>
        <p:txBody>
          <a:bodyPr wrap="square" rtlCol="0">
            <a:spAutoFit/>
          </a:bodyPr>
          <a:lstStyle/>
          <a:p>
            <a:r>
              <a:rPr lang="en-US" sz="2000" b="1" u="sng" dirty="0" err="1"/>
              <a:t>Transgénesis</a:t>
            </a:r>
            <a:r>
              <a:rPr lang="en-US" sz="2000" b="1" u="sng" dirty="0"/>
              <a:t> </a:t>
            </a:r>
            <a:r>
              <a:rPr lang="en-US" sz="2000" b="1" u="sng" dirty="0" err="1"/>
              <a:t>mediante</a:t>
            </a:r>
            <a:r>
              <a:rPr lang="en-US" sz="2000" b="1" u="sng" dirty="0"/>
              <a:t> </a:t>
            </a:r>
            <a:r>
              <a:rPr lang="en-US" sz="2000" b="1" u="sng" dirty="0" err="1"/>
              <a:t>Elementos</a:t>
            </a:r>
            <a:r>
              <a:rPr lang="en-US" sz="2000" b="1" u="sng" dirty="0"/>
              <a:t> P </a:t>
            </a:r>
            <a:endParaRPr lang="en-US" i="1" dirty="0"/>
          </a:p>
        </p:txBody>
      </p:sp>
      <p:sp>
        <p:nvSpPr>
          <p:cNvPr id="29"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Transgénesis</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300457898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71" name="70 CuadroTexto"/>
          <p:cNvSpPr txBox="1"/>
          <p:nvPr/>
        </p:nvSpPr>
        <p:spPr>
          <a:xfrm>
            <a:off x="1643042" y="214290"/>
            <a:ext cx="7143800" cy="400110"/>
          </a:xfrm>
          <a:prstGeom prst="rect">
            <a:avLst/>
          </a:prstGeom>
          <a:noFill/>
        </p:spPr>
        <p:txBody>
          <a:bodyPr wrap="square" rtlCol="0">
            <a:spAutoFit/>
          </a:bodyPr>
          <a:lstStyle/>
          <a:p>
            <a:pPr algn="r"/>
            <a:r>
              <a:rPr lang="en-US" sz="2000" b="1" dirty="0" err="1"/>
              <a:t>Sistema</a:t>
            </a:r>
            <a:r>
              <a:rPr lang="en-US" sz="2000" b="1" dirty="0"/>
              <a:t> Gal4/UAS</a:t>
            </a:r>
            <a:endParaRPr lang="es-ES" dirty="0"/>
          </a:p>
        </p:txBody>
      </p:sp>
      <p:pic>
        <p:nvPicPr>
          <p:cNvPr id="74" name="Picture 2" descr="http://4.bp.blogspot.com/_83aRHs552Pc/S5QJljJvNzI/AAAAAAAAAHo/-eNA9FoLzz8/s640/GFPf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42" y="1500174"/>
            <a:ext cx="6569377" cy="403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4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2"/>
          <a:srcRect l="9096" b="42796"/>
          <a:stretch>
            <a:fillRect/>
          </a:stretch>
        </p:blipFill>
        <p:spPr bwMode="auto">
          <a:xfrm>
            <a:off x="1000100" y="3571876"/>
            <a:ext cx="7853357" cy="1285884"/>
          </a:xfrm>
          <a:prstGeom prst="rect">
            <a:avLst/>
          </a:prstGeom>
          <a:noFill/>
          <a:ln w="9525">
            <a:noFill/>
            <a:miter lim="800000"/>
            <a:headEnd/>
            <a:tailEnd/>
          </a:ln>
          <a:effectLst/>
        </p:spPr>
      </p:pic>
      <p:sp>
        <p:nvSpPr>
          <p:cNvPr id="55" name="54 Elipse"/>
          <p:cNvSpPr/>
          <p:nvPr/>
        </p:nvSpPr>
        <p:spPr>
          <a:xfrm>
            <a:off x="2000232" y="5643578"/>
            <a:ext cx="2857520" cy="642942"/>
          </a:xfrm>
          <a:prstGeom prst="ellipse">
            <a:avLst/>
          </a:prstGeom>
          <a:solidFill>
            <a:srgbClr val="FFFF00">
              <a:alpha val="2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a:off x="4429124" y="2942582"/>
            <a:ext cx="2357454" cy="642942"/>
          </a:xfrm>
          <a:prstGeom prst="ellipse">
            <a:avLst/>
          </a:prstGeom>
          <a:solidFill>
            <a:srgbClr val="CC0099">
              <a:alpha val="2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8916" name="Picture 4" descr="Resultado de imagen de TRANSCRIPTION"/>
          <p:cNvPicPr>
            <a:picLocks noChangeAspect="1" noChangeArrowheads="1"/>
          </p:cNvPicPr>
          <p:nvPr/>
        </p:nvPicPr>
        <p:blipFill rotWithShape="1">
          <a:blip r:embed="rId3">
            <a:extLst>
              <a:ext uri="{28A0092B-C50C-407E-A947-70E740481C1C}">
                <a14:useLocalDpi xmlns:a14="http://schemas.microsoft.com/office/drawing/2010/main" val="0"/>
              </a:ext>
            </a:extLst>
          </a:blip>
          <a:srcRect l="27314" r="12286" b="44063"/>
          <a:stretch/>
        </p:blipFill>
        <p:spPr bwMode="auto">
          <a:xfrm>
            <a:off x="5160306" y="376985"/>
            <a:ext cx="3697974" cy="1909007"/>
          </a:xfrm>
          <a:prstGeom prst="rect">
            <a:avLst/>
          </a:prstGeom>
          <a:noFill/>
          <a:extLst>
            <a:ext uri="{909E8E84-426E-40DD-AFC4-6F175D3DCCD1}">
              <a14:hiddenFill xmlns:a14="http://schemas.microsoft.com/office/drawing/2010/main">
                <a:solidFill>
                  <a:srgbClr val="FFFFFF"/>
                </a:solidFill>
              </a14:hiddenFill>
            </a:ext>
          </a:extLst>
        </p:spPr>
      </p:pic>
      <p:pic>
        <p:nvPicPr>
          <p:cNvPr id="17"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1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20" name="19 CuadroTexto"/>
          <p:cNvSpPr txBox="1"/>
          <p:nvPr/>
        </p:nvSpPr>
        <p:spPr>
          <a:xfrm>
            <a:off x="4589476" y="3063462"/>
            <a:ext cx="2286016" cy="400110"/>
          </a:xfrm>
          <a:prstGeom prst="rect">
            <a:avLst/>
          </a:prstGeom>
          <a:noFill/>
        </p:spPr>
        <p:txBody>
          <a:bodyPr wrap="square" rtlCol="0">
            <a:spAutoFit/>
          </a:bodyPr>
          <a:lstStyle/>
          <a:p>
            <a:r>
              <a:rPr lang="es-ES" sz="2000" b="1" dirty="0">
                <a:solidFill>
                  <a:srgbClr val="CC0099"/>
                </a:solidFill>
              </a:rPr>
              <a:t>Región codificante</a:t>
            </a:r>
          </a:p>
        </p:txBody>
      </p:sp>
      <p:sp>
        <p:nvSpPr>
          <p:cNvPr id="21" name="20 CuadroTexto"/>
          <p:cNvSpPr txBox="1"/>
          <p:nvPr/>
        </p:nvSpPr>
        <p:spPr>
          <a:xfrm>
            <a:off x="2241842" y="5796904"/>
            <a:ext cx="3286148" cy="400110"/>
          </a:xfrm>
          <a:prstGeom prst="rect">
            <a:avLst/>
          </a:prstGeom>
          <a:noFill/>
        </p:spPr>
        <p:txBody>
          <a:bodyPr wrap="square" rtlCol="0">
            <a:spAutoFit/>
          </a:bodyPr>
          <a:lstStyle/>
          <a:p>
            <a:r>
              <a:rPr lang="es-ES" sz="2000" b="1" dirty="0">
                <a:solidFill>
                  <a:srgbClr val="FFC000"/>
                </a:solidFill>
              </a:rPr>
              <a:t>Regiones reguladoras</a:t>
            </a:r>
          </a:p>
        </p:txBody>
      </p:sp>
      <p:sp>
        <p:nvSpPr>
          <p:cNvPr id="28" name="27 CuadroTexto"/>
          <p:cNvSpPr txBox="1"/>
          <p:nvPr/>
        </p:nvSpPr>
        <p:spPr>
          <a:xfrm>
            <a:off x="1071538" y="285728"/>
            <a:ext cx="7143800" cy="400110"/>
          </a:xfrm>
          <a:prstGeom prst="rect">
            <a:avLst/>
          </a:prstGeom>
          <a:noFill/>
        </p:spPr>
        <p:txBody>
          <a:bodyPr wrap="square" rtlCol="0">
            <a:spAutoFit/>
          </a:bodyPr>
          <a:lstStyle/>
          <a:p>
            <a:r>
              <a:rPr lang="en-US" sz="2000" b="1" u="sng" dirty="0" err="1"/>
              <a:t>Regulación</a:t>
            </a:r>
            <a:r>
              <a:rPr lang="en-US" sz="2000" b="1" u="sng" dirty="0"/>
              <a:t> de la </a:t>
            </a:r>
            <a:r>
              <a:rPr lang="en-US" sz="2000" b="1" u="sng" dirty="0" err="1"/>
              <a:t>transcripción</a:t>
            </a:r>
            <a:endParaRPr lang="es-ES" dirty="0"/>
          </a:p>
        </p:txBody>
      </p:sp>
      <p:sp>
        <p:nvSpPr>
          <p:cNvPr id="29" name="28 CuadroTexto"/>
          <p:cNvSpPr txBox="1"/>
          <p:nvPr/>
        </p:nvSpPr>
        <p:spPr>
          <a:xfrm>
            <a:off x="5072066" y="947306"/>
            <a:ext cx="1643074" cy="338554"/>
          </a:xfrm>
          <a:prstGeom prst="rect">
            <a:avLst/>
          </a:prstGeom>
          <a:noFill/>
        </p:spPr>
        <p:txBody>
          <a:bodyPr wrap="square" rtlCol="0">
            <a:spAutoFit/>
          </a:bodyPr>
          <a:lstStyle/>
          <a:p>
            <a:r>
              <a:rPr lang="es-ES" sz="1600" dirty="0"/>
              <a:t>Transcripción</a:t>
            </a:r>
          </a:p>
        </p:txBody>
      </p:sp>
      <p:sp>
        <p:nvSpPr>
          <p:cNvPr id="30" name="29 Rectángulo"/>
          <p:cNvSpPr/>
          <p:nvPr/>
        </p:nvSpPr>
        <p:spPr>
          <a:xfrm>
            <a:off x="4929190" y="214290"/>
            <a:ext cx="3929090" cy="221457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CuadroTexto"/>
          <p:cNvSpPr txBox="1"/>
          <p:nvPr/>
        </p:nvSpPr>
        <p:spPr>
          <a:xfrm>
            <a:off x="4857752" y="4733520"/>
            <a:ext cx="1500198" cy="584775"/>
          </a:xfrm>
          <a:prstGeom prst="rect">
            <a:avLst/>
          </a:prstGeom>
          <a:noFill/>
        </p:spPr>
        <p:txBody>
          <a:bodyPr wrap="square" rtlCol="0">
            <a:spAutoFit/>
          </a:bodyPr>
          <a:lstStyle/>
          <a:p>
            <a:r>
              <a:rPr lang="es-ES" sz="1600" dirty="0" err="1">
                <a:solidFill>
                  <a:srgbClr val="CC0099"/>
                </a:solidFill>
              </a:rPr>
              <a:t>Exones</a:t>
            </a:r>
            <a:r>
              <a:rPr lang="es-ES" sz="1600" dirty="0" err="1"/>
              <a:t>&amp;</a:t>
            </a:r>
            <a:r>
              <a:rPr lang="es-ES" sz="1600" dirty="0" err="1">
                <a:solidFill>
                  <a:srgbClr val="CC0099"/>
                </a:solidFill>
              </a:rPr>
              <a:t>Intrones</a:t>
            </a:r>
            <a:endParaRPr lang="es-ES" sz="1600" dirty="0">
              <a:solidFill>
                <a:srgbClr val="CC0099"/>
              </a:solidFill>
            </a:endParaRPr>
          </a:p>
        </p:txBody>
      </p:sp>
      <p:sp>
        <p:nvSpPr>
          <p:cNvPr id="37" name="36 CuadroTexto"/>
          <p:cNvSpPr txBox="1"/>
          <p:nvPr/>
        </p:nvSpPr>
        <p:spPr>
          <a:xfrm>
            <a:off x="2500298" y="4804958"/>
            <a:ext cx="1143008" cy="338554"/>
          </a:xfrm>
          <a:prstGeom prst="rect">
            <a:avLst/>
          </a:prstGeom>
          <a:noFill/>
        </p:spPr>
        <p:txBody>
          <a:bodyPr wrap="square" rtlCol="0">
            <a:spAutoFit/>
          </a:bodyPr>
          <a:lstStyle/>
          <a:p>
            <a:r>
              <a:rPr lang="es-ES" sz="1600" dirty="0">
                <a:solidFill>
                  <a:srgbClr val="FFC000"/>
                </a:solidFill>
              </a:rPr>
              <a:t>Promotor</a:t>
            </a:r>
          </a:p>
        </p:txBody>
      </p:sp>
      <p:sp>
        <p:nvSpPr>
          <p:cNvPr id="38" name="37 CuadroTexto"/>
          <p:cNvSpPr txBox="1"/>
          <p:nvPr/>
        </p:nvSpPr>
        <p:spPr>
          <a:xfrm>
            <a:off x="1071538" y="4786322"/>
            <a:ext cx="1143008" cy="338554"/>
          </a:xfrm>
          <a:prstGeom prst="rect">
            <a:avLst/>
          </a:prstGeom>
          <a:noFill/>
        </p:spPr>
        <p:txBody>
          <a:bodyPr wrap="square" rtlCol="0">
            <a:spAutoFit/>
          </a:bodyPr>
          <a:lstStyle/>
          <a:p>
            <a:r>
              <a:rPr lang="es-ES" sz="1600" dirty="0">
                <a:solidFill>
                  <a:srgbClr val="FFC000"/>
                </a:solidFill>
              </a:rPr>
              <a:t>“</a:t>
            </a:r>
            <a:r>
              <a:rPr lang="es-ES" sz="1600" dirty="0" err="1">
                <a:solidFill>
                  <a:srgbClr val="FFC000"/>
                </a:solidFill>
              </a:rPr>
              <a:t>Enhancer</a:t>
            </a:r>
            <a:r>
              <a:rPr lang="es-ES" sz="1600" dirty="0">
                <a:solidFill>
                  <a:srgbClr val="FFC000"/>
                </a:solidFill>
              </a:rPr>
              <a:t>”</a:t>
            </a:r>
          </a:p>
        </p:txBody>
      </p:sp>
      <p:sp>
        <p:nvSpPr>
          <p:cNvPr id="39" name="38 CuadroTexto"/>
          <p:cNvSpPr txBox="1"/>
          <p:nvPr/>
        </p:nvSpPr>
        <p:spPr>
          <a:xfrm>
            <a:off x="7715272" y="4786322"/>
            <a:ext cx="1143008" cy="338554"/>
          </a:xfrm>
          <a:prstGeom prst="rect">
            <a:avLst/>
          </a:prstGeom>
          <a:noFill/>
        </p:spPr>
        <p:txBody>
          <a:bodyPr wrap="square" rtlCol="0">
            <a:spAutoFit/>
          </a:bodyPr>
          <a:lstStyle/>
          <a:p>
            <a:r>
              <a:rPr lang="es-ES" sz="1600" dirty="0">
                <a:solidFill>
                  <a:srgbClr val="FFC000"/>
                </a:solidFill>
              </a:rPr>
              <a:t>“</a:t>
            </a:r>
            <a:r>
              <a:rPr lang="es-ES" sz="1600" dirty="0" err="1">
                <a:solidFill>
                  <a:srgbClr val="FFC000"/>
                </a:solidFill>
              </a:rPr>
              <a:t>Enhancer</a:t>
            </a:r>
            <a:r>
              <a:rPr lang="es-ES" sz="1600" dirty="0">
                <a:solidFill>
                  <a:srgbClr val="FFC000"/>
                </a:solidFill>
              </a:rPr>
              <a:t>”</a:t>
            </a:r>
          </a:p>
        </p:txBody>
      </p:sp>
      <p:cxnSp>
        <p:nvCxnSpPr>
          <p:cNvPr id="41" name="40 Conector recto de flecha"/>
          <p:cNvCxnSpPr>
            <a:endCxn id="37" idx="2"/>
          </p:cNvCxnSpPr>
          <p:nvPr/>
        </p:nvCxnSpPr>
        <p:spPr>
          <a:xfrm rot="16200000" flipV="1">
            <a:off x="2964645" y="5250669"/>
            <a:ext cx="500066" cy="285752"/>
          </a:xfrm>
          <a:prstGeom prst="straightConnector1">
            <a:avLst/>
          </a:prstGeom>
          <a:ln w="28575" cmpd="sng">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rot="10800000">
            <a:off x="1643042" y="5143512"/>
            <a:ext cx="857256" cy="571504"/>
          </a:xfrm>
          <a:prstGeom prst="straightConnector1">
            <a:avLst/>
          </a:prstGeom>
          <a:ln w="28575" cmpd="sng">
            <a:solidFill>
              <a:schemeClr val="tx1"/>
            </a:solidFill>
            <a:prstDash val="sysDash"/>
            <a:tailEnd type="stealth" w="lg" len="med"/>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flipV="1">
            <a:off x="4286248" y="5143512"/>
            <a:ext cx="3714776" cy="571504"/>
          </a:xfrm>
          <a:prstGeom prst="straightConnector1">
            <a:avLst/>
          </a:prstGeom>
          <a:ln w="28575" cmpd="sng">
            <a:solidFill>
              <a:schemeClr val="tx1"/>
            </a:solidFill>
            <a:prstDash val="sysDash"/>
            <a:tailEnd type="stealth" w="lg" len="med"/>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1142976" y="2357430"/>
            <a:ext cx="1428760" cy="214314"/>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2571736" y="2357430"/>
            <a:ext cx="1785950" cy="214314"/>
          </a:xfrm>
          <a:prstGeom prst="rect">
            <a:avLst/>
          </a:prstGeom>
          <a:solidFill>
            <a:srgbClr val="CC0099">
              <a:alpha val="54000"/>
            </a:srgb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7157527"/>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cstate="print"/>
          <a:srcRect l="46778" t="994" r="4946"/>
          <a:stretch/>
        </p:blipFill>
        <p:spPr>
          <a:xfrm>
            <a:off x="5643570" y="1357298"/>
            <a:ext cx="785818" cy="785818"/>
          </a:xfrm>
          <a:prstGeom prst="rect">
            <a:avLst/>
          </a:prstGeom>
        </p:spPr>
      </p:pic>
      <p:pic>
        <p:nvPicPr>
          <p:cNvPr id="62"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67" name="66 CuadroTexto"/>
          <p:cNvSpPr txBox="1"/>
          <p:nvPr/>
        </p:nvSpPr>
        <p:spPr>
          <a:xfrm>
            <a:off x="1071538" y="285728"/>
            <a:ext cx="7143800" cy="2616101"/>
          </a:xfrm>
          <a:prstGeom prst="rect">
            <a:avLst/>
          </a:prstGeom>
          <a:noFill/>
        </p:spPr>
        <p:txBody>
          <a:bodyPr wrap="square" rtlCol="0">
            <a:spAutoFit/>
          </a:bodyPr>
          <a:lstStyle/>
          <a:p>
            <a:r>
              <a:rPr lang="en-US" sz="2000" b="1" u="sng" dirty="0" err="1"/>
              <a:t>Sistema</a:t>
            </a:r>
            <a:r>
              <a:rPr lang="en-US" sz="2000" b="1" u="sng" dirty="0"/>
              <a:t> Gal4/UAS</a:t>
            </a:r>
          </a:p>
          <a:p>
            <a:endParaRPr lang="en-US" sz="1600" b="1" u="sng" dirty="0"/>
          </a:p>
          <a:p>
            <a:endParaRPr lang="en-US" sz="1600" b="1" u="sng" dirty="0"/>
          </a:p>
          <a:p>
            <a:pPr>
              <a:buFont typeface="Arial" charset="0"/>
              <a:buChar char="•"/>
            </a:pPr>
            <a:r>
              <a:rPr lang="en-US" sz="1600" dirty="0" err="1"/>
              <a:t>Separar</a:t>
            </a:r>
            <a:r>
              <a:rPr lang="en-US" sz="1600" dirty="0"/>
              <a:t> los dos </a:t>
            </a:r>
            <a:r>
              <a:rPr lang="en-US" sz="1600" dirty="0" err="1"/>
              <a:t>elementos</a:t>
            </a:r>
            <a:r>
              <a:rPr lang="en-US" sz="1600" dirty="0"/>
              <a:t> del </a:t>
            </a:r>
            <a:r>
              <a:rPr lang="en-US" sz="1600" dirty="0" err="1"/>
              <a:t>sistema</a:t>
            </a:r>
            <a:endParaRPr lang="en-US" sz="1600" dirty="0"/>
          </a:p>
          <a:p>
            <a:pPr>
              <a:buFont typeface="Arial" charset="0"/>
              <a:buChar char="•"/>
            </a:pPr>
            <a:endParaRPr lang="en-US" sz="1600" dirty="0"/>
          </a:p>
          <a:p>
            <a:pPr>
              <a:buFont typeface="Arial" charset="0"/>
              <a:buChar char="•"/>
            </a:pPr>
            <a:endParaRPr lang="en-US" sz="1600" dirty="0"/>
          </a:p>
          <a:p>
            <a:pPr>
              <a:buFont typeface="Arial" charset="0"/>
              <a:buChar char="•"/>
            </a:pPr>
            <a:endParaRPr lang="en-US" sz="1600" dirty="0"/>
          </a:p>
          <a:p>
            <a:endParaRPr lang="en-US" sz="1600" dirty="0"/>
          </a:p>
          <a:p>
            <a:endParaRPr lang="en-US" sz="1600" dirty="0"/>
          </a:p>
          <a:p>
            <a:pPr>
              <a:buFont typeface="Arial" charset="0"/>
              <a:buChar char="•"/>
            </a:pPr>
            <a:r>
              <a:rPr lang="en-US" sz="1600" dirty="0" err="1"/>
              <a:t>Utilizar</a:t>
            </a:r>
            <a:r>
              <a:rPr lang="en-US" sz="1600" dirty="0"/>
              <a:t> un </a:t>
            </a:r>
            <a:r>
              <a:rPr lang="en-US" sz="1600" dirty="0" err="1"/>
              <a:t>intermediario</a:t>
            </a:r>
            <a:r>
              <a:rPr lang="en-US" sz="1600" dirty="0"/>
              <a:t> (</a:t>
            </a:r>
            <a:r>
              <a:rPr lang="en-US" sz="1600" dirty="0" err="1"/>
              <a:t>procedente</a:t>
            </a:r>
            <a:r>
              <a:rPr lang="en-US" sz="1600" dirty="0"/>
              <a:t> de las </a:t>
            </a:r>
            <a:r>
              <a:rPr lang="en-US" sz="1600" dirty="0" err="1">
                <a:solidFill>
                  <a:schemeClr val="tx2"/>
                </a:solidFill>
              </a:rPr>
              <a:t>levaduras</a:t>
            </a:r>
            <a:r>
              <a:rPr lang="en-US" sz="1600" dirty="0"/>
              <a:t>)</a:t>
            </a:r>
            <a:endParaRPr lang="es-ES" sz="1600" dirty="0"/>
          </a:p>
        </p:txBody>
      </p:sp>
      <p:pic>
        <p:nvPicPr>
          <p:cNvPr id="68" name="Picture 2" descr="Resultado de imagen de andrea brand and norbert perrim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5947" y="72870"/>
            <a:ext cx="828000" cy="105984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Resultado de imagen de norbert perrim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325858" y="96541"/>
            <a:ext cx="675165" cy="975005"/>
          </a:xfrm>
          <a:prstGeom prst="rect">
            <a:avLst/>
          </a:prstGeom>
          <a:noFill/>
          <a:extLst>
            <a:ext uri="{909E8E84-426E-40DD-AFC4-6F175D3DCCD1}">
              <a14:hiddenFill xmlns:a14="http://schemas.microsoft.com/office/drawing/2010/main">
                <a:solidFill>
                  <a:srgbClr val="FFFFFF"/>
                </a:solidFill>
              </a14:hiddenFill>
            </a:ext>
          </a:extLst>
        </p:spPr>
      </p:pic>
      <p:sp>
        <p:nvSpPr>
          <p:cNvPr id="70" name="ZoneTexte 9"/>
          <p:cNvSpPr txBox="1"/>
          <p:nvPr/>
        </p:nvSpPr>
        <p:spPr>
          <a:xfrm>
            <a:off x="8156589" y="1000108"/>
            <a:ext cx="840381" cy="415498"/>
          </a:xfrm>
          <a:prstGeom prst="rect">
            <a:avLst/>
          </a:prstGeom>
          <a:noFill/>
        </p:spPr>
        <p:txBody>
          <a:bodyPr wrap="square" rtlCol="0">
            <a:spAutoFit/>
          </a:bodyPr>
          <a:lstStyle/>
          <a:p>
            <a:pPr algn="ctr">
              <a:lnSpc>
                <a:spcPct val="150000"/>
              </a:lnSpc>
            </a:pPr>
            <a:r>
              <a:rPr lang="es-ES" sz="1400" b="1" dirty="0"/>
              <a:t>A. Brand</a:t>
            </a:r>
            <a:endParaRPr lang="fr-FR" sz="1400" b="1" dirty="0"/>
          </a:p>
        </p:txBody>
      </p:sp>
      <p:sp>
        <p:nvSpPr>
          <p:cNvPr id="71" name="ZoneTexte 9"/>
          <p:cNvSpPr txBox="1"/>
          <p:nvPr/>
        </p:nvSpPr>
        <p:spPr>
          <a:xfrm>
            <a:off x="7000892" y="1000108"/>
            <a:ext cx="1099118" cy="415498"/>
          </a:xfrm>
          <a:prstGeom prst="rect">
            <a:avLst/>
          </a:prstGeom>
          <a:noFill/>
        </p:spPr>
        <p:txBody>
          <a:bodyPr wrap="square" rtlCol="0">
            <a:spAutoFit/>
          </a:bodyPr>
          <a:lstStyle/>
          <a:p>
            <a:pPr algn="ctr">
              <a:lnSpc>
                <a:spcPct val="150000"/>
              </a:lnSpc>
            </a:pPr>
            <a:r>
              <a:rPr lang="es-ES" sz="1400" b="1" dirty="0"/>
              <a:t>N. Perrimon</a:t>
            </a:r>
            <a:endParaRPr lang="fr-FR" sz="1400" b="1" dirty="0"/>
          </a:p>
        </p:txBody>
      </p:sp>
      <p:sp>
        <p:nvSpPr>
          <p:cNvPr id="78" name="77 Rectángulo"/>
          <p:cNvSpPr/>
          <p:nvPr/>
        </p:nvSpPr>
        <p:spPr>
          <a:xfrm>
            <a:off x="2214546" y="1857364"/>
            <a:ext cx="1428760" cy="214314"/>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Rectángulo"/>
          <p:cNvSpPr/>
          <p:nvPr/>
        </p:nvSpPr>
        <p:spPr>
          <a:xfrm>
            <a:off x="3643306" y="1857364"/>
            <a:ext cx="1785950" cy="214314"/>
          </a:xfrm>
          <a:prstGeom prst="rect">
            <a:avLst/>
          </a:prstGeom>
          <a:solidFill>
            <a:srgbClr val="CC0099">
              <a:alpha val="54000"/>
            </a:srgb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0" name="Picture 2"/>
          <p:cNvPicPr>
            <a:picLocks noChangeAspect="1" noChangeArrowheads="1"/>
          </p:cNvPicPr>
          <p:nvPr/>
        </p:nvPicPr>
        <p:blipFill>
          <a:blip r:embed="rId7" cstate="print"/>
          <a:srcRect/>
          <a:stretch>
            <a:fillRect/>
          </a:stretch>
        </p:blipFill>
        <p:spPr bwMode="auto">
          <a:xfrm>
            <a:off x="6047055" y="3143248"/>
            <a:ext cx="953837" cy="785818"/>
          </a:xfrm>
          <a:prstGeom prst="rect">
            <a:avLst/>
          </a:prstGeom>
          <a:noFill/>
          <a:ln w="9525">
            <a:noFill/>
            <a:miter lim="800000"/>
            <a:headEnd/>
            <a:tailEnd/>
          </a:ln>
          <a:effectLst/>
        </p:spPr>
      </p:pic>
      <p:sp>
        <p:nvSpPr>
          <p:cNvPr id="81" name="80 Rectángulo"/>
          <p:cNvSpPr/>
          <p:nvPr/>
        </p:nvSpPr>
        <p:spPr>
          <a:xfrm>
            <a:off x="2214546" y="3429000"/>
            <a:ext cx="1428760" cy="285752"/>
          </a:xfrm>
          <a:prstGeom prst="rect">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Rectángulo"/>
          <p:cNvSpPr/>
          <p:nvPr/>
        </p:nvSpPr>
        <p:spPr>
          <a:xfrm>
            <a:off x="3643306" y="3429000"/>
            <a:ext cx="1785950" cy="285752"/>
          </a:xfrm>
          <a:prstGeom prst="rect">
            <a:avLst/>
          </a:prstGeom>
          <a:solidFill>
            <a:schemeClr val="tx2"/>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CuadroTexto"/>
          <p:cNvSpPr txBox="1"/>
          <p:nvPr/>
        </p:nvSpPr>
        <p:spPr>
          <a:xfrm>
            <a:off x="2580362" y="3387464"/>
            <a:ext cx="642942" cy="369332"/>
          </a:xfrm>
          <a:prstGeom prst="rect">
            <a:avLst/>
          </a:prstGeom>
          <a:noFill/>
        </p:spPr>
        <p:txBody>
          <a:bodyPr wrap="square" rtlCol="0">
            <a:spAutoFit/>
          </a:bodyPr>
          <a:lstStyle/>
          <a:p>
            <a:r>
              <a:rPr lang="es-ES" dirty="0">
                <a:solidFill>
                  <a:schemeClr val="bg1"/>
                </a:solidFill>
              </a:rPr>
              <a:t>UAS</a:t>
            </a:r>
          </a:p>
        </p:txBody>
      </p:sp>
      <p:sp>
        <p:nvSpPr>
          <p:cNvPr id="84" name="83 CuadroTexto"/>
          <p:cNvSpPr txBox="1"/>
          <p:nvPr/>
        </p:nvSpPr>
        <p:spPr>
          <a:xfrm>
            <a:off x="4286248" y="3399606"/>
            <a:ext cx="642942" cy="369332"/>
          </a:xfrm>
          <a:prstGeom prst="rect">
            <a:avLst/>
          </a:prstGeom>
          <a:noFill/>
        </p:spPr>
        <p:txBody>
          <a:bodyPr wrap="square" rtlCol="0">
            <a:spAutoFit/>
          </a:bodyPr>
          <a:lstStyle/>
          <a:p>
            <a:r>
              <a:rPr lang="es-ES" dirty="0">
                <a:solidFill>
                  <a:schemeClr val="bg1"/>
                </a:solidFill>
              </a:rPr>
              <a:t>Gal4</a:t>
            </a:r>
          </a:p>
        </p:txBody>
      </p:sp>
      <p:cxnSp>
        <p:nvCxnSpPr>
          <p:cNvPr id="90" name="89 Conector recto"/>
          <p:cNvCxnSpPr/>
          <p:nvPr/>
        </p:nvCxnSpPr>
        <p:spPr>
          <a:xfrm rot="5400000">
            <a:off x="3566466" y="1785926"/>
            <a:ext cx="142876"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de flecha"/>
          <p:cNvCxnSpPr/>
          <p:nvPr/>
        </p:nvCxnSpPr>
        <p:spPr>
          <a:xfrm>
            <a:off x="3637904" y="1714488"/>
            <a:ext cx="214314" cy="1588"/>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3" name="92 Conector recto"/>
          <p:cNvCxnSpPr/>
          <p:nvPr/>
        </p:nvCxnSpPr>
        <p:spPr>
          <a:xfrm rot="5400000">
            <a:off x="3571868" y="3356768"/>
            <a:ext cx="142876"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93 Conector recto de flecha"/>
          <p:cNvCxnSpPr/>
          <p:nvPr/>
        </p:nvCxnSpPr>
        <p:spPr>
          <a:xfrm>
            <a:off x="3643306" y="3285330"/>
            <a:ext cx="214314" cy="1588"/>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5" name="94 Rectángulo"/>
          <p:cNvSpPr/>
          <p:nvPr/>
        </p:nvSpPr>
        <p:spPr>
          <a:xfrm>
            <a:off x="1500166" y="5565721"/>
            <a:ext cx="1428760" cy="214314"/>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Rectángulo"/>
          <p:cNvSpPr/>
          <p:nvPr/>
        </p:nvSpPr>
        <p:spPr>
          <a:xfrm>
            <a:off x="2928926" y="5530096"/>
            <a:ext cx="1785950" cy="285752"/>
          </a:xfrm>
          <a:prstGeom prst="rect">
            <a:avLst/>
          </a:prstGeom>
          <a:solidFill>
            <a:schemeClr val="tx2"/>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TextBox 56"/>
          <p:cNvSpPr txBox="1"/>
          <p:nvPr/>
        </p:nvSpPr>
        <p:spPr>
          <a:xfrm>
            <a:off x="1406306" y="4996993"/>
            <a:ext cx="1379744" cy="461665"/>
          </a:xfrm>
          <a:prstGeom prst="rect">
            <a:avLst/>
          </a:prstGeom>
          <a:noFill/>
        </p:spPr>
        <p:txBody>
          <a:bodyPr wrap="square" rtlCol="0">
            <a:spAutoFit/>
          </a:bodyPr>
          <a:lstStyle/>
          <a:p>
            <a:pPr algn="ctr"/>
            <a:r>
              <a:rPr lang="en-US" sz="1200" dirty="0"/>
              <a:t>Solo </a:t>
            </a:r>
            <a:r>
              <a:rPr lang="en-US" sz="1200" dirty="0" err="1"/>
              <a:t>activo</a:t>
            </a:r>
            <a:r>
              <a:rPr lang="en-US" sz="1200" dirty="0"/>
              <a:t> </a:t>
            </a:r>
            <a:r>
              <a:rPr lang="en-US" sz="1200" dirty="0" err="1"/>
              <a:t>en</a:t>
            </a:r>
            <a:r>
              <a:rPr lang="en-US" sz="1200" dirty="0"/>
              <a:t> un </a:t>
            </a:r>
            <a:r>
              <a:rPr lang="en-US" sz="1200" dirty="0" err="1"/>
              <a:t>determinado</a:t>
            </a:r>
            <a:r>
              <a:rPr lang="en-US" sz="1200" dirty="0"/>
              <a:t> </a:t>
            </a:r>
            <a:r>
              <a:rPr lang="en-US" sz="1200" dirty="0" err="1"/>
              <a:t>tejido</a:t>
            </a:r>
            <a:endParaRPr lang="en-US" sz="1200" dirty="0"/>
          </a:p>
        </p:txBody>
      </p:sp>
      <p:sp>
        <p:nvSpPr>
          <p:cNvPr id="98" name="97 CuadroTexto"/>
          <p:cNvSpPr txBox="1"/>
          <p:nvPr/>
        </p:nvSpPr>
        <p:spPr>
          <a:xfrm>
            <a:off x="3488555" y="5482329"/>
            <a:ext cx="642942" cy="369332"/>
          </a:xfrm>
          <a:prstGeom prst="rect">
            <a:avLst/>
          </a:prstGeom>
          <a:noFill/>
        </p:spPr>
        <p:txBody>
          <a:bodyPr wrap="square" rtlCol="0">
            <a:spAutoFit/>
          </a:bodyPr>
          <a:lstStyle/>
          <a:p>
            <a:r>
              <a:rPr lang="es-ES" dirty="0">
                <a:solidFill>
                  <a:schemeClr val="bg1"/>
                </a:solidFill>
              </a:rPr>
              <a:t>Gal4</a:t>
            </a:r>
          </a:p>
        </p:txBody>
      </p:sp>
      <p:sp>
        <p:nvSpPr>
          <p:cNvPr id="99" name="98 Rectángulo"/>
          <p:cNvSpPr/>
          <p:nvPr/>
        </p:nvSpPr>
        <p:spPr>
          <a:xfrm>
            <a:off x="7072330" y="5553658"/>
            <a:ext cx="1785950" cy="214314"/>
          </a:xfrm>
          <a:prstGeom prst="rect">
            <a:avLst/>
          </a:prstGeom>
          <a:solidFill>
            <a:srgbClr val="CC0099">
              <a:alpha val="54000"/>
            </a:srgb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Rectángulo"/>
          <p:cNvSpPr/>
          <p:nvPr/>
        </p:nvSpPr>
        <p:spPr>
          <a:xfrm>
            <a:off x="5643570" y="5530096"/>
            <a:ext cx="1428760" cy="285752"/>
          </a:xfrm>
          <a:prstGeom prst="rect">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CuadroTexto"/>
          <p:cNvSpPr txBox="1"/>
          <p:nvPr/>
        </p:nvSpPr>
        <p:spPr>
          <a:xfrm>
            <a:off x="6009386" y="5488560"/>
            <a:ext cx="642942" cy="369332"/>
          </a:xfrm>
          <a:prstGeom prst="rect">
            <a:avLst/>
          </a:prstGeom>
          <a:noFill/>
        </p:spPr>
        <p:txBody>
          <a:bodyPr wrap="square" rtlCol="0">
            <a:spAutoFit/>
          </a:bodyPr>
          <a:lstStyle/>
          <a:p>
            <a:r>
              <a:rPr lang="es-ES" dirty="0">
                <a:solidFill>
                  <a:schemeClr val="bg1"/>
                </a:solidFill>
              </a:rPr>
              <a:t>UAS</a:t>
            </a:r>
          </a:p>
        </p:txBody>
      </p:sp>
      <p:sp>
        <p:nvSpPr>
          <p:cNvPr id="102" name="Rectangle 48"/>
          <p:cNvSpPr/>
          <p:nvPr/>
        </p:nvSpPr>
        <p:spPr>
          <a:xfrm>
            <a:off x="3919702" y="3818704"/>
            <a:ext cx="1357883" cy="372217"/>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2"/>
                </a:solidFill>
              </a:rPr>
              <a:t>Factor de </a:t>
            </a:r>
            <a:r>
              <a:rPr lang="en-US" sz="1200" b="1" dirty="0" err="1">
                <a:solidFill>
                  <a:schemeClr val="tx2"/>
                </a:solidFill>
              </a:rPr>
              <a:t>transcripción</a:t>
            </a:r>
            <a:endParaRPr lang="en-US" sz="1200" b="1" dirty="0">
              <a:solidFill>
                <a:schemeClr val="tx2"/>
              </a:solidFill>
            </a:endParaRPr>
          </a:p>
        </p:txBody>
      </p:sp>
    </p:spTree>
    <p:extLst>
      <p:ext uri="{BB962C8B-B14F-4D97-AF65-F5344CB8AC3E}">
        <p14:creationId xmlns:p14="http://schemas.microsoft.com/office/powerpoint/2010/main" val="36940075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71 Elipse"/>
          <p:cNvSpPr/>
          <p:nvPr/>
        </p:nvSpPr>
        <p:spPr>
          <a:xfrm>
            <a:off x="6286512" y="3714752"/>
            <a:ext cx="1857388" cy="571504"/>
          </a:xfrm>
          <a:prstGeom prst="ellipse">
            <a:avLst/>
          </a:prstGeom>
          <a:solidFill>
            <a:srgbClr val="CC0099">
              <a:alpha val="4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a:off x="1785918" y="3714752"/>
            <a:ext cx="1857388" cy="571504"/>
          </a:xfrm>
          <a:prstGeom prst="ellipse">
            <a:avLst/>
          </a:prstGeom>
          <a:solidFill>
            <a:srgbClr val="FFFF00">
              <a:alpha val="4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Group 4"/>
          <p:cNvGrpSpPr/>
          <p:nvPr/>
        </p:nvGrpSpPr>
        <p:grpSpPr>
          <a:xfrm>
            <a:off x="1602406" y="2896257"/>
            <a:ext cx="2550990" cy="175556"/>
            <a:chOff x="1340024" y="2750982"/>
            <a:chExt cx="3788186" cy="260698"/>
          </a:xfrm>
        </p:grpSpPr>
        <p:cxnSp>
          <p:nvCxnSpPr>
            <p:cNvPr id="6" name="Straight Connector 5"/>
            <p:cNvCxnSpPr/>
            <p:nvPr/>
          </p:nvCxnSpPr>
          <p:spPr>
            <a:xfrm>
              <a:off x="1340024" y="2887014"/>
              <a:ext cx="37881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542865" y="2750982"/>
              <a:ext cx="1015731" cy="260698"/>
            </a:xfrm>
            <a:prstGeom prst="rect">
              <a:avLst/>
            </a:prstGeom>
            <a:solidFill>
              <a:schemeClr val="tx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bg1"/>
                  </a:solidFill>
                </a:rPr>
                <a:t>GAL4</a:t>
              </a:r>
            </a:p>
          </p:txBody>
        </p:sp>
      </p:grpSp>
      <p:pic>
        <p:nvPicPr>
          <p:cNvPr id="8" name="Image 7"/>
          <p:cNvPicPr>
            <a:picLocks noChangeAspect="1"/>
          </p:cNvPicPr>
          <p:nvPr/>
        </p:nvPicPr>
        <p:blipFill rotWithShape="1">
          <a:blip r:embed="rId2" cstate="print"/>
          <a:srcRect t="805" r="53448"/>
          <a:stretch/>
        </p:blipFill>
        <p:spPr>
          <a:xfrm>
            <a:off x="6587243" y="1357298"/>
            <a:ext cx="1513282" cy="1572322"/>
          </a:xfrm>
          <a:prstGeom prst="rect">
            <a:avLst/>
          </a:prstGeom>
        </p:spPr>
      </p:pic>
      <p:pic>
        <p:nvPicPr>
          <p:cNvPr id="9" name="Image 8"/>
          <p:cNvPicPr>
            <a:picLocks noChangeAspect="1"/>
          </p:cNvPicPr>
          <p:nvPr/>
        </p:nvPicPr>
        <p:blipFill rotWithShape="1">
          <a:blip r:embed="rId2" cstate="print"/>
          <a:srcRect l="46778" t="994" r="4946"/>
          <a:stretch/>
        </p:blipFill>
        <p:spPr>
          <a:xfrm>
            <a:off x="2071670" y="1142984"/>
            <a:ext cx="1570418" cy="1570418"/>
          </a:xfrm>
          <a:prstGeom prst="rect">
            <a:avLst/>
          </a:prstGeom>
        </p:spPr>
      </p:pic>
      <p:sp>
        <p:nvSpPr>
          <p:cNvPr id="10" name="ZoneTexte 9"/>
          <p:cNvSpPr txBox="1"/>
          <p:nvPr/>
        </p:nvSpPr>
        <p:spPr>
          <a:xfrm>
            <a:off x="1673092" y="3753153"/>
            <a:ext cx="2086231" cy="461665"/>
          </a:xfrm>
          <a:prstGeom prst="rect">
            <a:avLst/>
          </a:prstGeom>
          <a:noFill/>
        </p:spPr>
        <p:txBody>
          <a:bodyPr wrap="square" rtlCol="0">
            <a:spAutoFit/>
          </a:bodyPr>
          <a:lstStyle/>
          <a:p>
            <a:pPr algn="ctr">
              <a:lnSpc>
                <a:spcPct val="150000"/>
              </a:lnSpc>
            </a:pPr>
            <a:r>
              <a:rPr lang="es-ES" sz="1600" b="1" dirty="0"/>
              <a:t>“Driver line”</a:t>
            </a:r>
            <a:endParaRPr lang="fr-FR" sz="1600" b="1" dirty="0"/>
          </a:p>
        </p:txBody>
      </p:sp>
      <p:sp>
        <p:nvSpPr>
          <p:cNvPr id="11" name="ZoneTexte 9"/>
          <p:cNvSpPr txBox="1"/>
          <p:nvPr/>
        </p:nvSpPr>
        <p:spPr>
          <a:xfrm>
            <a:off x="6228067" y="3749751"/>
            <a:ext cx="2086231" cy="461665"/>
          </a:xfrm>
          <a:prstGeom prst="rect">
            <a:avLst/>
          </a:prstGeom>
          <a:noFill/>
        </p:spPr>
        <p:txBody>
          <a:bodyPr wrap="square" rtlCol="0">
            <a:spAutoFit/>
          </a:bodyPr>
          <a:lstStyle/>
          <a:p>
            <a:pPr algn="ctr">
              <a:lnSpc>
                <a:spcPct val="150000"/>
              </a:lnSpc>
            </a:pPr>
            <a:r>
              <a:rPr lang="es-ES" sz="1600" b="1" dirty="0"/>
              <a:t>“Responder line”</a:t>
            </a:r>
            <a:endParaRPr lang="fr-FR" sz="1600" b="1" dirty="0"/>
          </a:p>
        </p:txBody>
      </p:sp>
      <p:sp>
        <p:nvSpPr>
          <p:cNvPr id="12" name="ZoneTexte 9"/>
          <p:cNvSpPr txBox="1"/>
          <p:nvPr/>
        </p:nvSpPr>
        <p:spPr>
          <a:xfrm>
            <a:off x="4500562" y="1643050"/>
            <a:ext cx="864097" cy="837473"/>
          </a:xfrm>
          <a:prstGeom prst="rect">
            <a:avLst/>
          </a:prstGeom>
          <a:noFill/>
        </p:spPr>
        <p:txBody>
          <a:bodyPr wrap="square" rtlCol="0">
            <a:spAutoFit/>
          </a:bodyPr>
          <a:lstStyle/>
          <a:p>
            <a:pPr algn="ctr">
              <a:lnSpc>
                <a:spcPct val="150000"/>
              </a:lnSpc>
            </a:pPr>
            <a:r>
              <a:rPr lang="es-ES" sz="3600" b="1" dirty="0"/>
              <a:t>X</a:t>
            </a:r>
            <a:endParaRPr lang="fr-FR" sz="3600" b="1" dirty="0"/>
          </a:p>
        </p:txBody>
      </p:sp>
      <p:cxnSp>
        <p:nvCxnSpPr>
          <p:cNvPr id="13" name="Straight Arrow Connector 12"/>
          <p:cNvCxnSpPr/>
          <p:nvPr/>
        </p:nvCxnSpPr>
        <p:spPr>
          <a:xfrm rot="16200000" flipH="1">
            <a:off x="4469683" y="3817068"/>
            <a:ext cx="922435" cy="342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V="1">
            <a:off x="928662" y="5691646"/>
            <a:ext cx="7786742" cy="15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2980375" y="5940626"/>
            <a:ext cx="434778" cy="323332"/>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b="1"/>
          </a:p>
        </p:txBody>
      </p:sp>
      <p:sp>
        <p:nvSpPr>
          <p:cNvPr id="16" name="Rectangle 15"/>
          <p:cNvSpPr/>
          <p:nvPr/>
        </p:nvSpPr>
        <p:spPr>
          <a:xfrm>
            <a:off x="1851649" y="2871144"/>
            <a:ext cx="1005839" cy="214315"/>
          </a:xfrm>
          <a:prstGeom prst="rect">
            <a:avLst/>
          </a:prstGeom>
          <a:solidFill>
            <a:srgbClr val="FFFF00">
              <a:alpha val="93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100" b="1" dirty="0" err="1">
                <a:solidFill>
                  <a:schemeClr val="tx1"/>
                </a:solidFill>
              </a:rPr>
              <a:t>amplificador</a:t>
            </a:r>
            <a:endParaRPr lang="en-US" sz="1100" b="1" dirty="0">
              <a:solidFill>
                <a:schemeClr val="tx1"/>
              </a:solidFill>
            </a:endParaRPr>
          </a:p>
        </p:txBody>
      </p:sp>
      <p:grpSp>
        <p:nvGrpSpPr>
          <p:cNvPr id="3" name="Group 16"/>
          <p:cNvGrpSpPr/>
          <p:nvPr/>
        </p:nvGrpSpPr>
        <p:grpSpPr>
          <a:xfrm>
            <a:off x="5924400" y="2905760"/>
            <a:ext cx="2550990" cy="166051"/>
            <a:chOff x="1340024" y="2750978"/>
            <a:chExt cx="3788186" cy="246583"/>
          </a:xfrm>
        </p:grpSpPr>
        <p:cxnSp>
          <p:nvCxnSpPr>
            <p:cNvPr id="18" name="Straight Connector 17"/>
            <p:cNvCxnSpPr/>
            <p:nvPr/>
          </p:nvCxnSpPr>
          <p:spPr>
            <a:xfrm>
              <a:off x="1340024" y="2887014"/>
              <a:ext cx="37881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542865" y="2750978"/>
              <a:ext cx="1015731" cy="246583"/>
            </a:xfrm>
            <a:prstGeom prst="rect">
              <a:avLst/>
            </a:prstGeom>
            <a:solidFill>
              <a:srgbClr val="CC0099"/>
            </a:solidFill>
            <a:ln>
              <a:solidFill>
                <a:srgbClr val="CC0099"/>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bg1"/>
                  </a:solidFill>
                </a:rPr>
                <a:t>Gene X</a:t>
              </a:r>
            </a:p>
          </p:txBody>
        </p:sp>
      </p:grpSp>
      <p:sp>
        <p:nvSpPr>
          <p:cNvPr id="20" name="Rounded Rectangle 19"/>
          <p:cNvSpPr/>
          <p:nvPr/>
        </p:nvSpPr>
        <p:spPr>
          <a:xfrm>
            <a:off x="6283533" y="2917270"/>
            <a:ext cx="141568" cy="15496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21" name="Rounded Rectangle 20"/>
          <p:cNvSpPr/>
          <p:nvPr/>
        </p:nvSpPr>
        <p:spPr>
          <a:xfrm>
            <a:off x="6475324" y="2917270"/>
            <a:ext cx="141568" cy="15496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22" name="Rounded Rectangle 21"/>
          <p:cNvSpPr/>
          <p:nvPr/>
        </p:nvSpPr>
        <p:spPr>
          <a:xfrm>
            <a:off x="6664814" y="2917270"/>
            <a:ext cx="141568" cy="15496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23" name="Rounded Rectangle 22"/>
          <p:cNvSpPr/>
          <p:nvPr/>
        </p:nvSpPr>
        <p:spPr>
          <a:xfrm>
            <a:off x="6845671" y="2915054"/>
            <a:ext cx="141568" cy="15496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25" name="Rectangle 24"/>
          <p:cNvSpPr/>
          <p:nvPr/>
        </p:nvSpPr>
        <p:spPr>
          <a:xfrm>
            <a:off x="2620375" y="5600673"/>
            <a:ext cx="720000" cy="180000"/>
          </a:xfrm>
          <a:prstGeom prst="rect">
            <a:avLst/>
          </a:prstGeom>
          <a:solidFill>
            <a:schemeClr val="tx2"/>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bg1"/>
                </a:solidFill>
              </a:rPr>
              <a:t>GAL4</a:t>
            </a:r>
          </a:p>
        </p:txBody>
      </p:sp>
      <p:sp>
        <p:nvSpPr>
          <p:cNvPr id="26" name="Oval 25"/>
          <p:cNvSpPr/>
          <p:nvPr/>
        </p:nvSpPr>
        <p:spPr>
          <a:xfrm>
            <a:off x="3497709" y="6168539"/>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solidFill>
                <a:schemeClr val="tx2"/>
              </a:solidFill>
            </a:endParaRPr>
          </a:p>
        </p:txBody>
      </p:sp>
      <p:sp>
        <p:nvSpPr>
          <p:cNvPr id="27" name="Oval 26"/>
          <p:cNvSpPr/>
          <p:nvPr/>
        </p:nvSpPr>
        <p:spPr>
          <a:xfrm>
            <a:off x="3690667" y="6348539"/>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solidFill>
                <a:schemeClr val="tx2"/>
              </a:solidFill>
            </a:endParaRPr>
          </a:p>
        </p:txBody>
      </p:sp>
      <p:sp>
        <p:nvSpPr>
          <p:cNvPr id="28" name="Oval 27"/>
          <p:cNvSpPr/>
          <p:nvPr/>
        </p:nvSpPr>
        <p:spPr>
          <a:xfrm>
            <a:off x="3722165" y="6024691"/>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solidFill>
                <a:schemeClr val="tx2"/>
              </a:solidFill>
            </a:endParaRPr>
          </a:p>
        </p:txBody>
      </p:sp>
      <p:sp>
        <p:nvSpPr>
          <p:cNvPr id="29" name="Oval 28"/>
          <p:cNvSpPr/>
          <p:nvPr/>
        </p:nvSpPr>
        <p:spPr>
          <a:xfrm>
            <a:off x="3400086" y="6462096"/>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solidFill>
                <a:schemeClr val="tx2"/>
              </a:solidFill>
            </a:endParaRPr>
          </a:p>
        </p:txBody>
      </p:sp>
      <p:sp>
        <p:nvSpPr>
          <p:cNvPr id="31" name="Rounded Rectangle 30"/>
          <p:cNvSpPr/>
          <p:nvPr/>
        </p:nvSpPr>
        <p:spPr>
          <a:xfrm>
            <a:off x="5772963" y="5605424"/>
            <a:ext cx="180000" cy="18000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32" name="Rounded Rectangle 31"/>
          <p:cNvSpPr/>
          <p:nvPr/>
        </p:nvSpPr>
        <p:spPr>
          <a:xfrm>
            <a:off x="6006261" y="5605424"/>
            <a:ext cx="180000" cy="18000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33" name="Rounded Rectangle 32"/>
          <p:cNvSpPr/>
          <p:nvPr/>
        </p:nvSpPr>
        <p:spPr>
          <a:xfrm>
            <a:off x="6246933" y="5600673"/>
            <a:ext cx="180000" cy="18000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34" name="Rounded Rectangle 33"/>
          <p:cNvSpPr/>
          <p:nvPr/>
        </p:nvSpPr>
        <p:spPr>
          <a:xfrm>
            <a:off x="6487605" y="5600673"/>
            <a:ext cx="180000" cy="180000"/>
          </a:xfrm>
          <a:prstGeom prst="roundRect">
            <a:avLst/>
          </a:prstGeom>
          <a:solidFill>
            <a:srgbClr val="0083AC"/>
          </a:solidFill>
          <a:ln>
            <a:solidFill>
              <a:srgbClr val="0083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35" name="Oval 34"/>
          <p:cNvSpPr/>
          <p:nvPr/>
        </p:nvSpPr>
        <p:spPr>
          <a:xfrm>
            <a:off x="5766259" y="5392187"/>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p>
        </p:txBody>
      </p:sp>
      <p:sp>
        <p:nvSpPr>
          <p:cNvPr id="36" name="Oval 35"/>
          <p:cNvSpPr/>
          <p:nvPr/>
        </p:nvSpPr>
        <p:spPr>
          <a:xfrm>
            <a:off x="6007733" y="5389295"/>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p>
        </p:txBody>
      </p:sp>
      <p:sp>
        <p:nvSpPr>
          <p:cNvPr id="37" name="Oval 36"/>
          <p:cNvSpPr/>
          <p:nvPr/>
        </p:nvSpPr>
        <p:spPr>
          <a:xfrm>
            <a:off x="6246933" y="5388957"/>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p>
        </p:txBody>
      </p:sp>
      <p:sp>
        <p:nvSpPr>
          <p:cNvPr id="38" name="Oval 37"/>
          <p:cNvSpPr/>
          <p:nvPr/>
        </p:nvSpPr>
        <p:spPr>
          <a:xfrm>
            <a:off x="6488407" y="5392844"/>
            <a:ext cx="180000" cy="180000"/>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p>
        </p:txBody>
      </p:sp>
      <p:sp>
        <p:nvSpPr>
          <p:cNvPr id="39" name="Freeform 38"/>
          <p:cNvSpPr/>
          <p:nvPr/>
        </p:nvSpPr>
        <p:spPr>
          <a:xfrm>
            <a:off x="7554221" y="5901037"/>
            <a:ext cx="434778" cy="323332"/>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b="1"/>
          </a:p>
        </p:txBody>
      </p:sp>
      <p:sp>
        <p:nvSpPr>
          <p:cNvPr id="40" name="Hexagon 39"/>
          <p:cNvSpPr/>
          <p:nvPr/>
        </p:nvSpPr>
        <p:spPr>
          <a:xfrm>
            <a:off x="8168072" y="6170153"/>
            <a:ext cx="180000" cy="180000"/>
          </a:xfrm>
          <a:prstGeom prst="hexagon">
            <a:avLst/>
          </a:prstGeom>
          <a:solidFill>
            <a:srgbClr val="CC0099"/>
          </a:solidFill>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p>
        </p:txBody>
      </p:sp>
      <p:sp>
        <p:nvSpPr>
          <p:cNvPr id="41" name="Hexagon 40"/>
          <p:cNvSpPr/>
          <p:nvPr/>
        </p:nvSpPr>
        <p:spPr>
          <a:xfrm>
            <a:off x="8361030" y="6350153"/>
            <a:ext cx="180000" cy="180000"/>
          </a:xfrm>
          <a:prstGeom prst="hexagon">
            <a:avLst/>
          </a:prstGeom>
          <a:solidFill>
            <a:srgbClr val="CC0099"/>
          </a:solidFill>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p>
        </p:txBody>
      </p:sp>
      <p:sp>
        <p:nvSpPr>
          <p:cNvPr id="42" name="Hexagon 41"/>
          <p:cNvSpPr/>
          <p:nvPr/>
        </p:nvSpPr>
        <p:spPr>
          <a:xfrm>
            <a:off x="8392528" y="6026305"/>
            <a:ext cx="180000" cy="180000"/>
          </a:xfrm>
          <a:prstGeom prst="hexagon">
            <a:avLst/>
          </a:prstGeom>
          <a:solidFill>
            <a:srgbClr val="CC0099"/>
          </a:solidFill>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p>
        </p:txBody>
      </p:sp>
      <p:sp>
        <p:nvSpPr>
          <p:cNvPr id="43" name="Hexagon 42"/>
          <p:cNvSpPr/>
          <p:nvPr/>
        </p:nvSpPr>
        <p:spPr>
          <a:xfrm>
            <a:off x="8070449" y="6463710"/>
            <a:ext cx="180000" cy="180000"/>
          </a:xfrm>
          <a:prstGeom prst="hexagon">
            <a:avLst/>
          </a:prstGeom>
          <a:solidFill>
            <a:srgbClr val="CC0099"/>
          </a:solidFill>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p>
        </p:txBody>
      </p:sp>
      <p:sp>
        <p:nvSpPr>
          <p:cNvPr id="44" name="Freeform 43"/>
          <p:cNvSpPr/>
          <p:nvPr/>
        </p:nvSpPr>
        <p:spPr>
          <a:xfrm>
            <a:off x="3464391" y="3101420"/>
            <a:ext cx="282616" cy="210174"/>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3810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b="1"/>
          </a:p>
        </p:txBody>
      </p:sp>
      <p:sp>
        <p:nvSpPr>
          <p:cNvPr id="45" name="Oval 44"/>
          <p:cNvSpPr/>
          <p:nvPr/>
        </p:nvSpPr>
        <p:spPr>
          <a:xfrm>
            <a:off x="3843442" y="3188161"/>
            <a:ext cx="117004" cy="117004"/>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p>
        </p:txBody>
      </p:sp>
      <p:sp>
        <p:nvSpPr>
          <p:cNvPr id="46" name="Oval 45"/>
          <p:cNvSpPr/>
          <p:nvPr/>
        </p:nvSpPr>
        <p:spPr>
          <a:xfrm>
            <a:off x="3779060" y="3380972"/>
            <a:ext cx="117004" cy="117004"/>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p>
        </p:txBody>
      </p:sp>
      <p:sp>
        <p:nvSpPr>
          <p:cNvPr id="47" name="Oval 46"/>
          <p:cNvSpPr/>
          <p:nvPr/>
        </p:nvSpPr>
        <p:spPr>
          <a:xfrm>
            <a:off x="4000963" y="3317106"/>
            <a:ext cx="117004" cy="117004"/>
          </a:xfrm>
          <a:prstGeom prst="ellipse">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a:p>
        </p:txBody>
      </p:sp>
      <p:sp>
        <p:nvSpPr>
          <p:cNvPr id="48" name="Freeform 47"/>
          <p:cNvSpPr/>
          <p:nvPr/>
        </p:nvSpPr>
        <p:spPr>
          <a:xfrm>
            <a:off x="4268104" y="5135242"/>
            <a:ext cx="1814051" cy="1181416"/>
          </a:xfrm>
          <a:custGeom>
            <a:avLst/>
            <a:gdLst>
              <a:gd name="connsiteX0" fmla="*/ 0 w 1814051"/>
              <a:gd name="connsiteY0" fmla="*/ 1176501 h 1181416"/>
              <a:gd name="connsiteX1" fmla="*/ 597310 w 1814051"/>
              <a:gd name="connsiteY1" fmla="*/ 1132256 h 1181416"/>
              <a:gd name="connsiteX2" fmla="*/ 951271 w 1814051"/>
              <a:gd name="connsiteY2" fmla="*/ 822540 h 1181416"/>
              <a:gd name="connsiteX3" fmla="*/ 1150374 w 1814051"/>
              <a:gd name="connsiteY3" fmla="*/ 402211 h 1181416"/>
              <a:gd name="connsiteX4" fmla="*/ 1297858 w 1814051"/>
              <a:gd name="connsiteY4" fmla="*/ 144114 h 1181416"/>
              <a:gd name="connsiteX5" fmla="*/ 1401097 w 1814051"/>
              <a:gd name="connsiteY5" fmla="*/ 26127 h 1181416"/>
              <a:gd name="connsiteX6" fmla="*/ 1629697 w 1814051"/>
              <a:gd name="connsiteY6" fmla="*/ 4005 h 1181416"/>
              <a:gd name="connsiteX7" fmla="*/ 1777180 w 1814051"/>
              <a:gd name="connsiteY7" fmla="*/ 85121 h 1181416"/>
              <a:gd name="connsiteX8" fmla="*/ 1814051 w 1814051"/>
              <a:gd name="connsiteY8" fmla="*/ 173611 h 118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051" h="1181416">
                <a:moveTo>
                  <a:pt x="0" y="1176501"/>
                </a:moveTo>
                <a:cubicBezTo>
                  <a:pt x="219382" y="1183875"/>
                  <a:pt x="438765" y="1191249"/>
                  <a:pt x="597310" y="1132256"/>
                </a:cubicBezTo>
                <a:cubicBezTo>
                  <a:pt x="755855" y="1073263"/>
                  <a:pt x="859094" y="944214"/>
                  <a:pt x="951271" y="822540"/>
                </a:cubicBezTo>
                <a:cubicBezTo>
                  <a:pt x="1043448" y="700866"/>
                  <a:pt x="1092610" y="515282"/>
                  <a:pt x="1150374" y="402211"/>
                </a:cubicBezTo>
                <a:cubicBezTo>
                  <a:pt x="1208138" y="289140"/>
                  <a:pt x="1256071" y="206795"/>
                  <a:pt x="1297858" y="144114"/>
                </a:cubicBezTo>
                <a:cubicBezTo>
                  <a:pt x="1339645" y="81433"/>
                  <a:pt x="1345790" y="49479"/>
                  <a:pt x="1401097" y="26127"/>
                </a:cubicBezTo>
                <a:cubicBezTo>
                  <a:pt x="1456404" y="2775"/>
                  <a:pt x="1567017" y="-5827"/>
                  <a:pt x="1629697" y="4005"/>
                </a:cubicBezTo>
                <a:cubicBezTo>
                  <a:pt x="1692377" y="13837"/>
                  <a:pt x="1746454" y="56853"/>
                  <a:pt x="1777180" y="85121"/>
                </a:cubicBezTo>
                <a:cubicBezTo>
                  <a:pt x="1807906" y="113389"/>
                  <a:pt x="1810978" y="143500"/>
                  <a:pt x="1814051" y="173611"/>
                </a:cubicBezTo>
              </a:path>
            </a:pathLst>
          </a:custGeom>
          <a:ln w="3810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b="1"/>
          </a:p>
        </p:txBody>
      </p:sp>
      <p:sp>
        <p:nvSpPr>
          <p:cNvPr id="49" name="Rectangle 48"/>
          <p:cNvSpPr/>
          <p:nvPr/>
        </p:nvSpPr>
        <p:spPr>
          <a:xfrm>
            <a:off x="5970735" y="3013225"/>
            <a:ext cx="1357883" cy="372217"/>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err="1">
                <a:solidFill>
                  <a:schemeClr val="accent1"/>
                </a:solidFill>
              </a:rPr>
              <a:t>Secuencia</a:t>
            </a:r>
            <a:r>
              <a:rPr lang="en-US" sz="1200" b="1" dirty="0">
                <a:solidFill>
                  <a:schemeClr val="accent1"/>
                </a:solidFill>
              </a:rPr>
              <a:t> UAS </a:t>
            </a:r>
          </a:p>
        </p:txBody>
      </p:sp>
      <p:sp>
        <p:nvSpPr>
          <p:cNvPr id="57" name="TextBox 56"/>
          <p:cNvSpPr txBox="1"/>
          <p:nvPr/>
        </p:nvSpPr>
        <p:spPr>
          <a:xfrm>
            <a:off x="906240" y="2272408"/>
            <a:ext cx="1379744" cy="461665"/>
          </a:xfrm>
          <a:prstGeom prst="rect">
            <a:avLst/>
          </a:prstGeom>
          <a:noFill/>
        </p:spPr>
        <p:txBody>
          <a:bodyPr wrap="square" rtlCol="0">
            <a:spAutoFit/>
          </a:bodyPr>
          <a:lstStyle/>
          <a:p>
            <a:pPr algn="ctr"/>
            <a:r>
              <a:rPr lang="en-US" sz="1200" dirty="0"/>
              <a:t>Solo </a:t>
            </a:r>
            <a:r>
              <a:rPr lang="en-US" sz="1200" dirty="0" err="1"/>
              <a:t>activo</a:t>
            </a:r>
            <a:r>
              <a:rPr lang="en-US" sz="1200" dirty="0"/>
              <a:t> </a:t>
            </a:r>
            <a:r>
              <a:rPr lang="en-US" sz="1200" dirty="0" err="1"/>
              <a:t>en</a:t>
            </a:r>
            <a:r>
              <a:rPr lang="en-US" sz="1200" dirty="0"/>
              <a:t> un </a:t>
            </a:r>
            <a:r>
              <a:rPr lang="en-US" sz="1200" dirty="0" err="1"/>
              <a:t>determinado</a:t>
            </a:r>
            <a:r>
              <a:rPr lang="en-US" sz="1200" dirty="0"/>
              <a:t> </a:t>
            </a:r>
            <a:r>
              <a:rPr lang="en-US" sz="1200" dirty="0" err="1"/>
              <a:t>tejido</a:t>
            </a:r>
            <a:endParaRPr lang="en-US" sz="1200" dirty="0"/>
          </a:p>
        </p:txBody>
      </p:sp>
      <p:sp>
        <p:nvSpPr>
          <p:cNvPr id="58" name="Freeform 57"/>
          <p:cNvSpPr/>
          <p:nvPr/>
        </p:nvSpPr>
        <p:spPr>
          <a:xfrm rot="5400000" flipV="1">
            <a:off x="2162857" y="2562206"/>
            <a:ext cx="206329" cy="117698"/>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38100">
            <a:solidFill>
              <a:srgbClr val="B9394B"/>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b="1"/>
          </a:p>
        </p:txBody>
      </p:sp>
      <p:sp>
        <p:nvSpPr>
          <p:cNvPr id="59" name="TextBox 58"/>
          <p:cNvSpPr txBox="1"/>
          <p:nvPr/>
        </p:nvSpPr>
        <p:spPr>
          <a:xfrm>
            <a:off x="5316635" y="2286804"/>
            <a:ext cx="1531040" cy="461665"/>
          </a:xfrm>
          <a:prstGeom prst="rect">
            <a:avLst/>
          </a:prstGeom>
          <a:noFill/>
        </p:spPr>
        <p:txBody>
          <a:bodyPr wrap="square" rtlCol="0">
            <a:spAutoFit/>
          </a:bodyPr>
          <a:lstStyle/>
          <a:p>
            <a:pPr algn="ctr"/>
            <a:r>
              <a:rPr lang="en-US" sz="1200" dirty="0"/>
              <a:t>“Upstream activation sequence”</a:t>
            </a:r>
          </a:p>
        </p:txBody>
      </p:sp>
      <p:sp>
        <p:nvSpPr>
          <p:cNvPr id="60" name="Freeform 59"/>
          <p:cNvSpPr/>
          <p:nvPr/>
        </p:nvSpPr>
        <p:spPr>
          <a:xfrm rot="5400000" flipV="1">
            <a:off x="6480770" y="2627747"/>
            <a:ext cx="206329" cy="117698"/>
          </a:xfrm>
          <a:custGeom>
            <a:avLst/>
            <a:gdLst>
              <a:gd name="connsiteX0" fmla="*/ 0 w 685800"/>
              <a:gd name="connsiteY0" fmla="*/ 0 h 510009"/>
              <a:gd name="connsiteX1" fmla="*/ 114300 w 685800"/>
              <a:gd name="connsiteY1" fmla="*/ 314325 h 510009"/>
              <a:gd name="connsiteX2" fmla="*/ 390525 w 685800"/>
              <a:gd name="connsiteY2" fmla="*/ 485775 h 510009"/>
              <a:gd name="connsiteX3" fmla="*/ 685800 w 685800"/>
              <a:gd name="connsiteY3" fmla="*/ 504825 h 510009"/>
            </a:gdLst>
            <a:ahLst/>
            <a:cxnLst>
              <a:cxn ang="0">
                <a:pos x="connsiteX0" y="connsiteY0"/>
              </a:cxn>
              <a:cxn ang="0">
                <a:pos x="connsiteX1" y="connsiteY1"/>
              </a:cxn>
              <a:cxn ang="0">
                <a:pos x="connsiteX2" y="connsiteY2"/>
              </a:cxn>
              <a:cxn ang="0">
                <a:pos x="connsiteX3" y="connsiteY3"/>
              </a:cxn>
            </a:cxnLst>
            <a:rect l="l" t="t" r="r" b="b"/>
            <a:pathLst>
              <a:path w="685800" h="510009">
                <a:moveTo>
                  <a:pt x="0" y="0"/>
                </a:moveTo>
                <a:cubicBezTo>
                  <a:pt x="24606" y="116681"/>
                  <a:pt x="49213" y="233363"/>
                  <a:pt x="114300" y="314325"/>
                </a:cubicBezTo>
                <a:cubicBezTo>
                  <a:pt x="179387" y="395287"/>
                  <a:pt x="295275" y="454025"/>
                  <a:pt x="390525" y="485775"/>
                </a:cubicBezTo>
                <a:cubicBezTo>
                  <a:pt x="485775" y="517525"/>
                  <a:pt x="585787" y="511175"/>
                  <a:pt x="685800" y="504825"/>
                </a:cubicBezTo>
              </a:path>
            </a:pathLst>
          </a:custGeom>
          <a:ln w="38100">
            <a:solidFill>
              <a:srgbClr val="0083AC"/>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b="1"/>
          </a:p>
        </p:txBody>
      </p:sp>
      <p:sp>
        <p:nvSpPr>
          <p:cNvPr id="63" name="TextBox 62"/>
          <p:cNvSpPr txBox="1"/>
          <p:nvPr/>
        </p:nvSpPr>
        <p:spPr>
          <a:xfrm>
            <a:off x="5478843" y="5793858"/>
            <a:ext cx="1739991" cy="276999"/>
          </a:xfrm>
          <a:prstGeom prst="rect">
            <a:avLst/>
          </a:prstGeom>
          <a:noFill/>
        </p:spPr>
        <p:txBody>
          <a:bodyPr wrap="square" rtlCol="0">
            <a:spAutoFit/>
          </a:bodyPr>
          <a:lstStyle/>
          <a:p>
            <a:pPr algn="ctr"/>
            <a:r>
              <a:rPr lang="en-US" sz="1200" b="1" dirty="0" err="1">
                <a:solidFill>
                  <a:srgbClr val="0083AC"/>
                </a:solidFill>
              </a:rPr>
              <a:t>amplificador+promotor</a:t>
            </a:r>
            <a:endParaRPr lang="en-US" sz="1200" b="1" dirty="0">
              <a:solidFill>
                <a:srgbClr val="0083AC"/>
              </a:solidFill>
            </a:endParaRPr>
          </a:p>
        </p:txBody>
      </p:sp>
      <p:pic>
        <p:nvPicPr>
          <p:cNvPr id="62"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67" name="66 CuadroTexto"/>
          <p:cNvSpPr txBox="1"/>
          <p:nvPr/>
        </p:nvSpPr>
        <p:spPr>
          <a:xfrm>
            <a:off x="1071538" y="285728"/>
            <a:ext cx="7143800" cy="892552"/>
          </a:xfrm>
          <a:prstGeom prst="rect">
            <a:avLst/>
          </a:prstGeom>
          <a:noFill/>
        </p:spPr>
        <p:txBody>
          <a:bodyPr wrap="square" rtlCol="0">
            <a:spAutoFit/>
          </a:bodyPr>
          <a:lstStyle/>
          <a:p>
            <a:r>
              <a:rPr lang="en-US" sz="2000" b="1" u="sng" dirty="0" err="1"/>
              <a:t>Sistema</a:t>
            </a:r>
            <a:r>
              <a:rPr lang="en-US" sz="2000" b="1" u="sng" dirty="0"/>
              <a:t> Gal4/UAS</a:t>
            </a:r>
          </a:p>
          <a:p>
            <a:endParaRPr lang="en-US" sz="1600" b="1" u="sng" dirty="0"/>
          </a:p>
          <a:p>
            <a:endParaRPr lang="en-US" sz="1600" dirty="0"/>
          </a:p>
        </p:txBody>
      </p:sp>
      <p:pic>
        <p:nvPicPr>
          <p:cNvPr id="504834" name="Picture 2"/>
          <p:cNvPicPr>
            <a:picLocks noChangeAspect="1" noChangeArrowheads="1"/>
          </p:cNvPicPr>
          <p:nvPr/>
        </p:nvPicPr>
        <p:blipFill>
          <a:blip r:embed="rId5" cstate="print"/>
          <a:srcRect/>
          <a:stretch>
            <a:fillRect/>
          </a:stretch>
        </p:blipFill>
        <p:spPr bwMode="auto">
          <a:xfrm>
            <a:off x="3709811" y="2546577"/>
            <a:ext cx="290685" cy="239480"/>
          </a:xfrm>
          <a:prstGeom prst="rect">
            <a:avLst/>
          </a:prstGeom>
          <a:noFill/>
          <a:ln w="9525">
            <a:noFill/>
            <a:miter lim="800000"/>
            <a:headEnd/>
            <a:tailEnd/>
          </a:ln>
          <a:effectLst/>
        </p:spPr>
      </p:pic>
      <p:pic>
        <p:nvPicPr>
          <p:cNvPr id="74" name="Picture 2"/>
          <p:cNvPicPr>
            <a:picLocks noChangeAspect="1" noChangeArrowheads="1"/>
          </p:cNvPicPr>
          <p:nvPr/>
        </p:nvPicPr>
        <p:blipFill>
          <a:blip r:embed="rId5" cstate="print"/>
          <a:srcRect/>
          <a:stretch>
            <a:fillRect/>
          </a:stretch>
        </p:blipFill>
        <p:spPr bwMode="auto">
          <a:xfrm>
            <a:off x="5715008" y="3143249"/>
            <a:ext cx="290685" cy="239481"/>
          </a:xfrm>
          <a:prstGeom prst="rect">
            <a:avLst/>
          </a:prstGeom>
          <a:noFill/>
          <a:ln w="9525">
            <a:noFill/>
            <a:miter lim="800000"/>
            <a:headEnd/>
            <a:tailEnd/>
          </a:ln>
          <a:effectLst/>
        </p:spPr>
      </p:pic>
      <p:sp>
        <p:nvSpPr>
          <p:cNvPr id="75" name="Rectangle 48"/>
          <p:cNvSpPr/>
          <p:nvPr/>
        </p:nvSpPr>
        <p:spPr>
          <a:xfrm>
            <a:off x="2786050" y="5072074"/>
            <a:ext cx="1357883" cy="372217"/>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2"/>
                </a:solidFill>
              </a:rPr>
              <a:t>Factor de </a:t>
            </a:r>
            <a:r>
              <a:rPr lang="en-US" sz="1200" b="1" dirty="0" err="1">
                <a:solidFill>
                  <a:schemeClr val="tx2"/>
                </a:solidFill>
              </a:rPr>
              <a:t>transcripción</a:t>
            </a:r>
            <a:endParaRPr lang="en-US" sz="1200" b="1" dirty="0">
              <a:solidFill>
                <a:schemeClr val="tx2"/>
              </a:solidFill>
            </a:endParaRPr>
          </a:p>
        </p:txBody>
      </p:sp>
      <p:pic>
        <p:nvPicPr>
          <p:cNvPr id="76" name="Picture 3" descr="dia-del-orgullo-friki-genes-drosophila-L-1.jpg"/>
          <p:cNvPicPr>
            <a:picLocks noChangeAspect="1"/>
          </p:cNvPicPr>
          <p:nvPr/>
        </p:nvPicPr>
        <p:blipFill>
          <a:blip r:embed="rId6" cstate="print"/>
          <a:srcRect/>
          <a:stretch>
            <a:fillRect/>
          </a:stretch>
        </p:blipFill>
        <p:spPr bwMode="auto">
          <a:xfrm>
            <a:off x="1571604" y="3143248"/>
            <a:ext cx="384446" cy="357190"/>
          </a:xfrm>
          <a:prstGeom prst="rect">
            <a:avLst/>
          </a:prstGeom>
          <a:noFill/>
          <a:ln w="9525">
            <a:noFill/>
            <a:miter lim="800000"/>
            <a:headEnd/>
            <a:tailEnd/>
          </a:ln>
        </p:spPr>
      </p:pic>
      <p:sp>
        <p:nvSpPr>
          <p:cNvPr id="73" name="Rectangle 15"/>
          <p:cNvSpPr/>
          <p:nvPr/>
        </p:nvSpPr>
        <p:spPr>
          <a:xfrm>
            <a:off x="1428728" y="5572140"/>
            <a:ext cx="1005839" cy="214315"/>
          </a:xfrm>
          <a:prstGeom prst="rect">
            <a:avLst/>
          </a:prstGeom>
          <a:solidFill>
            <a:srgbClr val="FFFF00">
              <a:alpha val="93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100" b="1" dirty="0" err="1">
                <a:solidFill>
                  <a:schemeClr val="tx1"/>
                </a:solidFill>
              </a:rPr>
              <a:t>amplificador</a:t>
            </a:r>
            <a:endParaRPr lang="en-US" sz="1100" b="1" dirty="0">
              <a:solidFill>
                <a:schemeClr val="tx1"/>
              </a:solidFill>
            </a:endParaRPr>
          </a:p>
        </p:txBody>
      </p:sp>
      <p:sp>
        <p:nvSpPr>
          <p:cNvPr id="77" name="Rectangle 18"/>
          <p:cNvSpPr/>
          <p:nvPr/>
        </p:nvSpPr>
        <p:spPr>
          <a:xfrm>
            <a:off x="7143768" y="5614318"/>
            <a:ext cx="684000" cy="172136"/>
          </a:xfrm>
          <a:prstGeom prst="rect">
            <a:avLst/>
          </a:prstGeom>
          <a:solidFill>
            <a:srgbClr val="CC0099"/>
          </a:solidFill>
          <a:ln>
            <a:solidFill>
              <a:srgbClr val="CC0099"/>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bg1"/>
                </a:solidFill>
              </a:rPr>
              <a:t>Gene X</a:t>
            </a:r>
          </a:p>
        </p:txBody>
      </p:sp>
    </p:spTree>
    <p:extLst>
      <p:ext uri="{BB962C8B-B14F-4D97-AF65-F5344CB8AC3E}">
        <p14:creationId xmlns:p14="http://schemas.microsoft.com/office/powerpoint/2010/main" val="369400751"/>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de drosophila G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15571" y="489751"/>
            <a:ext cx="1632182" cy="1224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83780" y="1937770"/>
            <a:ext cx="1224136" cy="276999"/>
          </a:xfrm>
          <a:prstGeom prst="rect">
            <a:avLst/>
          </a:prstGeom>
          <a:noFill/>
        </p:spPr>
        <p:txBody>
          <a:bodyPr wrap="square" rtlCol="0">
            <a:spAutoFit/>
          </a:bodyPr>
          <a:lstStyle/>
          <a:p>
            <a:pPr algn="ctr"/>
            <a:r>
              <a:rPr lang="en-US" sz="1200" dirty="0" err="1"/>
              <a:t>Cerebro</a:t>
            </a:r>
            <a:r>
              <a:rPr lang="en-US" sz="1200" dirty="0"/>
              <a:t> </a:t>
            </a:r>
            <a:r>
              <a:rPr lang="en-US" sz="1200" dirty="0" err="1"/>
              <a:t>larvario</a:t>
            </a:r>
            <a:endParaRPr lang="en-US" sz="1200" dirty="0"/>
          </a:p>
        </p:txBody>
      </p:sp>
      <p:pic>
        <p:nvPicPr>
          <p:cNvPr id="7172" name="Picture 4" descr="Resultado de imagen de drosophila GF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988" y="2777793"/>
            <a:ext cx="1810742" cy="132191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sultado de imagen de drosophila GF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914" y="4988322"/>
            <a:ext cx="2365816" cy="147971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7215206" y="4143380"/>
            <a:ext cx="1357322" cy="276999"/>
          </a:xfrm>
          <a:prstGeom prst="rect">
            <a:avLst/>
          </a:prstGeom>
          <a:noFill/>
        </p:spPr>
        <p:txBody>
          <a:bodyPr wrap="square" rtlCol="0">
            <a:spAutoFit/>
          </a:bodyPr>
          <a:lstStyle/>
          <a:p>
            <a:pPr algn="ctr"/>
            <a:r>
              <a:rPr lang="en-US" sz="1200" dirty="0"/>
              <a:t>Larva</a:t>
            </a:r>
            <a:endParaRPr lang="en-US" sz="1200" i="1" dirty="0"/>
          </a:p>
        </p:txBody>
      </p:sp>
      <p:sp>
        <p:nvSpPr>
          <p:cNvPr id="65" name="TextBox 64"/>
          <p:cNvSpPr txBox="1"/>
          <p:nvPr/>
        </p:nvSpPr>
        <p:spPr>
          <a:xfrm>
            <a:off x="7048754" y="6482291"/>
            <a:ext cx="1224136" cy="276999"/>
          </a:xfrm>
          <a:prstGeom prst="rect">
            <a:avLst/>
          </a:prstGeom>
          <a:noFill/>
        </p:spPr>
        <p:txBody>
          <a:bodyPr wrap="square" rtlCol="0">
            <a:spAutoFit/>
          </a:bodyPr>
          <a:lstStyle/>
          <a:p>
            <a:pPr algn="ctr"/>
            <a:r>
              <a:rPr lang="en-US" sz="1200" dirty="0" err="1"/>
              <a:t>Mosca</a:t>
            </a:r>
            <a:r>
              <a:rPr lang="en-US" sz="1200" dirty="0"/>
              <a:t> </a:t>
            </a:r>
            <a:r>
              <a:rPr lang="en-US" sz="1200" dirty="0" err="1"/>
              <a:t>adulta</a:t>
            </a:r>
            <a:endParaRPr lang="en-US" sz="1200" dirty="0"/>
          </a:p>
        </p:txBody>
      </p:sp>
      <p:pic>
        <p:nvPicPr>
          <p:cNvPr id="15"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9" name="18 CuadroTexto"/>
          <p:cNvSpPr txBox="1"/>
          <p:nvPr/>
        </p:nvSpPr>
        <p:spPr>
          <a:xfrm>
            <a:off x="1247083" y="278270"/>
            <a:ext cx="7143800" cy="2646878"/>
          </a:xfrm>
          <a:prstGeom prst="rect">
            <a:avLst/>
          </a:prstGeom>
          <a:noFill/>
        </p:spPr>
        <p:txBody>
          <a:bodyPr wrap="square" rtlCol="0">
            <a:spAutoFit/>
          </a:bodyPr>
          <a:lstStyle/>
          <a:p>
            <a:r>
              <a:rPr lang="en-US" sz="2000" b="1" u="sng" dirty="0" err="1"/>
              <a:t>Sistema</a:t>
            </a:r>
            <a:r>
              <a:rPr lang="en-US" sz="2000" b="1" u="sng" dirty="0"/>
              <a:t> Gal4/UAS</a:t>
            </a:r>
          </a:p>
          <a:p>
            <a:endParaRPr lang="en-US" sz="1600" b="1" u="sng" dirty="0">
              <a:solidFill>
                <a:srgbClr val="92D050"/>
              </a:solidFill>
            </a:endParaRPr>
          </a:p>
          <a:p>
            <a:r>
              <a:rPr lang="en-US" dirty="0">
                <a:solidFill>
                  <a:srgbClr val="CC0099"/>
                </a:solidFill>
              </a:rPr>
              <a:t>¿</a:t>
            </a:r>
            <a:r>
              <a:rPr lang="en-US" dirty="0" err="1">
                <a:solidFill>
                  <a:srgbClr val="CC0099"/>
                </a:solidFill>
              </a:rPr>
              <a:t>Qué</a:t>
            </a:r>
            <a:r>
              <a:rPr lang="en-US" dirty="0">
                <a:solidFill>
                  <a:srgbClr val="CC0099"/>
                </a:solidFill>
              </a:rPr>
              <a:t> </a:t>
            </a:r>
            <a:r>
              <a:rPr lang="en-US" dirty="0" err="1">
                <a:solidFill>
                  <a:srgbClr val="CC0099"/>
                </a:solidFill>
              </a:rPr>
              <a:t>podemos</a:t>
            </a:r>
            <a:r>
              <a:rPr lang="en-US" dirty="0">
                <a:solidFill>
                  <a:srgbClr val="CC0099"/>
                </a:solidFill>
              </a:rPr>
              <a:t> </a:t>
            </a:r>
            <a:r>
              <a:rPr lang="en-US" dirty="0" err="1">
                <a:solidFill>
                  <a:srgbClr val="CC0099"/>
                </a:solidFill>
              </a:rPr>
              <a:t>expresar</a:t>
            </a:r>
            <a:r>
              <a:rPr lang="en-US" dirty="0">
                <a:solidFill>
                  <a:srgbClr val="CC0099"/>
                </a:solidFill>
              </a:rPr>
              <a:t> con </a:t>
            </a:r>
            <a:r>
              <a:rPr lang="en-US" dirty="0" err="1">
                <a:solidFill>
                  <a:srgbClr val="CC0099"/>
                </a:solidFill>
              </a:rPr>
              <a:t>este</a:t>
            </a:r>
            <a:r>
              <a:rPr lang="en-US" dirty="0">
                <a:solidFill>
                  <a:srgbClr val="CC0099"/>
                </a:solidFill>
              </a:rPr>
              <a:t> </a:t>
            </a:r>
            <a:r>
              <a:rPr lang="en-US" dirty="0" err="1">
                <a:solidFill>
                  <a:srgbClr val="CC0099"/>
                </a:solidFill>
              </a:rPr>
              <a:t>sistema</a:t>
            </a:r>
            <a:r>
              <a:rPr lang="en-US" dirty="0">
                <a:solidFill>
                  <a:srgbClr val="CC0099"/>
                </a:solidFill>
              </a:rPr>
              <a:t>?</a:t>
            </a:r>
          </a:p>
          <a:p>
            <a:endParaRPr lang="en-US" sz="1600" dirty="0"/>
          </a:p>
          <a:p>
            <a:pPr>
              <a:buFontTx/>
              <a:buChar char="-"/>
            </a:pPr>
            <a:r>
              <a:rPr lang="en-US" sz="2400" dirty="0"/>
              <a:t>Gen de </a:t>
            </a:r>
            <a:r>
              <a:rPr lang="en-US" sz="2400" dirty="0" err="1"/>
              <a:t>interés</a:t>
            </a:r>
            <a:r>
              <a:rPr lang="en-US" sz="2400" dirty="0"/>
              <a:t> </a:t>
            </a:r>
            <a:r>
              <a:rPr lang="en-US" dirty="0"/>
              <a:t>(de la </a:t>
            </a:r>
            <a:r>
              <a:rPr lang="en-US" dirty="0" err="1"/>
              <a:t>mosca</a:t>
            </a:r>
            <a:r>
              <a:rPr lang="en-US" dirty="0"/>
              <a:t>, </a:t>
            </a:r>
            <a:r>
              <a:rPr lang="en-US" dirty="0" err="1"/>
              <a:t>humano</a:t>
            </a:r>
            <a:r>
              <a:rPr lang="en-US" dirty="0"/>
              <a:t>, </a:t>
            </a:r>
            <a:r>
              <a:rPr lang="en-US" dirty="0" err="1"/>
              <a:t>modificado</a:t>
            </a:r>
            <a:r>
              <a:rPr lang="en-US" dirty="0"/>
              <a:t>,…)</a:t>
            </a:r>
          </a:p>
          <a:p>
            <a:pPr>
              <a:buFontTx/>
              <a:buChar char="-"/>
            </a:pPr>
            <a:r>
              <a:rPr lang="en-US" sz="2400" dirty="0" err="1"/>
              <a:t>Proteínas</a:t>
            </a:r>
            <a:r>
              <a:rPr lang="en-US" sz="2400" dirty="0"/>
              <a:t> </a:t>
            </a:r>
            <a:r>
              <a:rPr lang="en-US" sz="2400" dirty="0" err="1"/>
              <a:t>fluorescentes</a:t>
            </a:r>
            <a:r>
              <a:rPr lang="en-US" sz="2400" dirty="0"/>
              <a:t> </a:t>
            </a:r>
            <a:r>
              <a:rPr lang="en-US" dirty="0"/>
              <a:t>(GFP, RFP,…)</a:t>
            </a:r>
          </a:p>
          <a:p>
            <a:pPr>
              <a:buFontTx/>
              <a:buChar char="-"/>
            </a:pPr>
            <a:r>
              <a:rPr lang="en-US" sz="2400" dirty="0"/>
              <a:t>ARN de </a:t>
            </a:r>
            <a:r>
              <a:rPr lang="en-US" sz="2400" dirty="0" err="1"/>
              <a:t>interferencia</a:t>
            </a:r>
            <a:r>
              <a:rPr lang="en-US" dirty="0"/>
              <a:t> (</a:t>
            </a:r>
            <a:r>
              <a:rPr lang="en-US" dirty="0" err="1"/>
              <a:t>inhibir</a:t>
            </a:r>
            <a:r>
              <a:rPr lang="en-US" dirty="0"/>
              <a:t> </a:t>
            </a:r>
            <a:r>
              <a:rPr lang="en-US" dirty="0" err="1"/>
              <a:t>producción</a:t>
            </a:r>
            <a:r>
              <a:rPr lang="en-US" dirty="0"/>
              <a:t> de </a:t>
            </a:r>
            <a:r>
              <a:rPr lang="en-US" dirty="0" err="1"/>
              <a:t>proteínas</a:t>
            </a:r>
            <a:r>
              <a:rPr lang="en-US" dirty="0"/>
              <a:t>)</a:t>
            </a:r>
          </a:p>
          <a:p>
            <a:pPr>
              <a:buFontTx/>
              <a:buChar char="-"/>
            </a:pPr>
            <a:endParaRPr lang="en-US" sz="2400" dirty="0"/>
          </a:p>
        </p:txBody>
      </p:sp>
      <p:sp>
        <p:nvSpPr>
          <p:cNvPr id="12" name="11 Elipse"/>
          <p:cNvSpPr/>
          <p:nvPr/>
        </p:nvSpPr>
        <p:spPr>
          <a:xfrm>
            <a:off x="5416263" y="750795"/>
            <a:ext cx="1370315" cy="571504"/>
          </a:xfrm>
          <a:prstGeom prst="ellipse">
            <a:avLst/>
          </a:prstGeom>
          <a:solidFill>
            <a:srgbClr val="CC0099">
              <a:alpha val="4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ZoneTexte 9"/>
          <p:cNvSpPr txBox="1"/>
          <p:nvPr/>
        </p:nvSpPr>
        <p:spPr>
          <a:xfrm>
            <a:off x="5143504" y="785794"/>
            <a:ext cx="2086231" cy="423449"/>
          </a:xfrm>
          <a:prstGeom prst="rect">
            <a:avLst/>
          </a:prstGeom>
          <a:noFill/>
        </p:spPr>
        <p:txBody>
          <a:bodyPr wrap="square" rtlCol="0">
            <a:spAutoFit/>
          </a:bodyPr>
          <a:lstStyle/>
          <a:p>
            <a:pPr algn="ctr">
              <a:lnSpc>
                <a:spcPct val="150000"/>
              </a:lnSpc>
            </a:pPr>
            <a:r>
              <a:rPr lang="es-ES" sz="1600" b="1" dirty="0"/>
              <a:t>UAS - …</a:t>
            </a:r>
            <a:endParaRPr lang="fr-FR" sz="1600" b="1" dirty="0"/>
          </a:p>
        </p:txBody>
      </p:sp>
    </p:spTree>
    <p:extLst>
      <p:ext uri="{BB962C8B-B14F-4D97-AF65-F5344CB8AC3E}">
        <p14:creationId xmlns:p14="http://schemas.microsoft.com/office/powerpoint/2010/main" val="411455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13687" y="630776"/>
            <a:ext cx="5897407" cy="369332"/>
          </a:xfrm>
          <a:prstGeom prst="rect">
            <a:avLst/>
          </a:prstGeom>
          <a:noFill/>
          <a:ln w="9525">
            <a:noFill/>
            <a:miter lim="800000"/>
            <a:headEnd/>
            <a:tailEnd/>
          </a:ln>
        </p:spPr>
        <p:txBody>
          <a:bodyPr wrap="square">
            <a:spAutoFit/>
          </a:bodyPr>
          <a:lstStyle/>
          <a:p>
            <a:r>
              <a:rPr lang="en-GB" b="1" dirty="0">
                <a:ea typeface="Arial" charset="0"/>
                <a:cs typeface="Arial" charset="0"/>
              </a:rPr>
              <a:t>I. </a:t>
            </a:r>
            <a:r>
              <a:rPr lang="en-GB" b="1" dirty="0" err="1">
                <a:ea typeface="Arial" charset="0"/>
                <a:cs typeface="Arial" charset="0"/>
              </a:rPr>
              <a:t>Conceptos</a:t>
            </a:r>
            <a:r>
              <a:rPr lang="en-GB" b="1" dirty="0">
                <a:ea typeface="Arial" charset="0"/>
                <a:cs typeface="Arial" charset="0"/>
              </a:rPr>
              <a:t> </a:t>
            </a:r>
            <a:r>
              <a:rPr lang="en-GB" b="1" dirty="0" err="1">
                <a:ea typeface="Arial" charset="0"/>
                <a:cs typeface="Arial" charset="0"/>
              </a:rPr>
              <a:t>básicos</a:t>
            </a:r>
            <a:r>
              <a:rPr lang="en-GB" b="1" dirty="0">
                <a:ea typeface="Arial" charset="0"/>
                <a:cs typeface="Arial" charset="0"/>
              </a:rPr>
              <a:t> de </a:t>
            </a:r>
            <a:r>
              <a:rPr lang="en-GB" b="1" dirty="0" err="1">
                <a:ea typeface="Arial" charset="0"/>
                <a:cs typeface="Arial" charset="0"/>
              </a:rPr>
              <a:t>genética</a:t>
            </a:r>
            <a:r>
              <a:rPr lang="en-GB" b="1" dirty="0">
                <a:ea typeface="Arial" charset="0"/>
                <a:cs typeface="Arial" charset="0"/>
              </a:rPr>
              <a:t> </a:t>
            </a:r>
            <a:r>
              <a:rPr lang="en-GB" dirty="0">
                <a:solidFill>
                  <a:schemeClr val="accent5"/>
                </a:solidFill>
                <a:ea typeface="Arial" charset="0"/>
                <a:cs typeface="Arial" charset="0"/>
              </a:rPr>
              <a:t>(</a:t>
            </a:r>
            <a:r>
              <a:rPr lang="en-GB" dirty="0" err="1">
                <a:solidFill>
                  <a:schemeClr val="accent5"/>
                </a:solidFill>
                <a:ea typeface="Arial" charset="0"/>
                <a:cs typeface="Arial" charset="0"/>
              </a:rPr>
              <a:t>kahoot</a:t>
            </a:r>
            <a:r>
              <a:rPr lang="en-GB" dirty="0">
                <a:solidFill>
                  <a:schemeClr val="accent5"/>
                </a:solidFill>
                <a:ea typeface="Arial" charset="0"/>
                <a:cs typeface="Arial" charset="0"/>
              </a:rPr>
              <a:t>)</a:t>
            </a:r>
          </a:p>
        </p:txBody>
      </p:sp>
      <p:sp>
        <p:nvSpPr>
          <p:cNvPr id="3" name="ZoneTexte 2"/>
          <p:cNvSpPr txBox="1"/>
          <p:nvPr/>
        </p:nvSpPr>
        <p:spPr>
          <a:xfrm>
            <a:off x="2300249" y="1350856"/>
            <a:ext cx="2178866" cy="369332"/>
          </a:xfrm>
          <a:prstGeom prst="rect">
            <a:avLst/>
          </a:prstGeom>
          <a:noFill/>
        </p:spPr>
        <p:txBody>
          <a:bodyPr wrap="none" rtlCol="0">
            <a:spAutoFit/>
          </a:bodyPr>
          <a:lstStyle/>
          <a:p>
            <a:r>
              <a:rPr lang="fr-FR" dirty="0" err="1">
                <a:ea typeface="Arial" charset="0"/>
                <a:cs typeface="Arial" charset="0"/>
              </a:rPr>
              <a:t>Genética</a:t>
            </a:r>
            <a:r>
              <a:rPr lang="fr-FR" dirty="0">
                <a:ea typeface="Arial" charset="0"/>
                <a:cs typeface="Arial" charset="0"/>
              </a:rPr>
              <a:t> </a:t>
            </a:r>
            <a:r>
              <a:rPr lang="fr-FR" dirty="0" err="1">
                <a:ea typeface="Arial" charset="0"/>
                <a:cs typeface="Arial" charset="0"/>
              </a:rPr>
              <a:t>mendeliana</a:t>
            </a:r>
            <a:endParaRPr lang="fr-FR" dirty="0">
              <a:ea typeface="Arial" charset="0"/>
              <a:cs typeface="Arial" charset="0"/>
            </a:endParaRPr>
          </a:p>
        </p:txBody>
      </p:sp>
      <p:sp>
        <p:nvSpPr>
          <p:cNvPr id="8" name="ZoneTexte 7"/>
          <p:cNvSpPr txBox="1"/>
          <p:nvPr/>
        </p:nvSpPr>
        <p:spPr>
          <a:xfrm>
            <a:off x="1513687" y="1926350"/>
            <a:ext cx="5935151" cy="369332"/>
          </a:xfrm>
          <a:prstGeom prst="rect">
            <a:avLst/>
          </a:prstGeom>
          <a:noFill/>
        </p:spPr>
        <p:txBody>
          <a:bodyPr wrap="none" rtlCol="0">
            <a:spAutoFit/>
          </a:bodyPr>
          <a:lstStyle/>
          <a:p>
            <a:r>
              <a:rPr lang="fr-FR" b="1" dirty="0">
                <a:ea typeface="Arial" charset="0"/>
                <a:cs typeface="Arial" charset="0"/>
              </a:rPr>
              <a:t>II. </a:t>
            </a:r>
            <a:r>
              <a:rPr lang="fr-FR" b="1" i="1" dirty="0">
                <a:ea typeface="Arial" charset="0"/>
                <a:cs typeface="Arial" charset="0"/>
              </a:rPr>
              <a:t>Drosophila</a:t>
            </a:r>
            <a:r>
              <a:rPr lang="fr-FR" b="1" dirty="0">
                <a:ea typeface="Arial" charset="0"/>
                <a:cs typeface="Arial" charset="0"/>
              </a:rPr>
              <a:t>  melanogaster: ¡</a:t>
            </a:r>
            <a:r>
              <a:rPr lang="fr-FR" b="1" dirty="0" err="1">
                <a:ea typeface="Arial" charset="0"/>
                <a:cs typeface="Arial" charset="0"/>
              </a:rPr>
              <a:t>mucho</a:t>
            </a:r>
            <a:r>
              <a:rPr lang="fr-FR" b="1" dirty="0">
                <a:ea typeface="Arial" charset="0"/>
                <a:cs typeface="Arial" charset="0"/>
              </a:rPr>
              <a:t> </a:t>
            </a:r>
            <a:r>
              <a:rPr lang="fr-FR" b="1" dirty="0" err="1">
                <a:ea typeface="Arial" charset="0"/>
                <a:cs typeface="Arial" charset="0"/>
              </a:rPr>
              <a:t>más</a:t>
            </a:r>
            <a:r>
              <a:rPr lang="fr-FR" b="1" dirty="0">
                <a:ea typeface="Arial" charset="0"/>
                <a:cs typeface="Arial" charset="0"/>
              </a:rPr>
              <a:t> que </a:t>
            </a:r>
            <a:r>
              <a:rPr lang="fr-FR" b="1" dirty="0" err="1">
                <a:ea typeface="Arial" charset="0"/>
                <a:cs typeface="Arial" charset="0"/>
              </a:rPr>
              <a:t>una</a:t>
            </a:r>
            <a:r>
              <a:rPr lang="fr-FR" b="1" dirty="0">
                <a:ea typeface="Arial" charset="0"/>
                <a:cs typeface="Arial" charset="0"/>
              </a:rPr>
              <a:t> </a:t>
            </a:r>
            <a:r>
              <a:rPr lang="fr-FR" b="1" dirty="0" err="1">
                <a:ea typeface="Arial" charset="0"/>
                <a:cs typeface="Arial" charset="0"/>
              </a:rPr>
              <a:t>mosca</a:t>
            </a:r>
            <a:r>
              <a:rPr lang="fr-FR" b="1" dirty="0">
                <a:ea typeface="Arial" charset="0"/>
                <a:cs typeface="Arial" charset="0"/>
              </a:rPr>
              <a:t>!</a:t>
            </a:r>
          </a:p>
        </p:txBody>
      </p:sp>
      <p:sp>
        <p:nvSpPr>
          <p:cNvPr id="9" name="ZoneTexte 8"/>
          <p:cNvSpPr txBox="1"/>
          <p:nvPr/>
        </p:nvSpPr>
        <p:spPr>
          <a:xfrm>
            <a:off x="2300249" y="990816"/>
            <a:ext cx="1338380" cy="369332"/>
          </a:xfrm>
          <a:prstGeom prst="rect">
            <a:avLst/>
          </a:prstGeom>
          <a:noFill/>
        </p:spPr>
        <p:txBody>
          <a:bodyPr wrap="none" rtlCol="0">
            <a:spAutoFit/>
          </a:bodyPr>
          <a:lstStyle/>
          <a:p>
            <a:r>
              <a:rPr lang="fr-FR" dirty="0" err="1">
                <a:ea typeface="Arial" charset="0"/>
                <a:cs typeface="Arial" charset="0"/>
              </a:rPr>
              <a:t>Definiciones</a:t>
            </a:r>
            <a:endParaRPr lang="fr-FR" dirty="0">
              <a:ea typeface="Arial" charset="0"/>
              <a:cs typeface="Arial" charset="0"/>
            </a:endParaRPr>
          </a:p>
        </p:txBody>
      </p:sp>
      <p:sp>
        <p:nvSpPr>
          <p:cNvPr id="13" name="ZoneTexte 12"/>
          <p:cNvSpPr txBox="1"/>
          <p:nvPr/>
        </p:nvSpPr>
        <p:spPr>
          <a:xfrm>
            <a:off x="1513687" y="5345684"/>
            <a:ext cx="6161174" cy="369332"/>
          </a:xfrm>
          <a:prstGeom prst="rect">
            <a:avLst/>
          </a:prstGeom>
          <a:noFill/>
        </p:spPr>
        <p:txBody>
          <a:bodyPr wrap="none" rtlCol="0">
            <a:spAutoFit/>
          </a:bodyPr>
          <a:lstStyle/>
          <a:p>
            <a:r>
              <a:rPr lang="fr-FR" b="1" dirty="0">
                <a:ea typeface="Arial" charset="0"/>
                <a:cs typeface="Arial" charset="0"/>
              </a:rPr>
              <a:t>IV. </a:t>
            </a:r>
            <a:r>
              <a:rPr lang="fr-FR" b="1" i="1" dirty="0">
                <a:ea typeface="Arial" charset="0"/>
                <a:cs typeface="Arial" charset="0"/>
              </a:rPr>
              <a:t>Drosophila</a:t>
            </a:r>
            <a:r>
              <a:rPr lang="fr-FR" b="1" dirty="0">
                <a:ea typeface="Arial" charset="0"/>
                <a:cs typeface="Arial" charset="0"/>
              </a:rPr>
              <a:t> </a:t>
            </a:r>
            <a:r>
              <a:rPr lang="fr-FR" b="1" dirty="0" err="1">
                <a:ea typeface="Arial" charset="0"/>
                <a:cs typeface="Arial" charset="0"/>
              </a:rPr>
              <a:t>como</a:t>
            </a:r>
            <a:r>
              <a:rPr lang="fr-FR" b="1" dirty="0">
                <a:ea typeface="Arial" charset="0"/>
                <a:cs typeface="Arial" charset="0"/>
              </a:rPr>
              <a:t> </a:t>
            </a:r>
            <a:r>
              <a:rPr lang="fr-FR" b="1" dirty="0" err="1">
                <a:ea typeface="Arial" charset="0"/>
                <a:cs typeface="Arial" charset="0"/>
              </a:rPr>
              <a:t>modelo</a:t>
            </a:r>
            <a:r>
              <a:rPr lang="fr-FR" b="1" dirty="0">
                <a:ea typeface="Arial" charset="0"/>
                <a:cs typeface="Arial" charset="0"/>
              </a:rPr>
              <a:t> para </a:t>
            </a:r>
            <a:r>
              <a:rPr lang="fr-FR" b="1" dirty="0" err="1">
                <a:ea typeface="Arial" charset="0"/>
                <a:cs typeface="Arial" charset="0"/>
              </a:rPr>
              <a:t>entender</a:t>
            </a:r>
            <a:r>
              <a:rPr lang="fr-FR" b="1" dirty="0">
                <a:ea typeface="Arial" charset="0"/>
                <a:cs typeface="Arial" charset="0"/>
              </a:rPr>
              <a:t> la </a:t>
            </a:r>
            <a:r>
              <a:rPr lang="fr-FR" b="1" dirty="0" err="1">
                <a:ea typeface="Arial" charset="0"/>
                <a:cs typeface="Arial" charset="0"/>
              </a:rPr>
              <a:t>biología</a:t>
            </a:r>
            <a:r>
              <a:rPr lang="fr-FR" b="1" dirty="0">
                <a:ea typeface="Arial" charset="0"/>
                <a:cs typeface="Arial" charset="0"/>
              </a:rPr>
              <a:t> </a:t>
            </a:r>
            <a:r>
              <a:rPr lang="fr-FR" b="1" dirty="0" err="1">
                <a:ea typeface="Arial" charset="0"/>
                <a:cs typeface="Arial" charset="0"/>
              </a:rPr>
              <a:t>humana</a:t>
            </a:r>
            <a:endParaRPr lang="fr-FR" b="1" dirty="0">
              <a:ea typeface="Arial" charset="0"/>
              <a:cs typeface="Arial" charset="0"/>
            </a:endParaRPr>
          </a:p>
        </p:txBody>
      </p:sp>
      <p:pic>
        <p:nvPicPr>
          <p:cNvPr id="15" name="Image 14"/>
          <p:cNvPicPr>
            <a:picLocks noChangeAspect="1"/>
          </p:cNvPicPr>
          <p:nvPr/>
        </p:nvPicPr>
        <p:blipFill>
          <a:blip r:embed="rId2" cstate="print"/>
          <a:stretch>
            <a:fillRect/>
          </a:stretch>
        </p:blipFill>
        <p:spPr>
          <a:xfrm rot="1997086">
            <a:off x="7120738" y="153884"/>
            <a:ext cx="2132604" cy="1421736"/>
          </a:xfrm>
          <a:prstGeom prst="rect">
            <a:avLst/>
          </a:prstGeom>
          <a:effectLst>
            <a:softEdge rad="304800"/>
          </a:effectLst>
        </p:spPr>
      </p:pic>
      <p:pic>
        <p:nvPicPr>
          <p:cNvPr id="19" name="Image 18"/>
          <p:cNvPicPr>
            <a:picLocks noChangeAspect="1"/>
          </p:cNvPicPr>
          <p:nvPr/>
        </p:nvPicPr>
        <p:blipFill>
          <a:blip r:embed="rId3" cstate="print"/>
          <a:stretch>
            <a:fillRect/>
          </a:stretch>
        </p:blipFill>
        <p:spPr>
          <a:xfrm rot="6667177">
            <a:off x="7357690" y="3235376"/>
            <a:ext cx="1487023" cy="991348"/>
          </a:xfrm>
          <a:prstGeom prst="rect">
            <a:avLst/>
          </a:prstGeom>
          <a:effectLst>
            <a:softEdge rad="190500"/>
          </a:effectLst>
        </p:spPr>
      </p:pic>
      <p:pic>
        <p:nvPicPr>
          <p:cNvPr id="22" name="Image 21"/>
          <p:cNvPicPr>
            <a:picLocks noChangeAspect="1"/>
          </p:cNvPicPr>
          <p:nvPr/>
        </p:nvPicPr>
        <p:blipFill>
          <a:blip r:embed="rId4" cstate="print"/>
          <a:stretch>
            <a:fillRect/>
          </a:stretch>
        </p:blipFill>
        <p:spPr>
          <a:xfrm rot="1191467" flipH="1">
            <a:off x="3076574" y="6412185"/>
            <a:ext cx="720855" cy="480570"/>
          </a:xfrm>
          <a:prstGeom prst="rect">
            <a:avLst/>
          </a:prstGeom>
          <a:effectLst>
            <a:softEdge rad="127000"/>
          </a:effectLst>
        </p:spPr>
      </p:pic>
      <p:pic>
        <p:nvPicPr>
          <p:cNvPr id="23" name="Image 22"/>
          <p:cNvPicPr>
            <a:picLocks noChangeAspect="1"/>
          </p:cNvPicPr>
          <p:nvPr/>
        </p:nvPicPr>
        <p:blipFill>
          <a:blip r:embed="rId5" cstate="print"/>
          <a:stretch>
            <a:fillRect/>
          </a:stretch>
        </p:blipFill>
        <p:spPr>
          <a:xfrm rot="17785882" flipH="1">
            <a:off x="7552800" y="5660525"/>
            <a:ext cx="1256150" cy="837433"/>
          </a:xfrm>
          <a:prstGeom prst="rect">
            <a:avLst/>
          </a:prstGeom>
          <a:effectLst>
            <a:softEdge rad="165100"/>
          </a:effectLst>
        </p:spPr>
      </p:pic>
      <p:sp>
        <p:nvSpPr>
          <p:cNvPr id="25" name="ZoneTexte 9"/>
          <p:cNvSpPr txBox="1"/>
          <p:nvPr/>
        </p:nvSpPr>
        <p:spPr>
          <a:xfrm>
            <a:off x="2300249" y="2238189"/>
            <a:ext cx="3981796" cy="880369"/>
          </a:xfrm>
          <a:prstGeom prst="rect">
            <a:avLst/>
          </a:prstGeom>
          <a:noFill/>
        </p:spPr>
        <p:txBody>
          <a:bodyPr wrap="none" rtlCol="0">
            <a:spAutoFit/>
          </a:bodyPr>
          <a:lstStyle/>
          <a:p>
            <a:pPr>
              <a:lnSpc>
                <a:spcPct val="150000"/>
              </a:lnSpc>
            </a:pPr>
            <a:r>
              <a:rPr lang="fr-FR" dirty="0">
                <a:ea typeface="Arial" charset="0"/>
                <a:cs typeface="Arial" charset="0"/>
              </a:rPr>
              <a:t>El porqué de las </a:t>
            </a:r>
            <a:r>
              <a:rPr lang="fr-FR" dirty="0" err="1">
                <a:ea typeface="Arial" charset="0"/>
                <a:cs typeface="Arial" charset="0"/>
              </a:rPr>
              <a:t>moscas</a:t>
            </a:r>
            <a:r>
              <a:rPr lang="fr-FR" dirty="0">
                <a:ea typeface="Arial" charset="0"/>
                <a:cs typeface="Arial" charset="0"/>
              </a:rPr>
              <a:t> en </a:t>
            </a:r>
            <a:r>
              <a:rPr lang="fr-FR" dirty="0" err="1">
                <a:ea typeface="Arial" charset="0"/>
                <a:cs typeface="Arial" charset="0"/>
              </a:rPr>
              <a:t>investigación</a:t>
            </a:r>
            <a:endParaRPr lang="fr-FR" dirty="0">
              <a:ea typeface="Arial" charset="0"/>
              <a:cs typeface="Arial" charset="0"/>
            </a:endParaRPr>
          </a:p>
          <a:p>
            <a:pPr>
              <a:lnSpc>
                <a:spcPct val="150000"/>
              </a:lnSpc>
            </a:pPr>
            <a:r>
              <a:rPr lang="fr-FR" dirty="0" err="1">
                <a:ea typeface="Arial" charset="0"/>
                <a:cs typeface="Arial" charset="0"/>
              </a:rPr>
              <a:t>Resumen</a:t>
            </a:r>
            <a:r>
              <a:rPr lang="fr-FR" dirty="0">
                <a:ea typeface="Arial" charset="0"/>
                <a:cs typeface="Arial" charset="0"/>
              </a:rPr>
              <a:t> </a:t>
            </a:r>
            <a:r>
              <a:rPr lang="fr-FR" dirty="0" err="1">
                <a:ea typeface="Arial" charset="0"/>
                <a:cs typeface="Arial" charset="0"/>
              </a:rPr>
              <a:t>histórico</a:t>
            </a:r>
            <a:endParaRPr lang="fr-FR" dirty="0">
              <a:ea typeface="Arial" charset="0"/>
              <a:cs typeface="Arial" charset="0"/>
            </a:endParaRPr>
          </a:p>
        </p:txBody>
      </p:sp>
      <p:sp>
        <p:nvSpPr>
          <p:cNvPr id="27" name="ZoneTexte 7"/>
          <p:cNvSpPr txBox="1"/>
          <p:nvPr/>
        </p:nvSpPr>
        <p:spPr>
          <a:xfrm>
            <a:off x="1513687" y="3396994"/>
            <a:ext cx="4356321" cy="369332"/>
          </a:xfrm>
          <a:prstGeom prst="rect">
            <a:avLst/>
          </a:prstGeom>
          <a:noFill/>
        </p:spPr>
        <p:txBody>
          <a:bodyPr wrap="none" rtlCol="0">
            <a:spAutoFit/>
          </a:bodyPr>
          <a:lstStyle/>
          <a:p>
            <a:r>
              <a:rPr lang="fr-FR" b="1" dirty="0">
                <a:ea typeface="Arial" charset="0"/>
                <a:cs typeface="Arial" charset="0"/>
              </a:rPr>
              <a:t>III. </a:t>
            </a:r>
            <a:r>
              <a:rPr lang="fr-FR" b="1" dirty="0" err="1">
                <a:ea typeface="Arial" charset="0"/>
                <a:cs typeface="Arial" charset="0"/>
              </a:rPr>
              <a:t>Genética</a:t>
            </a:r>
            <a:r>
              <a:rPr lang="fr-FR" b="1" dirty="0">
                <a:ea typeface="Arial" charset="0"/>
                <a:cs typeface="Arial" charset="0"/>
              </a:rPr>
              <a:t> y </a:t>
            </a:r>
            <a:r>
              <a:rPr lang="fr-FR" b="1" dirty="0" err="1">
                <a:ea typeface="Arial" charset="0"/>
                <a:cs typeface="Arial" charset="0"/>
              </a:rPr>
              <a:t>biotecnología</a:t>
            </a:r>
            <a:r>
              <a:rPr lang="fr-FR" b="1" dirty="0">
                <a:ea typeface="Arial" charset="0"/>
                <a:cs typeface="Arial" charset="0"/>
              </a:rPr>
              <a:t> con </a:t>
            </a:r>
            <a:r>
              <a:rPr lang="fr-FR" b="1" i="1" dirty="0">
                <a:ea typeface="Arial" charset="0"/>
                <a:cs typeface="Arial" charset="0"/>
              </a:rPr>
              <a:t>Drosophila</a:t>
            </a:r>
            <a:endParaRPr lang="fr-FR" b="1" dirty="0">
              <a:ea typeface="Arial" charset="0"/>
              <a:cs typeface="Arial" charset="0"/>
            </a:endParaRPr>
          </a:p>
        </p:txBody>
      </p:sp>
      <p:sp>
        <p:nvSpPr>
          <p:cNvPr id="26" name="ZoneTexte 9"/>
          <p:cNvSpPr txBox="1"/>
          <p:nvPr/>
        </p:nvSpPr>
        <p:spPr>
          <a:xfrm>
            <a:off x="2300249" y="3662796"/>
            <a:ext cx="1959511" cy="1711366"/>
          </a:xfrm>
          <a:prstGeom prst="rect">
            <a:avLst/>
          </a:prstGeom>
          <a:noFill/>
        </p:spPr>
        <p:txBody>
          <a:bodyPr wrap="none" rtlCol="0">
            <a:spAutoFit/>
          </a:bodyPr>
          <a:lstStyle/>
          <a:p>
            <a:pPr>
              <a:lnSpc>
                <a:spcPct val="150000"/>
              </a:lnSpc>
            </a:pPr>
            <a:r>
              <a:rPr lang="fr-FR" dirty="0">
                <a:ea typeface="Arial" charset="0"/>
                <a:cs typeface="Arial" charset="0"/>
              </a:rPr>
              <a:t>Del </a:t>
            </a:r>
            <a:r>
              <a:rPr lang="fr-FR" dirty="0" err="1">
                <a:ea typeface="Arial" charset="0"/>
                <a:cs typeface="Arial" charset="0"/>
              </a:rPr>
              <a:t>fenotipo</a:t>
            </a:r>
            <a:r>
              <a:rPr lang="fr-FR" dirty="0">
                <a:ea typeface="Arial" charset="0"/>
                <a:cs typeface="Arial" charset="0"/>
              </a:rPr>
              <a:t> al </a:t>
            </a:r>
            <a:r>
              <a:rPr lang="fr-FR" dirty="0" err="1">
                <a:ea typeface="Arial" charset="0"/>
                <a:cs typeface="Arial" charset="0"/>
              </a:rPr>
              <a:t>gen</a:t>
            </a:r>
            <a:endParaRPr lang="fr-FR" dirty="0">
              <a:ea typeface="Arial" charset="0"/>
              <a:cs typeface="Arial" charset="0"/>
            </a:endParaRPr>
          </a:p>
          <a:p>
            <a:pPr>
              <a:lnSpc>
                <a:spcPct val="150000"/>
              </a:lnSpc>
            </a:pPr>
            <a:r>
              <a:rPr lang="fr-FR" dirty="0" err="1">
                <a:ea typeface="Arial" charset="0"/>
                <a:cs typeface="Arial" charset="0"/>
              </a:rPr>
              <a:t>Mutagénesis</a:t>
            </a:r>
            <a:endParaRPr lang="fr-FR" dirty="0">
              <a:ea typeface="Arial" charset="0"/>
              <a:cs typeface="Arial" charset="0"/>
            </a:endParaRPr>
          </a:p>
          <a:p>
            <a:pPr>
              <a:lnSpc>
                <a:spcPct val="150000"/>
              </a:lnSpc>
            </a:pPr>
            <a:r>
              <a:rPr lang="fr-FR" dirty="0" err="1">
                <a:ea typeface="Arial" charset="0"/>
                <a:cs typeface="Arial" charset="0"/>
              </a:rPr>
              <a:t>Sistema</a:t>
            </a:r>
            <a:r>
              <a:rPr lang="fr-FR" dirty="0">
                <a:ea typeface="Arial" charset="0"/>
                <a:cs typeface="Arial" charset="0"/>
              </a:rPr>
              <a:t> Gal4/UAS</a:t>
            </a:r>
          </a:p>
          <a:p>
            <a:pPr>
              <a:lnSpc>
                <a:spcPct val="150000"/>
              </a:lnSpc>
            </a:pPr>
            <a:endParaRPr lang="fr-FR" dirty="0">
              <a:ea typeface="Arial" charset="0"/>
              <a:cs typeface="Arial" charset="0"/>
            </a:endParaRPr>
          </a:p>
        </p:txBody>
      </p:sp>
      <p:pic>
        <p:nvPicPr>
          <p:cNvPr id="28"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p:cNvPicPr>
            <a:picLocks noChangeAspect="1"/>
          </p:cNvPicPr>
          <p:nvPr/>
        </p:nvPicPr>
        <p:blipFill>
          <a:blip r:embed="rId8" cstate="print"/>
          <a:stretch>
            <a:fillRect/>
          </a:stretch>
        </p:blipFill>
        <p:spPr>
          <a:xfrm rot="20394509" flipH="1">
            <a:off x="5450689" y="6080053"/>
            <a:ext cx="984340" cy="656227"/>
          </a:xfrm>
          <a:prstGeom prst="rect">
            <a:avLst/>
          </a:prstGeom>
          <a:effectLst>
            <a:softEdge rad="139700"/>
          </a:effectLst>
        </p:spPr>
      </p:pic>
      <p:pic>
        <p:nvPicPr>
          <p:cNvPr id="20" name="Image 19"/>
          <p:cNvPicPr>
            <a:picLocks noChangeAspect="1"/>
          </p:cNvPicPr>
          <p:nvPr/>
        </p:nvPicPr>
        <p:blipFill>
          <a:blip r:embed="rId9" cstate="print"/>
          <a:stretch>
            <a:fillRect/>
          </a:stretch>
        </p:blipFill>
        <p:spPr>
          <a:xfrm rot="20547174" flipH="1">
            <a:off x="923246" y="6338047"/>
            <a:ext cx="469241" cy="312827"/>
          </a:xfrm>
          <a:prstGeom prst="rect">
            <a:avLst/>
          </a:prstGeom>
          <a:effectLst>
            <a:softEdge rad="76200"/>
          </a:effectLst>
        </p:spPr>
      </p:pic>
      <p:sp>
        <p:nvSpPr>
          <p:cNvPr id="18" name="17 Rectángulo"/>
          <p:cNvSpPr/>
          <p:nvPr/>
        </p:nvSpPr>
        <p:spPr>
          <a:xfrm>
            <a:off x="1433627" y="704085"/>
            <a:ext cx="5715040" cy="278608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Rectángulo"/>
          <p:cNvSpPr/>
          <p:nvPr/>
        </p:nvSpPr>
        <p:spPr>
          <a:xfrm>
            <a:off x="1483906" y="5166418"/>
            <a:ext cx="6072230" cy="64294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1018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de drosophila G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15571" y="489751"/>
            <a:ext cx="1632182" cy="1224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83780" y="1937770"/>
            <a:ext cx="1224136" cy="276999"/>
          </a:xfrm>
          <a:prstGeom prst="rect">
            <a:avLst/>
          </a:prstGeom>
          <a:noFill/>
        </p:spPr>
        <p:txBody>
          <a:bodyPr wrap="square" rtlCol="0">
            <a:spAutoFit/>
          </a:bodyPr>
          <a:lstStyle/>
          <a:p>
            <a:pPr algn="ctr"/>
            <a:r>
              <a:rPr lang="en-US" sz="1200" dirty="0" err="1"/>
              <a:t>Cerebro</a:t>
            </a:r>
            <a:r>
              <a:rPr lang="en-US" sz="1200" dirty="0"/>
              <a:t> </a:t>
            </a:r>
            <a:r>
              <a:rPr lang="en-US" sz="1200" dirty="0" err="1"/>
              <a:t>larvario</a:t>
            </a:r>
            <a:endParaRPr lang="en-US" sz="1200" dirty="0"/>
          </a:p>
        </p:txBody>
      </p:sp>
      <p:pic>
        <p:nvPicPr>
          <p:cNvPr id="7172" name="Picture 4" descr="Resultado de imagen de drosophila GF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988" y="2777793"/>
            <a:ext cx="1810742" cy="132191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sultado de imagen de drosophila GF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914" y="4988322"/>
            <a:ext cx="2365816" cy="147971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7215206" y="4143380"/>
            <a:ext cx="1357322" cy="276999"/>
          </a:xfrm>
          <a:prstGeom prst="rect">
            <a:avLst/>
          </a:prstGeom>
          <a:noFill/>
        </p:spPr>
        <p:txBody>
          <a:bodyPr wrap="square" rtlCol="0">
            <a:spAutoFit/>
          </a:bodyPr>
          <a:lstStyle/>
          <a:p>
            <a:pPr algn="ctr"/>
            <a:r>
              <a:rPr lang="en-US" sz="1200" dirty="0"/>
              <a:t>Larva</a:t>
            </a:r>
            <a:endParaRPr lang="en-US" sz="1200" i="1" dirty="0"/>
          </a:p>
        </p:txBody>
      </p:sp>
      <p:sp>
        <p:nvSpPr>
          <p:cNvPr id="65" name="TextBox 64"/>
          <p:cNvSpPr txBox="1"/>
          <p:nvPr/>
        </p:nvSpPr>
        <p:spPr>
          <a:xfrm>
            <a:off x="7048754" y="6482291"/>
            <a:ext cx="1224136" cy="276999"/>
          </a:xfrm>
          <a:prstGeom prst="rect">
            <a:avLst/>
          </a:prstGeom>
          <a:noFill/>
        </p:spPr>
        <p:txBody>
          <a:bodyPr wrap="square" rtlCol="0">
            <a:spAutoFit/>
          </a:bodyPr>
          <a:lstStyle/>
          <a:p>
            <a:pPr algn="ctr"/>
            <a:r>
              <a:rPr lang="en-US" sz="1200" dirty="0" err="1"/>
              <a:t>Mosca</a:t>
            </a:r>
            <a:r>
              <a:rPr lang="en-US" sz="1200" dirty="0"/>
              <a:t> </a:t>
            </a:r>
            <a:r>
              <a:rPr lang="en-US" sz="1200" dirty="0" err="1"/>
              <a:t>adulta</a:t>
            </a:r>
            <a:endParaRPr lang="en-US" sz="1200" dirty="0"/>
          </a:p>
        </p:txBody>
      </p:sp>
      <p:pic>
        <p:nvPicPr>
          <p:cNvPr id="15"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9" name="18 CuadroTexto"/>
          <p:cNvSpPr txBox="1"/>
          <p:nvPr/>
        </p:nvSpPr>
        <p:spPr>
          <a:xfrm>
            <a:off x="1098367" y="257010"/>
            <a:ext cx="7143800" cy="2646878"/>
          </a:xfrm>
          <a:prstGeom prst="rect">
            <a:avLst/>
          </a:prstGeom>
          <a:noFill/>
        </p:spPr>
        <p:txBody>
          <a:bodyPr wrap="square" rtlCol="0">
            <a:spAutoFit/>
          </a:bodyPr>
          <a:lstStyle/>
          <a:p>
            <a:r>
              <a:rPr lang="en-US" sz="2000" b="1" u="sng" dirty="0" err="1"/>
              <a:t>Sistema</a:t>
            </a:r>
            <a:r>
              <a:rPr lang="en-US" sz="2000" b="1" u="sng" dirty="0"/>
              <a:t> Gal4/UAS</a:t>
            </a:r>
          </a:p>
          <a:p>
            <a:endParaRPr lang="en-US" sz="1600" b="1" u="sng" dirty="0">
              <a:solidFill>
                <a:srgbClr val="92D050"/>
              </a:solidFill>
            </a:endParaRPr>
          </a:p>
          <a:p>
            <a:r>
              <a:rPr lang="en-US" dirty="0">
                <a:solidFill>
                  <a:srgbClr val="CC0099"/>
                </a:solidFill>
              </a:rPr>
              <a:t>¿</a:t>
            </a:r>
            <a:r>
              <a:rPr lang="en-US" dirty="0" err="1">
                <a:solidFill>
                  <a:srgbClr val="CC0099"/>
                </a:solidFill>
              </a:rPr>
              <a:t>Qué</a:t>
            </a:r>
            <a:r>
              <a:rPr lang="en-US" dirty="0">
                <a:solidFill>
                  <a:srgbClr val="CC0099"/>
                </a:solidFill>
              </a:rPr>
              <a:t> </a:t>
            </a:r>
            <a:r>
              <a:rPr lang="en-US" dirty="0" err="1">
                <a:solidFill>
                  <a:srgbClr val="CC0099"/>
                </a:solidFill>
              </a:rPr>
              <a:t>podemos</a:t>
            </a:r>
            <a:r>
              <a:rPr lang="en-US" dirty="0">
                <a:solidFill>
                  <a:srgbClr val="CC0099"/>
                </a:solidFill>
              </a:rPr>
              <a:t> </a:t>
            </a:r>
            <a:r>
              <a:rPr lang="en-US" dirty="0" err="1">
                <a:solidFill>
                  <a:srgbClr val="CC0099"/>
                </a:solidFill>
              </a:rPr>
              <a:t>expresar</a:t>
            </a:r>
            <a:r>
              <a:rPr lang="en-US" dirty="0">
                <a:solidFill>
                  <a:srgbClr val="CC0099"/>
                </a:solidFill>
              </a:rPr>
              <a:t> con </a:t>
            </a:r>
            <a:r>
              <a:rPr lang="en-US" dirty="0" err="1">
                <a:solidFill>
                  <a:srgbClr val="CC0099"/>
                </a:solidFill>
              </a:rPr>
              <a:t>este</a:t>
            </a:r>
            <a:r>
              <a:rPr lang="en-US" dirty="0">
                <a:solidFill>
                  <a:srgbClr val="CC0099"/>
                </a:solidFill>
              </a:rPr>
              <a:t> </a:t>
            </a:r>
            <a:r>
              <a:rPr lang="en-US" dirty="0" err="1">
                <a:solidFill>
                  <a:srgbClr val="CC0099"/>
                </a:solidFill>
              </a:rPr>
              <a:t>sistema</a:t>
            </a:r>
            <a:r>
              <a:rPr lang="en-US" dirty="0">
                <a:solidFill>
                  <a:srgbClr val="CC0099"/>
                </a:solidFill>
              </a:rPr>
              <a:t>?</a:t>
            </a:r>
          </a:p>
          <a:p>
            <a:endParaRPr lang="en-US" sz="1600" dirty="0"/>
          </a:p>
          <a:p>
            <a:pPr>
              <a:buFontTx/>
              <a:buChar char="-"/>
            </a:pPr>
            <a:r>
              <a:rPr lang="en-US" sz="2400" dirty="0"/>
              <a:t>Gen de </a:t>
            </a:r>
            <a:r>
              <a:rPr lang="en-US" sz="2400" dirty="0" err="1"/>
              <a:t>interés</a:t>
            </a:r>
            <a:r>
              <a:rPr lang="en-US" sz="2400" dirty="0"/>
              <a:t> </a:t>
            </a:r>
            <a:r>
              <a:rPr lang="en-US" dirty="0"/>
              <a:t>(de la </a:t>
            </a:r>
            <a:r>
              <a:rPr lang="en-US" dirty="0" err="1"/>
              <a:t>mosca</a:t>
            </a:r>
            <a:r>
              <a:rPr lang="en-US" dirty="0"/>
              <a:t>, </a:t>
            </a:r>
            <a:r>
              <a:rPr lang="en-US" dirty="0" err="1"/>
              <a:t>humano</a:t>
            </a:r>
            <a:r>
              <a:rPr lang="en-US" dirty="0"/>
              <a:t>, </a:t>
            </a:r>
            <a:r>
              <a:rPr lang="en-US" dirty="0" err="1"/>
              <a:t>modificado</a:t>
            </a:r>
            <a:r>
              <a:rPr lang="en-US" dirty="0"/>
              <a:t>,…)</a:t>
            </a:r>
          </a:p>
          <a:p>
            <a:pPr>
              <a:buFontTx/>
              <a:buChar char="-"/>
            </a:pPr>
            <a:r>
              <a:rPr lang="en-US" sz="2400" dirty="0" err="1"/>
              <a:t>Proteínas</a:t>
            </a:r>
            <a:r>
              <a:rPr lang="en-US" sz="2400" dirty="0"/>
              <a:t> </a:t>
            </a:r>
            <a:r>
              <a:rPr lang="en-US" sz="2400" dirty="0" err="1"/>
              <a:t>fluorescentes</a:t>
            </a:r>
            <a:r>
              <a:rPr lang="en-US" sz="2400" dirty="0"/>
              <a:t> </a:t>
            </a:r>
            <a:r>
              <a:rPr lang="en-US" dirty="0"/>
              <a:t>(GFP, RFP,…)</a:t>
            </a:r>
          </a:p>
          <a:p>
            <a:pPr>
              <a:buFontTx/>
              <a:buChar char="-"/>
            </a:pPr>
            <a:r>
              <a:rPr lang="en-US" sz="2400" dirty="0"/>
              <a:t>ARN de </a:t>
            </a:r>
            <a:r>
              <a:rPr lang="en-US" sz="2400" dirty="0" err="1"/>
              <a:t>interferencia</a:t>
            </a:r>
            <a:r>
              <a:rPr lang="en-US" dirty="0"/>
              <a:t> (</a:t>
            </a:r>
            <a:r>
              <a:rPr lang="en-US" dirty="0" err="1"/>
              <a:t>inhibir</a:t>
            </a:r>
            <a:r>
              <a:rPr lang="en-US" dirty="0"/>
              <a:t> </a:t>
            </a:r>
            <a:r>
              <a:rPr lang="en-US" dirty="0" err="1"/>
              <a:t>producción</a:t>
            </a:r>
            <a:r>
              <a:rPr lang="en-US" dirty="0"/>
              <a:t> de </a:t>
            </a:r>
            <a:r>
              <a:rPr lang="en-US" dirty="0" err="1"/>
              <a:t>proteínas</a:t>
            </a:r>
            <a:r>
              <a:rPr lang="en-US" dirty="0"/>
              <a:t>)</a:t>
            </a:r>
          </a:p>
          <a:p>
            <a:pPr>
              <a:buFontTx/>
              <a:buChar char="-"/>
            </a:pPr>
            <a:endParaRPr lang="en-US" sz="2400" dirty="0"/>
          </a:p>
        </p:txBody>
      </p:sp>
      <p:sp>
        <p:nvSpPr>
          <p:cNvPr id="12" name="11 Elipse"/>
          <p:cNvSpPr/>
          <p:nvPr/>
        </p:nvSpPr>
        <p:spPr>
          <a:xfrm>
            <a:off x="5416263" y="750795"/>
            <a:ext cx="1370315" cy="571504"/>
          </a:xfrm>
          <a:prstGeom prst="ellipse">
            <a:avLst/>
          </a:prstGeom>
          <a:solidFill>
            <a:srgbClr val="CC0099">
              <a:alpha val="4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ZoneTexte 9"/>
          <p:cNvSpPr txBox="1"/>
          <p:nvPr/>
        </p:nvSpPr>
        <p:spPr>
          <a:xfrm>
            <a:off x="5143504" y="785794"/>
            <a:ext cx="2086231" cy="423449"/>
          </a:xfrm>
          <a:prstGeom prst="rect">
            <a:avLst/>
          </a:prstGeom>
          <a:noFill/>
        </p:spPr>
        <p:txBody>
          <a:bodyPr wrap="square" rtlCol="0">
            <a:spAutoFit/>
          </a:bodyPr>
          <a:lstStyle/>
          <a:p>
            <a:pPr algn="ctr">
              <a:lnSpc>
                <a:spcPct val="150000"/>
              </a:lnSpc>
            </a:pPr>
            <a:r>
              <a:rPr lang="es-ES" sz="1600" b="1" dirty="0"/>
              <a:t>UAS - …</a:t>
            </a:r>
            <a:endParaRPr lang="fr-FR" sz="1600" b="1" dirty="0"/>
          </a:p>
        </p:txBody>
      </p:sp>
      <p:pic>
        <p:nvPicPr>
          <p:cNvPr id="14" name="Picture 2" descr="http://nas-sites.org/ge-crops/files/2015/08/Slide4.jpg"/>
          <p:cNvPicPr>
            <a:picLocks noChangeAspect="1" noChangeArrowheads="1"/>
          </p:cNvPicPr>
          <p:nvPr/>
        </p:nvPicPr>
        <p:blipFill>
          <a:blip r:embed="rId8">
            <a:extLst>
              <a:ext uri="{28A0092B-C50C-407E-A947-70E740481C1C}">
                <a14:useLocalDpi xmlns:a14="http://schemas.microsoft.com/office/drawing/2010/main" val="0"/>
              </a:ext>
            </a:extLst>
          </a:blip>
          <a:srcRect t="18389"/>
          <a:stretch>
            <a:fillRect/>
          </a:stretch>
        </p:blipFill>
        <p:spPr bwMode="auto">
          <a:xfrm>
            <a:off x="916476" y="3246762"/>
            <a:ext cx="5012846" cy="3068284"/>
          </a:xfrm>
          <a:prstGeom prst="rect">
            <a:avLst/>
          </a:prstGeom>
          <a:solidFill>
            <a:schemeClr val="bg1"/>
          </a:solidFill>
        </p:spPr>
      </p:pic>
      <p:sp>
        <p:nvSpPr>
          <p:cNvPr id="20" name="19 CuadroTexto"/>
          <p:cNvSpPr txBox="1"/>
          <p:nvPr/>
        </p:nvSpPr>
        <p:spPr>
          <a:xfrm>
            <a:off x="4000496" y="3571876"/>
            <a:ext cx="2273130" cy="338554"/>
          </a:xfrm>
          <a:prstGeom prst="rect">
            <a:avLst/>
          </a:prstGeom>
          <a:noFill/>
        </p:spPr>
        <p:txBody>
          <a:bodyPr wrap="square" rtlCol="0">
            <a:spAutoFit/>
          </a:bodyPr>
          <a:lstStyle/>
          <a:p>
            <a:r>
              <a:rPr lang="es-ES" sz="1600" dirty="0"/>
              <a:t>Bloqueo de la traducción</a:t>
            </a:r>
          </a:p>
        </p:txBody>
      </p:sp>
      <p:sp>
        <p:nvSpPr>
          <p:cNvPr id="21" name="20 CuadroTexto"/>
          <p:cNvSpPr txBox="1"/>
          <p:nvPr/>
        </p:nvSpPr>
        <p:spPr>
          <a:xfrm>
            <a:off x="3071802" y="3071810"/>
            <a:ext cx="806574" cy="369332"/>
          </a:xfrm>
          <a:prstGeom prst="rect">
            <a:avLst/>
          </a:prstGeom>
          <a:noFill/>
        </p:spPr>
        <p:txBody>
          <a:bodyPr wrap="square" rtlCol="0">
            <a:spAutoFit/>
          </a:bodyPr>
          <a:lstStyle/>
          <a:p>
            <a:r>
              <a:rPr lang="es-ES" b="1" dirty="0" err="1">
                <a:solidFill>
                  <a:srgbClr val="92D050"/>
                </a:solidFill>
              </a:rPr>
              <a:t>ARNi</a:t>
            </a:r>
            <a:endParaRPr lang="es-ES" b="1" dirty="0">
              <a:solidFill>
                <a:srgbClr val="92D050"/>
              </a:solidFill>
            </a:endParaRPr>
          </a:p>
        </p:txBody>
      </p:sp>
      <p:sp>
        <p:nvSpPr>
          <p:cNvPr id="22" name="21 CuadroTexto"/>
          <p:cNvSpPr txBox="1"/>
          <p:nvPr/>
        </p:nvSpPr>
        <p:spPr>
          <a:xfrm>
            <a:off x="3929058" y="5630307"/>
            <a:ext cx="1714512" cy="584775"/>
          </a:xfrm>
          <a:prstGeom prst="rect">
            <a:avLst/>
          </a:prstGeom>
          <a:solidFill>
            <a:schemeClr val="bg1"/>
          </a:solidFill>
        </p:spPr>
        <p:txBody>
          <a:bodyPr wrap="square" rtlCol="0">
            <a:spAutoFit/>
          </a:bodyPr>
          <a:lstStyle/>
          <a:p>
            <a:r>
              <a:rPr lang="es-ES" sz="1600" dirty="0"/>
              <a:t>Degradación del ARN mensajero</a:t>
            </a:r>
          </a:p>
        </p:txBody>
      </p:sp>
      <p:sp>
        <p:nvSpPr>
          <p:cNvPr id="16" name="15 CuadroTexto"/>
          <p:cNvSpPr txBox="1"/>
          <p:nvPr/>
        </p:nvSpPr>
        <p:spPr>
          <a:xfrm>
            <a:off x="2428860" y="4929198"/>
            <a:ext cx="1382698" cy="369332"/>
          </a:xfrm>
          <a:prstGeom prst="rect">
            <a:avLst/>
          </a:prstGeom>
          <a:solidFill>
            <a:schemeClr val="bg1"/>
          </a:solidFill>
        </p:spPr>
        <p:txBody>
          <a:bodyPr wrap="square" rtlCol="0">
            <a:spAutoFit/>
          </a:bodyPr>
          <a:lstStyle/>
          <a:p>
            <a:r>
              <a:rPr lang="es-ES" b="1" dirty="0">
                <a:solidFill>
                  <a:srgbClr val="FF0000"/>
                </a:solidFill>
              </a:rPr>
              <a:t>ARN</a:t>
            </a:r>
            <a:r>
              <a:rPr lang="es-ES" b="1" dirty="0"/>
              <a:t> -</a:t>
            </a:r>
            <a:r>
              <a:rPr lang="es-ES" b="1" dirty="0">
                <a:solidFill>
                  <a:srgbClr val="92D050"/>
                </a:solidFill>
              </a:rPr>
              <a:t> </a:t>
            </a:r>
            <a:r>
              <a:rPr lang="es-ES" b="1" dirty="0" err="1">
                <a:solidFill>
                  <a:srgbClr val="92D050"/>
                </a:solidFill>
              </a:rPr>
              <a:t>ARNi</a:t>
            </a:r>
            <a:endParaRPr lang="es-ES" b="1" dirty="0">
              <a:solidFill>
                <a:srgbClr val="92D050"/>
              </a:solidFill>
            </a:endParaRPr>
          </a:p>
        </p:txBody>
      </p:sp>
    </p:spTree>
    <p:extLst>
      <p:ext uri="{BB962C8B-B14F-4D97-AF65-F5344CB8AC3E}">
        <p14:creationId xmlns:p14="http://schemas.microsoft.com/office/powerpoint/2010/main" val="4114556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de drosophila G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15571" y="489751"/>
            <a:ext cx="1632182" cy="1224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83780" y="1937770"/>
            <a:ext cx="1224136" cy="276999"/>
          </a:xfrm>
          <a:prstGeom prst="rect">
            <a:avLst/>
          </a:prstGeom>
          <a:noFill/>
        </p:spPr>
        <p:txBody>
          <a:bodyPr wrap="square" rtlCol="0">
            <a:spAutoFit/>
          </a:bodyPr>
          <a:lstStyle/>
          <a:p>
            <a:pPr algn="ctr"/>
            <a:r>
              <a:rPr lang="en-US" sz="1200" dirty="0" err="1"/>
              <a:t>Cerebro</a:t>
            </a:r>
            <a:r>
              <a:rPr lang="en-US" sz="1200" dirty="0"/>
              <a:t> </a:t>
            </a:r>
            <a:r>
              <a:rPr lang="en-US" sz="1200" dirty="0" err="1"/>
              <a:t>larvario</a:t>
            </a:r>
            <a:endParaRPr lang="en-US" sz="1200" dirty="0"/>
          </a:p>
        </p:txBody>
      </p:sp>
      <p:pic>
        <p:nvPicPr>
          <p:cNvPr id="7172" name="Picture 4" descr="Resultado de imagen de drosophila GF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988" y="2777793"/>
            <a:ext cx="1810742" cy="132191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sultado de imagen de drosophila GF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914" y="4988322"/>
            <a:ext cx="2365816" cy="147971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7215206" y="4143380"/>
            <a:ext cx="1357322" cy="276999"/>
          </a:xfrm>
          <a:prstGeom prst="rect">
            <a:avLst/>
          </a:prstGeom>
          <a:noFill/>
        </p:spPr>
        <p:txBody>
          <a:bodyPr wrap="square" rtlCol="0">
            <a:spAutoFit/>
          </a:bodyPr>
          <a:lstStyle/>
          <a:p>
            <a:pPr algn="ctr"/>
            <a:r>
              <a:rPr lang="en-US" sz="1200" dirty="0"/>
              <a:t>Larva</a:t>
            </a:r>
            <a:endParaRPr lang="en-US" sz="1200" i="1" dirty="0"/>
          </a:p>
        </p:txBody>
      </p:sp>
      <p:sp>
        <p:nvSpPr>
          <p:cNvPr id="65" name="TextBox 64"/>
          <p:cNvSpPr txBox="1"/>
          <p:nvPr/>
        </p:nvSpPr>
        <p:spPr>
          <a:xfrm>
            <a:off x="7048754" y="6482291"/>
            <a:ext cx="1224136" cy="276999"/>
          </a:xfrm>
          <a:prstGeom prst="rect">
            <a:avLst/>
          </a:prstGeom>
          <a:noFill/>
        </p:spPr>
        <p:txBody>
          <a:bodyPr wrap="square" rtlCol="0">
            <a:spAutoFit/>
          </a:bodyPr>
          <a:lstStyle/>
          <a:p>
            <a:pPr algn="ctr"/>
            <a:r>
              <a:rPr lang="en-US" sz="1200" dirty="0" err="1"/>
              <a:t>Mosca</a:t>
            </a:r>
            <a:r>
              <a:rPr lang="en-US" sz="1200" dirty="0"/>
              <a:t> </a:t>
            </a:r>
            <a:r>
              <a:rPr lang="en-US" sz="1200" dirty="0" err="1"/>
              <a:t>adulta</a:t>
            </a:r>
            <a:endParaRPr lang="en-US" sz="1200" dirty="0"/>
          </a:p>
        </p:txBody>
      </p:sp>
      <p:pic>
        <p:nvPicPr>
          <p:cNvPr id="15"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9" name="18 CuadroTexto"/>
          <p:cNvSpPr txBox="1"/>
          <p:nvPr/>
        </p:nvSpPr>
        <p:spPr>
          <a:xfrm>
            <a:off x="1071538" y="285728"/>
            <a:ext cx="7143800" cy="5324535"/>
          </a:xfrm>
          <a:prstGeom prst="rect">
            <a:avLst/>
          </a:prstGeom>
          <a:noFill/>
        </p:spPr>
        <p:txBody>
          <a:bodyPr wrap="square" rtlCol="0">
            <a:spAutoFit/>
          </a:bodyPr>
          <a:lstStyle/>
          <a:p>
            <a:r>
              <a:rPr lang="en-US" sz="2000" b="1" u="sng" dirty="0" err="1"/>
              <a:t>Sistema</a:t>
            </a:r>
            <a:r>
              <a:rPr lang="en-US" sz="2000" b="1" u="sng" dirty="0"/>
              <a:t> Gal4/UAS</a:t>
            </a:r>
          </a:p>
          <a:p>
            <a:endParaRPr lang="en-US" sz="1600" b="1" u="sng" dirty="0">
              <a:solidFill>
                <a:srgbClr val="92D050"/>
              </a:solidFill>
            </a:endParaRPr>
          </a:p>
          <a:p>
            <a:r>
              <a:rPr lang="en-US" dirty="0">
                <a:solidFill>
                  <a:srgbClr val="CC0099"/>
                </a:solidFill>
              </a:rPr>
              <a:t>¿</a:t>
            </a:r>
            <a:r>
              <a:rPr lang="en-US" dirty="0" err="1">
                <a:solidFill>
                  <a:srgbClr val="CC0099"/>
                </a:solidFill>
              </a:rPr>
              <a:t>Qué</a:t>
            </a:r>
            <a:r>
              <a:rPr lang="en-US" dirty="0">
                <a:solidFill>
                  <a:srgbClr val="CC0099"/>
                </a:solidFill>
              </a:rPr>
              <a:t> </a:t>
            </a:r>
            <a:r>
              <a:rPr lang="en-US" dirty="0" err="1">
                <a:solidFill>
                  <a:srgbClr val="CC0099"/>
                </a:solidFill>
              </a:rPr>
              <a:t>podemos</a:t>
            </a:r>
            <a:r>
              <a:rPr lang="en-US" dirty="0">
                <a:solidFill>
                  <a:srgbClr val="CC0099"/>
                </a:solidFill>
              </a:rPr>
              <a:t> </a:t>
            </a:r>
            <a:r>
              <a:rPr lang="en-US" dirty="0" err="1">
                <a:solidFill>
                  <a:srgbClr val="CC0099"/>
                </a:solidFill>
              </a:rPr>
              <a:t>expresar</a:t>
            </a:r>
            <a:r>
              <a:rPr lang="en-US" dirty="0">
                <a:solidFill>
                  <a:srgbClr val="CC0099"/>
                </a:solidFill>
              </a:rPr>
              <a:t> con </a:t>
            </a:r>
            <a:r>
              <a:rPr lang="en-US" dirty="0" err="1">
                <a:solidFill>
                  <a:srgbClr val="CC0099"/>
                </a:solidFill>
              </a:rPr>
              <a:t>este</a:t>
            </a:r>
            <a:r>
              <a:rPr lang="en-US" dirty="0">
                <a:solidFill>
                  <a:srgbClr val="CC0099"/>
                </a:solidFill>
              </a:rPr>
              <a:t> </a:t>
            </a:r>
            <a:r>
              <a:rPr lang="en-US" dirty="0" err="1">
                <a:solidFill>
                  <a:srgbClr val="CC0099"/>
                </a:solidFill>
              </a:rPr>
              <a:t>sistema</a:t>
            </a:r>
            <a:r>
              <a:rPr lang="en-US" dirty="0">
                <a:solidFill>
                  <a:srgbClr val="CC0099"/>
                </a:solidFill>
              </a:rPr>
              <a:t>?</a:t>
            </a:r>
          </a:p>
          <a:p>
            <a:endParaRPr lang="en-US" sz="1600" dirty="0"/>
          </a:p>
          <a:p>
            <a:pPr>
              <a:buFontTx/>
              <a:buChar char="-"/>
            </a:pPr>
            <a:r>
              <a:rPr lang="en-US" sz="2400" dirty="0"/>
              <a:t>Gen de </a:t>
            </a:r>
            <a:r>
              <a:rPr lang="en-US" sz="2400" dirty="0" err="1"/>
              <a:t>interés</a:t>
            </a:r>
            <a:r>
              <a:rPr lang="en-US" sz="2400" dirty="0"/>
              <a:t> </a:t>
            </a:r>
            <a:r>
              <a:rPr lang="en-US" dirty="0"/>
              <a:t>(de la </a:t>
            </a:r>
            <a:r>
              <a:rPr lang="en-US" dirty="0" err="1"/>
              <a:t>mosca</a:t>
            </a:r>
            <a:r>
              <a:rPr lang="en-US" dirty="0"/>
              <a:t>, </a:t>
            </a:r>
            <a:r>
              <a:rPr lang="en-US" dirty="0" err="1"/>
              <a:t>humano</a:t>
            </a:r>
            <a:r>
              <a:rPr lang="en-US" dirty="0"/>
              <a:t>, </a:t>
            </a:r>
            <a:r>
              <a:rPr lang="en-US" dirty="0" err="1"/>
              <a:t>modificado</a:t>
            </a:r>
            <a:r>
              <a:rPr lang="en-US" dirty="0"/>
              <a:t>,…)</a:t>
            </a:r>
          </a:p>
          <a:p>
            <a:pPr>
              <a:buFontTx/>
              <a:buChar char="-"/>
            </a:pPr>
            <a:r>
              <a:rPr lang="en-US" sz="2400" dirty="0" err="1"/>
              <a:t>Proteínas</a:t>
            </a:r>
            <a:r>
              <a:rPr lang="en-US" sz="2400" dirty="0"/>
              <a:t> </a:t>
            </a:r>
            <a:r>
              <a:rPr lang="en-US" sz="2400" dirty="0" err="1"/>
              <a:t>fluorescentes</a:t>
            </a:r>
            <a:r>
              <a:rPr lang="en-US" sz="2400" dirty="0"/>
              <a:t> </a:t>
            </a:r>
            <a:r>
              <a:rPr lang="en-US" dirty="0"/>
              <a:t>(GFP, RFP,…)</a:t>
            </a:r>
          </a:p>
          <a:p>
            <a:pPr>
              <a:buFontTx/>
              <a:buChar char="-"/>
            </a:pPr>
            <a:r>
              <a:rPr lang="en-US" sz="2400" dirty="0"/>
              <a:t>ARN de </a:t>
            </a:r>
            <a:r>
              <a:rPr lang="en-US" sz="2400" dirty="0" err="1"/>
              <a:t>interferencia</a:t>
            </a:r>
            <a:r>
              <a:rPr lang="en-US" dirty="0"/>
              <a:t> (</a:t>
            </a:r>
            <a:r>
              <a:rPr lang="en-US" dirty="0" err="1"/>
              <a:t>inhibir</a:t>
            </a:r>
            <a:r>
              <a:rPr lang="en-US" dirty="0"/>
              <a:t> </a:t>
            </a:r>
            <a:r>
              <a:rPr lang="en-US" dirty="0" err="1"/>
              <a:t>producción</a:t>
            </a:r>
            <a:r>
              <a:rPr lang="en-US" dirty="0"/>
              <a:t> de </a:t>
            </a:r>
            <a:r>
              <a:rPr lang="en-US" dirty="0" err="1"/>
              <a:t>proteínas</a:t>
            </a:r>
            <a:r>
              <a:rPr lang="en-US" dirty="0"/>
              <a:t>)</a:t>
            </a:r>
          </a:p>
          <a:p>
            <a:pPr>
              <a:buFontTx/>
              <a:buChar char="-"/>
            </a:pPr>
            <a:endParaRPr lang="en-US" dirty="0"/>
          </a:p>
          <a:p>
            <a:pPr>
              <a:buFontTx/>
              <a:buChar char="-"/>
            </a:pPr>
            <a:endParaRPr lang="en-US" dirty="0"/>
          </a:p>
          <a:p>
            <a:pPr>
              <a:buFontTx/>
              <a:buChar char="-"/>
            </a:pPr>
            <a:endParaRPr lang="en-US" dirty="0"/>
          </a:p>
          <a:p>
            <a:pPr>
              <a:buFontTx/>
              <a:buChar char="-"/>
            </a:pPr>
            <a:endParaRPr lang="en-US" dirty="0"/>
          </a:p>
          <a:p>
            <a:r>
              <a:rPr lang="en-US" dirty="0">
                <a:solidFill>
                  <a:srgbClr val="FFC000"/>
                </a:solidFill>
              </a:rPr>
              <a:t>¿</a:t>
            </a:r>
            <a:r>
              <a:rPr lang="en-US" dirty="0" err="1">
                <a:solidFill>
                  <a:srgbClr val="FFC000"/>
                </a:solidFill>
              </a:rPr>
              <a:t>Qué</a:t>
            </a:r>
            <a:r>
              <a:rPr lang="en-US" dirty="0">
                <a:solidFill>
                  <a:srgbClr val="FFC000"/>
                </a:solidFill>
              </a:rPr>
              <a:t> </a:t>
            </a:r>
            <a:r>
              <a:rPr lang="en-US" dirty="0" err="1">
                <a:solidFill>
                  <a:srgbClr val="FFC000"/>
                </a:solidFill>
              </a:rPr>
              <a:t>podemos</a:t>
            </a:r>
            <a:r>
              <a:rPr lang="en-US" dirty="0">
                <a:solidFill>
                  <a:srgbClr val="FFC000"/>
                </a:solidFill>
              </a:rPr>
              <a:t> </a:t>
            </a:r>
            <a:r>
              <a:rPr lang="en-US" dirty="0" err="1">
                <a:solidFill>
                  <a:srgbClr val="FFC000"/>
                </a:solidFill>
              </a:rPr>
              <a:t>controlar</a:t>
            </a:r>
            <a:r>
              <a:rPr lang="en-US" dirty="0">
                <a:solidFill>
                  <a:srgbClr val="FFC000"/>
                </a:solidFill>
              </a:rPr>
              <a:t> de la </a:t>
            </a:r>
            <a:r>
              <a:rPr lang="en-US" dirty="0" err="1">
                <a:solidFill>
                  <a:srgbClr val="FFC000"/>
                </a:solidFill>
              </a:rPr>
              <a:t>expresión</a:t>
            </a:r>
            <a:r>
              <a:rPr lang="en-US" dirty="0">
                <a:solidFill>
                  <a:srgbClr val="FFC000"/>
                </a:solidFill>
              </a:rPr>
              <a:t>?</a:t>
            </a:r>
          </a:p>
          <a:p>
            <a:endParaRPr lang="en-US" dirty="0">
              <a:solidFill>
                <a:srgbClr val="CC0000"/>
              </a:solidFill>
            </a:endParaRPr>
          </a:p>
          <a:p>
            <a:pPr>
              <a:buFontTx/>
              <a:buChar char="-"/>
            </a:pPr>
            <a:r>
              <a:rPr lang="en-US" sz="2400" dirty="0"/>
              <a:t>Lugar </a:t>
            </a:r>
            <a:r>
              <a:rPr lang="en-US" dirty="0"/>
              <a:t>(</a:t>
            </a:r>
            <a:r>
              <a:rPr lang="en-US" dirty="0" err="1"/>
              <a:t>diferentes</a:t>
            </a:r>
            <a:r>
              <a:rPr lang="en-US" dirty="0"/>
              <a:t> </a:t>
            </a:r>
            <a:r>
              <a:rPr lang="en-US" dirty="0" err="1"/>
              <a:t>tejidos</a:t>
            </a:r>
            <a:r>
              <a:rPr lang="en-US" dirty="0"/>
              <a:t>, </a:t>
            </a:r>
            <a:r>
              <a:rPr lang="en-US" dirty="0" err="1"/>
              <a:t>partes</a:t>
            </a:r>
            <a:r>
              <a:rPr lang="en-US" dirty="0"/>
              <a:t> </a:t>
            </a:r>
            <a:r>
              <a:rPr lang="en-US" dirty="0" err="1"/>
              <a:t>específicas</a:t>
            </a:r>
            <a:r>
              <a:rPr lang="en-US" dirty="0"/>
              <a:t>,…)</a:t>
            </a:r>
          </a:p>
          <a:p>
            <a:pPr>
              <a:buFontTx/>
              <a:buChar char="-"/>
            </a:pPr>
            <a:r>
              <a:rPr lang="en-US" sz="2400" dirty="0" err="1"/>
              <a:t>Cuándo</a:t>
            </a:r>
            <a:r>
              <a:rPr lang="en-US" sz="2400" dirty="0"/>
              <a:t> </a:t>
            </a:r>
            <a:r>
              <a:rPr lang="en-US" dirty="0"/>
              <a:t>(</a:t>
            </a:r>
            <a:r>
              <a:rPr lang="en-US" dirty="0" err="1"/>
              <a:t>ciclo</a:t>
            </a:r>
            <a:r>
              <a:rPr lang="en-US" dirty="0"/>
              <a:t> vital, regulable por </a:t>
            </a:r>
            <a:r>
              <a:rPr lang="en-US" dirty="0" err="1"/>
              <a:t>temperatura</a:t>
            </a:r>
            <a:r>
              <a:rPr lang="en-US" dirty="0"/>
              <a:t>)</a:t>
            </a:r>
            <a:endParaRPr lang="es-ES" dirty="0"/>
          </a:p>
          <a:p>
            <a:pPr>
              <a:buFontTx/>
              <a:buChar char="-"/>
            </a:pPr>
            <a:endParaRPr lang="en-US" dirty="0"/>
          </a:p>
          <a:p>
            <a:pPr>
              <a:buFontTx/>
              <a:buChar char="-"/>
            </a:pPr>
            <a:endParaRPr lang="en-US" sz="2400" dirty="0"/>
          </a:p>
        </p:txBody>
      </p:sp>
      <p:sp>
        <p:nvSpPr>
          <p:cNvPr id="12" name="11 Elipse"/>
          <p:cNvSpPr/>
          <p:nvPr/>
        </p:nvSpPr>
        <p:spPr>
          <a:xfrm>
            <a:off x="5416263" y="750795"/>
            <a:ext cx="1370315" cy="571504"/>
          </a:xfrm>
          <a:prstGeom prst="ellipse">
            <a:avLst/>
          </a:prstGeom>
          <a:solidFill>
            <a:srgbClr val="CC0099">
              <a:alpha val="4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ZoneTexte 9"/>
          <p:cNvSpPr txBox="1"/>
          <p:nvPr/>
        </p:nvSpPr>
        <p:spPr>
          <a:xfrm>
            <a:off x="5143504" y="785794"/>
            <a:ext cx="2086231" cy="423449"/>
          </a:xfrm>
          <a:prstGeom prst="rect">
            <a:avLst/>
          </a:prstGeom>
          <a:noFill/>
        </p:spPr>
        <p:txBody>
          <a:bodyPr wrap="square" rtlCol="0">
            <a:spAutoFit/>
          </a:bodyPr>
          <a:lstStyle/>
          <a:p>
            <a:pPr algn="ctr">
              <a:lnSpc>
                <a:spcPct val="150000"/>
              </a:lnSpc>
            </a:pPr>
            <a:r>
              <a:rPr lang="es-ES" sz="1600" b="1" dirty="0"/>
              <a:t>UAS - …</a:t>
            </a:r>
            <a:endParaRPr lang="fr-FR" sz="1600" b="1" dirty="0"/>
          </a:p>
        </p:txBody>
      </p:sp>
      <p:sp>
        <p:nvSpPr>
          <p:cNvPr id="14" name="13 Elipse"/>
          <p:cNvSpPr/>
          <p:nvPr/>
        </p:nvSpPr>
        <p:spPr>
          <a:xfrm>
            <a:off x="4987635" y="3465439"/>
            <a:ext cx="1370315" cy="571504"/>
          </a:xfrm>
          <a:prstGeom prst="ellipse">
            <a:avLst/>
          </a:prstGeom>
          <a:solidFill>
            <a:srgbClr val="FFFF00">
              <a:alpha val="4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ZoneTexte 9"/>
          <p:cNvSpPr txBox="1"/>
          <p:nvPr/>
        </p:nvSpPr>
        <p:spPr>
          <a:xfrm>
            <a:off x="4714876" y="3500438"/>
            <a:ext cx="2086231" cy="423449"/>
          </a:xfrm>
          <a:prstGeom prst="rect">
            <a:avLst/>
          </a:prstGeom>
          <a:noFill/>
        </p:spPr>
        <p:txBody>
          <a:bodyPr wrap="square" rtlCol="0">
            <a:spAutoFit/>
          </a:bodyPr>
          <a:lstStyle/>
          <a:p>
            <a:pPr algn="ctr">
              <a:lnSpc>
                <a:spcPct val="150000"/>
              </a:lnSpc>
            </a:pPr>
            <a:r>
              <a:rPr lang="es-ES" sz="1600" b="1" dirty="0"/>
              <a:t>… - Gal4</a:t>
            </a:r>
            <a:endParaRPr lang="fr-FR" sz="1600" b="1" dirty="0"/>
          </a:p>
        </p:txBody>
      </p:sp>
    </p:spTree>
    <p:extLst>
      <p:ext uri="{BB962C8B-B14F-4D97-AF65-F5344CB8AC3E}">
        <p14:creationId xmlns:p14="http://schemas.microsoft.com/office/powerpoint/2010/main" val="4114556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67" name="66 CuadroTexto"/>
          <p:cNvSpPr txBox="1"/>
          <p:nvPr/>
        </p:nvSpPr>
        <p:spPr>
          <a:xfrm>
            <a:off x="1071538" y="285728"/>
            <a:ext cx="7143800" cy="400110"/>
          </a:xfrm>
          <a:prstGeom prst="rect">
            <a:avLst/>
          </a:prstGeom>
          <a:noFill/>
        </p:spPr>
        <p:txBody>
          <a:bodyPr wrap="square" rtlCol="0">
            <a:spAutoFit/>
          </a:bodyPr>
          <a:lstStyle/>
          <a:p>
            <a:r>
              <a:rPr lang="en-US" sz="2000" b="1" u="sng" dirty="0" err="1"/>
              <a:t>Sistema</a:t>
            </a:r>
            <a:r>
              <a:rPr lang="en-US" sz="2000" b="1" u="sng" dirty="0"/>
              <a:t> Gal4/UAS</a:t>
            </a:r>
          </a:p>
        </p:txBody>
      </p:sp>
      <p:pic>
        <p:nvPicPr>
          <p:cNvPr id="481282" name="Picture 2" descr="Image result for transgenic flies"/>
          <p:cNvPicPr>
            <a:picLocks noChangeAspect="1" noChangeArrowheads="1"/>
          </p:cNvPicPr>
          <p:nvPr/>
        </p:nvPicPr>
        <p:blipFill>
          <a:blip r:embed="rId4"/>
          <a:srcRect t="39312" r="46296"/>
          <a:stretch>
            <a:fillRect/>
          </a:stretch>
        </p:blipFill>
        <p:spPr bwMode="auto">
          <a:xfrm>
            <a:off x="2357422" y="3071810"/>
            <a:ext cx="4672125" cy="3357586"/>
          </a:xfrm>
          <a:prstGeom prst="rect">
            <a:avLst/>
          </a:prstGeom>
          <a:noFill/>
        </p:spPr>
      </p:pic>
      <p:pic>
        <p:nvPicPr>
          <p:cNvPr id="73" name="Picture 2" descr="Image result for transgenic flies"/>
          <p:cNvPicPr>
            <a:picLocks noChangeAspect="1" noChangeArrowheads="1"/>
          </p:cNvPicPr>
          <p:nvPr/>
        </p:nvPicPr>
        <p:blipFill>
          <a:blip r:embed="rId4"/>
          <a:srcRect b="68162"/>
          <a:stretch>
            <a:fillRect/>
          </a:stretch>
        </p:blipFill>
        <p:spPr bwMode="auto">
          <a:xfrm>
            <a:off x="1071538" y="1009632"/>
            <a:ext cx="7715304" cy="1562112"/>
          </a:xfrm>
          <a:prstGeom prst="rect">
            <a:avLst/>
          </a:prstGeom>
          <a:noFill/>
        </p:spPr>
      </p:pic>
      <p:sp>
        <p:nvSpPr>
          <p:cNvPr id="77" name="76 CuadroTexto"/>
          <p:cNvSpPr txBox="1"/>
          <p:nvPr/>
        </p:nvSpPr>
        <p:spPr>
          <a:xfrm>
            <a:off x="928662" y="2068289"/>
            <a:ext cx="2071702" cy="584775"/>
          </a:xfrm>
          <a:prstGeom prst="rect">
            <a:avLst/>
          </a:prstGeom>
          <a:solidFill>
            <a:schemeClr val="bg1"/>
          </a:solidFill>
          <a:ln>
            <a:solidFill>
              <a:srgbClr val="FFC000"/>
            </a:solidFill>
          </a:ln>
        </p:spPr>
        <p:txBody>
          <a:bodyPr wrap="square" rtlCol="0">
            <a:spAutoFit/>
          </a:bodyPr>
          <a:lstStyle/>
          <a:p>
            <a:pPr algn="ctr"/>
            <a:r>
              <a:rPr lang="es-ES" sz="1600" dirty="0"/>
              <a:t>Promotor genómico tejido-específico</a:t>
            </a:r>
          </a:p>
        </p:txBody>
      </p:sp>
      <p:sp>
        <p:nvSpPr>
          <p:cNvPr id="78" name="77 Rectángulo"/>
          <p:cNvSpPr/>
          <p:nvPr/>
        </p:nvSpPr>
        <p:spPr>
          <a:xfrm>
            <a:off x="1000100" y="928670"/>
            <a:ext cx="357190"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CuadroTexto"/>
          <p:cNvSpPr txBox="1"/>
          <p:nvPr/>
        </p:nvSpPr>
        <p:spPr>
          <a:xfrm>
            <a:off x="6786578" y="1071546"/>
            <a:ext cx="2071702" cy="584775"/>
          </a:xfrm>
          <a:prstGeom prst="rect">
            <a:avLst/>
          </a:prstGeom>
          <a:solidFill>
            <a:schemeClr val="bg1"/>
          </a:solidFill>
          <a:ln>
            <a:solidFill>
              <a:srgbClr val="CC0099"/>
            </a:solidFill>
          </a:ln>
        </p:spPr>
        <p:txBody>
          <a:bodyPr wrap="square" rtlCol="0">
            <a:spAutoFit/>
          </a:bodyPr>
          <a:lstStyle/>
          <a:p>
            <a:pPr algn="ctr"/>
            <a:r>
              <a:rPr lang="es-ES" sz="1600" dirty="0"/>
              <a:t>Expresión gen de interés o </a:t>
            </a:r>
            <a:r>
              <a:rPr lang="es-ES" sz="1600" dirty="0" err="1"/>
              <a:t>ARNi</a:t>
            </a:r>
            <a:r>
              <a:rPr lang="es-ES" sz="1600" dirty="0"/>
              <a:t> </a:t>
            </a:r>
          </a:p>
        </p:txBody>
      </p:sp>
    </p:spTree>
    <p:extLst>
      <p:ext uri="{BB962C8B-B14F-4D97-AF65-F5344CB8AC3E}">
        <p14:creationId xmlns:p14="http://schemas.microsoft.com/office/powerpoint/2010/main" val="36940075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rg751-i1.gif"/>
          <p:cNvPicPr>
            <a:picLocks noChangeAspect="1"/>
          </p:cNvPicPr>
          <p:nvPr/>
        </p:nvPicPr>
        <p:blipFill rotWithShape="1">
          <a:blip r:embed="rId2">
            <a:extLst>
              <a:ext uri="{28A0092B-C50C-407E-A947-70E740481C1C}">
                <a14:useLocalDpi xmlns:a14="http://schemas.microsoft.com/office/drawing/2010/main" val="0"/>
              </a:ext>
            </a:extLst>
          </a:blip>
          <a:srcRect l="15165" r="15747" b="7188"/>
          <a:stretch/>
        </p:blipFill>
        <p:spPr bwMode="auto">
          <a:xfrm>
            <a:off x="1643042" y="214290"/>
            <a:ext cx="3071834" cy="230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srcRect/>
          <a:stretch>
            <a:fillRect/>
          </a:stretch>
        </p:blipFill>
        <p:spPr bwMode="auto">
          <a:xfrm>
            <a:off x="6715140" y="500042"/>
            <a:ext cx="1384477" cy="1857388"/>
          </a:xfrm>
          <a:prstGeom prst="rect">
            <a:avLst/>
          </a:prstGeom>
          <a:noFill/>
          <a:ln w="9525">
            <a:noFill/>
            <a:miter lim="800000"/>
            <a:headEnd/>
            <a:tailEnd/>
          </a:ln>
          <a:effectLst/>
        </p:spPr>
      </p:pic>
      <p:sp>
        <p:nvSpPr>
          <p:cNvPr id="9" name="QuadreDeText 14"/>
          <p:cNvSpPr txBox="1"/>
          <p:nvPr/>
        </p:nvSpPr>
        <p:spPr>
          <a:xfrm>
            <a:off x="1142976" y="2699089"/>
            <a:ext cx="7643290" cy="1323439"/>
          </a:xfrm>
          <a:prstGeom prst="rect">
            <a:avLst/>
          </a:prstGeom>
        </p:spPr>
        <p:txBody>
          <a:bodyPr wrap="square" rtlCol="0">
            <a:spAutoFit/>
          </a:bodyPr>
          <a:lstStyle/>
          <a:p>
            <a:pPr marL="0" indent="0" algn="ctr">
              <a:buNone/>
            </a:pPr>
            <a:r>
              <a:rPr lang="es-ES" sz="2000" b="1" dirty="0">
                <a:solidFill>
                  <a:schemeClr val="accent5">
                    <a:lumMod val="75000"/>
                  </a:schemeClr>
                </a:solidFill>
              </a:rPr>
              <a:t>Sospechamos que el gen “</a:t>
            </a:r>
            <a:r>
              <a:rPr lang="es-ES" sz="2000" b="1" dirty="0" err="1">
                <a:solidFill>
                  <a:schemeClr val="accent5">
                    <a:lumMod val="75000"/>
                  </a:schemeClr>
                </a:solidFill>
              </a:rPr>
              <a:t>eyeless</a:t>
            </a:r>
            <a:r>
              <a:rPr lang="es-ES" sz="2000" b="1" dirty="0">
                <a:solidFill>
                  <a:schemeClr val="accent5">
                    <a:lumMod val="75000"/>
                  </a:schemeClr>
                </a:solidFill>
              </a:rPr>
              <a:t>” tiene una función muy importante en la formación de los </a:t>
            </a:r>
            <a:r>
              <a:rPr lang="es-ES" sz="2000" b="1" dirty="0" err="1">
                <a:solidFill>
                  <a:schemeClr val="accent5">
                    <a:lumMod val="75000"/>
                  </a:schemeClr>
                </a:solidFill>
              </a:rPr>
              <a:t>fotoreceptores</a:t>
            </a:r>
            <a:r>
              <a:rPr lang="es-ES" sz="2000" b="1" dirty="0">
                <a:solidFill>
                  <a:schemeClr val="accent5">
                    <a:lumMod val="75000"/>
                  </a:schemeClr>
                </a:solidFill>
              </a:rPr>
              <a:t> de los ojos en </a:t>
            </a:r>
            <a:r>
              <a:rPr lang="es-ES" sz="2000" b="1" i="1" dirty="0">
                <a:solidFill>
                  <a:schemeClr val="accent5">
                    <a:lumMod val="75000"/>
                  </a:schemeClr>
                </a:solidFill>
              </a:rPr>
              <a:t>Drosophila</a:t>
            </a:r>
            <a:r>
              <a:rPr lang="es-ES" sz="2000" b="1" dirty="0">
                <a:solidFill>
                  <a:schemeClr val="accent5">
                    <a:lumMod val="75000"/>
                  </a:schemeClr>
                </a:solidFill>
              </a:rPr>
              <a:t>. Utilizando el sistema Gal4/UAS, ¿qué experimento podríais pensar para comprobarlo?</a:t>
            </a:r>
            <a:endParaRPr lang="en-US" sz="2000" dirty="0" err="1">
              <a:solidFill>
                <a:schemeClr val="accent5">
                  <a:lumMod val="75000"/>
                </a:schemeClr>
              </a:solidFill>
            </a:endParaRPr>
          </a:p>
        </p:txBody>
      </p:sp>
      <p:pic>
        <p:nvPicPr>
          <p:cNvPr id="10"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4175541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rg751-i1.gif"/>
          <p:cNvPicPr>
            <a:picLocks noChangeAspect="1"/>
          </p:cNvPicPr>
          <p:nvPr/>
        </p:nvPicPr>
        <p:blipFill rotWithShape="1">
          <a:blip r:embed="rId2">
            <a:extLst>
              <a:ext uri="{28A0092B-C50C-407E-A947-70E740481C1C}">
                <a14:useLocalDpi xmlns:a14="http://schemas.microsoft.com/office/drawing/2010/main" val="0"/>
              </a:ext>
            </a:extLst>
          </a:blip>
          <a:srcRect l="15165" r="15747" b="7188"/>
          <a:stretch/>
        </p:blipFill>
        <p:spPr bwMode="auto">
          <a:xfrm>
            <a:off x="1643042" y="214290"/>
            <a:ext cx="3071834" cy="230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srcRect/>
          <a:stretch>
            <a:fillRect/>
          </a:stretch>
        </p:blipFill>
        <p:spPr bwMode="auto">
          <a:xfrm>
            <a:off x="6715140" y="500042"/>
            <a:ext cx="1384477" cy="1857388"/>
          </a:xfrm>
          <a:prstGeom prst="rect">
            <a:avLst/>
          </a:prstGeom>
          <a:noFill/>
          <a:ln w="9525">
            <a:noFill/>
            <a:miter lim="800000"/>
            <a:headEnd/>
            <a:tailEnd/>
          </a:ln>
          <a:effectLst/>
        </p:spPr>
      </p:pic>
      <p:sp>
        <p:nvSpPr>
          <p:cNvPr id="9" name="QuadreDeText 14"/>
          <p:cNvSpPr txBox="1"/>
          <p:nvPr/>
        </p:nvSpPr>
        <p:spPr>
          <a:xfrm>
            <a:off x="1142976" y="2699089"/>
            <a:ext cx="7643290" cy="1323439"/>
          </a:xfrm>
          <a:prstGeom prst="rect">
            <a:avLst/>
          </a:prstGeom>
        </p:spPr>
        <p:txBody>
          <a:bodyPr wrap="square" rtlCol="0">
            <a:spAutoFit/>
          </a:bodyPr>
          <a:lstStyle/>
          <a:p>
            <a:pPr marL="0" indent="0" algn="ctr">
              <a:buNone/>
            </a:pPr>
            <a:r>
              <a:rPr lang="es-ES" sz="2000" b="1" dirty="0">
                <a:solidFill>
                  <a:schemeClr val="accent5">
                    <a:lumMod val="75000"/>
                  </a:schemeClr>
                </a:solidFill>
              </a:rPr>
              <a:t>Sospechamos que el gen “</a:t>
            </a:r>
            <a:r>
              <a:rPr lang="es-ES" sz="2000" b="1" dirty="0" err="1">
                <a:solidFill>
                  <a:schemeClr val="accent5">
                    <a:lumMod val="75000"/>
                  </a:schemeClr>
                </a:solidFill>
              </a:rPr>
              <a:t>eyeless</a:t>
            </a:r>
            <a:r>
              <a:rPr lang="es-ES" sz="2000" b="1" dirty="0">
                <a:solidFill>
                  <a:schemeClr val="accent5">
                    <a:lumMod val="75000"/>
                  </a:schemeClr>
                </a:solidFill>
              </a:rPr>
              <a:t>” tiene una función muy importante en la formación de los </a:t>
            </a:r>
            <a:r>
              <a:rPr lang="es-ES" sz="2000" b="1" dirty="0" err="1">
                <a:solidFill>
                  <a:schemeClr val="accent5">
                    <a:lumMod val="75000"/>
                  </a:schemeClr>
                </a:solidFill>
              </a:rPr>
              <a:t>fotoreceptores</a:t>
            </a:r>
            <a:r>
              <a:rPr lang="es-ES" sz="2000" b="1" dirty="0">
                <a:solidFill>
                  <a:schemeClr val="accent5">
                    <a:lumMod val="75000"/>
                  </a:schemeClr>
                </a:solidFill>
              </a:rPr>
              <a:t> de los ojos en </a:t>
            </a:r>
            <a:r>
              <a:rPr lang="es-ES" sz="2000" b="1" i="1" dirty="0">
                <a:solidFill>
                  <a:schemeClr val="accent5">
                    <a:lumMod val="75000"/>
                  </a:schemeClr>
                </a:solidFill>
              </a:rPr>
              <a:t>Drosophila</a:t>
            </a:r>
            <a:r>
              <a:rPr lang="es-ES" sz="2000" b="1" dirty="0">
                <a:solidFill>
                  <a:schemeClr val="accent5">
                    <a:lumMod val="75000"/>
                  </a:schemeClr>
                </a:solidFill>
              </a:rPr>
              <a:t>. Utilizando el sistema Gal4/UAS, ¿qué experimento podríais pensar para comprobarlo?</a:t>
            </a:r>
            <a:endParaRPr lang="en-US" sz="2000" dirty="0" err="1">
              <a:solidFill>
                <a:schemeClr val="accent5">
                  <a:lumMod val="75000"/>
                </a:schemeClr>
              </a:solidFill>
            </a:endParaRPr>
          </a:p>
        </p:txBody>
      </p:sp>
      <p:sp>
        <p:nvSpPr>
          <p:cNvPr id="10" name="9 CuadroTexto"/>
          <p:cNvSpPr txBox="1"/>
          <p:nvPr/>
        </p:nvSpPr>
        <p:spPr>
          <a:xfrm>
            <a:off x="1428728" y="4071942"/>
            <a:ext cx="7000924" cy="923330"/>
          </a:xfrm>
          <a:prstGeom prst="rect">
            <a:avLst/>
          </a:prstGeom>
          <a:noFill/>
        </p:spPr>
        <p:txBody>
          <a:bodyPr wrap="square" rtlCol="0">
            <a:spAutoFit/>
          </a:bodyPr>
          <a:lstStyle/>
          <a:p>
            <a:r>
              <a:rPr lang="es-ES" dirty="0">
                <a:solidFill>
                  <a:srgbClr val="00B050"/>
                </a:solidFill>
              </a:rPr>
              <a:t>Pista 1: </a:t>
            </a:r>
            <a:r>
              <a:rPr lang="es-ES" dirty="0"/>
              <a:t>En el laboratorio hemos podido clonar el gen de </a:t>
            </a:r>
            <a:r>
              <a:rPr lang="es-ES" i="1" dirty="0"/>
              <a:t>Drosophila </a:t>
            </a:r>
            <a:r>
              <a:rPr lang="es-ES" dirty="0"/>
              <a:t>“</a:t>
            </a:r>
            <a:r>
              <a:rPr lang="es-ES" dirty="0" err="1"/>
              <a:t>eyeless</a:t>
            </a:r>
            <a:r>
              <a:rPr lang="es-ES" dirty="0"/>
              <a:t>” en un vector, y con este, hemos generado una línea transgénica “</a:t>
            </a:r>
            <a:r>
              <a:rPr lang="es-ES" dirty="0">
                <a:solidFill>
                  <a:srgbClr val="CC0099"/>
                </a:solidFill>
              </a:rPr>
              <a:t>UAS-</a:t>
            </a:r>
            <a:r>
              <a:rPr lang="es-ES" dirty="0" err="1">
                <a:solidFill>
                  <a:srgbClr val="CC0099"/>
                </a:solidFill>
              </a:rPr>
              <a:t>eyeless</a:t>
            </a:r>
            <a:r>
              <a:rPr lang="es-ES" dirty="0"/>
              <a:t>”. </a:t>
            </a:r>
          </a:p>
        </p:txBody>
      </p:sp>
      <p:pic>
        <p:nvPicPr>
          <p:cNvPr id="11"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4175541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rg751-i1.gif"/>
          <p:cNvPicPr>
            <a:picLocks noChangeAspect="1"/>
          </p:cNvPicPr>
          <p:nvPr/>
        </p:nvPicPr>
        <p:blipFill rotWithShape="1">
          <a:blip r:embed="rId2">
            <a:extLst>
              <a:ext uri="{28A0092B-C50C-407E-A947-70E740481C1C}">
                <a14:useLocalDpi xmlns:a14="http://schemas.microsoft.com/office/drawing/2010/main" val="0"/>
              </a:ext>
            </a:extLst>
          </a:blip>
          <a:srcRect l="15165" r="15747" b="7188"/>
          <a:stretch/>
        </p:blipFill>
        <p:spPr bwMode="auto">
          <a:xfrm>
            <a:off x="1643042" y="214290"/>
            <a:ext cx="3071834" cy="230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srcRect/>
          <a:stretch>
            <a:fillRect/>
          </a:stretch>
        </p:blipFill>
        <p:spPr bwMode="auto">
          <a:xfrm>
            <a:off x="6715140" y="500042"/>
            <a:ext cx="1384477" cy="1857388"/>
          </a:xfrm>
          <a:prstGeom prst="rect">
            <a:avLst/>
          </a:prstGeom>
          <a:noFill/>
          <a:ln w="9525">
            <a:noFill/>
            <a:miter lim="800000"/>
            <a:headEnd/>
            <a:tailEnd/>
          </a:ln>
          <a:effectLst/>
        </p:spPr>
      </p:pic>
      <p:sp>
        <p:nvSpPr>
          <p:cNvPr id="9" name="QuadreDeText 14"/>
          <p:cNvSpPr txBox="1"/>
          <p:nvPr/>
        </p:nvSpPr>
        <p:spPr>
          <a:xfrm>
            <a:off x="1142976" y="2699089"/>
            <a:ext cx="7643290" cy="1323439"/>
          </a:xfrm>
          <a:prstGeom prst="rect">
            <a:avLst/>
          </a:prstGeom>
        </p:spPr>
        <p:txBody>
          <a:bodyPr wrap="square" rtlCol="0">
            <a:spAutoFit/>
          </a:bodyPr>
          <a:lstStyle/>
          <a:p>
            <a:pPr marL="0" indent="0" algn="ctr">
              <a:buNone/>
            </a:pPr>
            <a:r>
              <a:rPr lang="es-ES" sz="2000" b="1" dirty="0">
                <a:solidFill>
                  <a:schemeClr val="accent5">
                    <a:lumMod val="75000"/>
                  </a:schemeClr>
                </a:solidFill>
              </a:rPr>
              <a:t>Sospechamos que el gen “</a:t>
            </a:r>
            <a:r>
              <a:rPr lang="es-ES" sz="2000" b="1" dirty="0" err="1">
                <a:solidFill>
                  <a:schemeClr val="accent5">
                    <a:lumMod val="75000"/>
                  </a:schemeClr>
                </a:solidFill>
              </a:rPr>
              <a:t>eyeless</a:t>
            </a:r>
            <a:r>
              <a:rPr lang="es-ES" sz="2000" b="1" dirty="0">
                <a:solidFill>
                  <a:schemeClr val="accent5">
                    <a:lumMod val="75000"/>
                  </a:schemeClr>
                </a:solidFill>
              </a:rPr>
              <a:t>” tiene una función muy importante en la formación de los </a:t>
            </a:r>
            <a:r>
              <a:rPr lang="es-ES" sz="2000" b="1" dirty="0" err="1">
                <a:solidFill>
                  <a:schemeClr val="accent5">
                    <a:lumMod val="75000"/>
                  </a:schemeClr>
                </a:solidFill>
              </a:rPr>
              <a:t>fotoreceptores</a:t>
            </a:r>
            <a:r>
              <a:rPr lang="es-ES" sz="2000" b="1" dirty="0">
                <a:solidFill>
                  <a:schemeClr val="accent5">
                    <a:lumMod val="75000"/>
                  </a:schemeClr>
                </a:solidFill>
              </a:rPr>
              <a:t> de los ojos en </a:t>
            </a:r>
            <a:r>
              <a:rPr lang="es-ES" sz="2000" b="1" i="1" dirty="0">
                <a:solidFill>
                  <a:schemeClr val="accent5">
                    <a:lumMod val="75000"/>
                  </a:schemeClr>
                </a:solidFill>
              </a:rPr>
              <a:t>Drosophila</a:t>
            </a:r>
            <a:r>
              <a:rPr lang="es-ES" sz="2000" b="1" dirty="0">
                <a:solidFill>
                  <a:schemeClr val="accent5">
                    <a:lumMod val="75000"/>
                  </a:schemeClr>
                </a:solidFill>
              </a:rPr>
              <a:t>. Utilizando el sistema Gal4/UAS, ¿qué experimento podríais pensar para comprobarlo?</a:t>
            </a:r>
            <a:endParaRPr lang="en-US" sz="2000" dirty="0" err="1">
              <a:solidFill>
                <a:schemeClr val="accent5">
                  <a:lumMod val="75000"/>
                </a:schemeClr>
              </a:solidFill>
            </a:endParaRPr>
          </a:p>
        </p:txBody>
      </p:sp>
      <p:sp>
        <p:nvSpPr>
          <p:cNvPr id="10" name="9 CuadroTexto"/>
          <p:cNvSpPr txBox="1"/>
          <p:nvPr/>
        </p:nvSpPr>
        <p:spPr>
          <a:xfrm>
            <a:off x="1428728" y="4071942"/>
            <a:ext cx="7000924" cy="923330"/>
          </a:xfrm>
          <a:prstGeom prst="rect">
            <a:avLst/>
          </a:prstGeom>
          <a:noFill/>
        </p:spPr>
        <p:txBody>
          <a:bodyPr wrap="square" rtlCol="0">
            <a:spAutoFit/>
          </a:bodyPr>
          <a:lstStyle/>
          <a:p>
            <a:r>
              <a:rPr lang="es-ES" dirty="0">
                <a:solidFill>
                  <a:srgbClr val="00B050"/>
                </a:solidFill>
              </a:rPr>
              <a:t>Pista 1: </a:t>
            </a:r>
            <a:r>
              <a:rPr lang="es-ES" dirty="0"/>
              <a:t>En el laboratorio hemos podido clonar el gen de </a:t>
            </a:r>
            <a:r>
              <a:rPr lang="es-ES" i="1" dirty="0"/>
              <a:t>Drosophila </a:t>
            </a:r>
            <a:r>
              <a:rPr lang="es-ES" dirty="0"/>
              <a:t>“</a:t>
            </a:r>
            <a:r>
              <a:rPr lang="es-ES" dirty="0" err="1"/>
              <a:t>eyeless</a:t>
            </a:r>
            <a:r>
              <a:rPr lang="es-ES" dirty="0"/>
              <a:t>” en un vector, y con este, hemos generado una línea transgénica “</a:t>
            </a:r>
            <a:r>
              <a:rPr lang="es-ES" dirty="0">
                <a:solidFill>
                  <a:srgbClr val="CC0099"/>
                </a:solidFill>
              </a:rPr>
              <a:t>UAS-</a:t>
            </a:r>
            <a:r>
              <a:rPr lang="es-ES" dirty="0" err="1">
                <a:solidFill>
                  <a:srgbClr val="CC0099"/>
                </a:solidFill>
              </a:rPr>
              <a:t>eyeless</a:t>
            </a:r>
            <a:r>
              <a:rPr lang="es-ES" dirty="0"/>
              <a:t>”. </a:t>
            </a:r>
          </a:p>
        </p:txBody>
      </p:sp>
      <p:pic>
        <p:nvPicPr>
          <p:cNvPr id="11"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4" name="13 CuadroTexto"/>
          <p:cNvSpPr txBox="1"/>
          <p:nvPr/>
        </p:nvSpPr>
        <p:spPr>
          <a:xfrm>
            <a:off x="1428728" y="4995272"/>
            <a:ext cx="7286676" cy="646331"/>
          </a:xfrm>
          <a:prstGeom prst="rect">
            <a:avLst/>
          </a:prstGeom>
          <a:noFill/>
        </p:spPr>
        <p:txBody>
          <a:bodyPr wrap="square" rtlCol="0">
            <a:spAutoFit/>
          </a:bodyPr>
          <a:lstStyle/>
          <a:p>
            <a:r>
              <a:rPr lang="es-ES" dirty="0">
                <a:solidFill>
                  <a:srgbClr val="00B050"/>
                </a:solidFill>
              </a:rPr>
              <a:t>Pista 2: </a:t>
            </a:r>
            <a:r>
              <a:rPr lang="es-ES" dirty="0"/>
              <a:t>Buscando por la bibliografía, hemos encontrado que el gen “</a:t>
            </a:r>
            <a:r>
              <a:rPr lang="es-ES" dirty="0" err="1"/>
              <a:t>dpp</a:t>
            </a:r>
            <a:r>
              <a:rPr lang="es-ES" dirty="0"/>
              <a:t>” se expresa de forma específica en las patas de la mosca.</a:t>
            </a:r>
          </a:p>
        </p:txBody>
      </p:sp>
    </p:spTree>
    <p:extLst>
      <p:ext uri="{BB962C8B-B14F-4D97-AF65-F5344CB8AC3E}">
        <p14:creationId xmlns:p14="http://schemas.microsoft.com/office/powerpoint/2010/main" val="4175541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rg751-i1.gif"/>
          <p:cNvPicPr>
            <a:picLocks noChangeAspect="1"/>
          </p:cNvPicPr>
          <p:nvPr/>
        </p:nvPicPr>
        <p:blipFill rotWithShape="1">
          <a:blip r:embed="rId2">
            <a:extLst>
              <a:ext uri="{28A0092B-C50C-407E-A947-70E740481C1C}">
                <a14:useLocalDpi xmlns:a14="http://schemas.microsoft.com/office/drawing/2010/main" val="0"/>
              </a:ext>
            </a:extLst>
          </a:blip>
          <a:srcRect l="15165" r="15747" b="7188"/>
          <a:stretch/>
        </p:blipFill>
        <p:spPr bwMode="auto">
          <a:xfrm>
            <a:off x="1643042" y="214290"/>
            <a:ext cx="3071834" cy="230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srcRect/>
          <a:stretch>
            <a:fillRect/>
          </a:stretch>
        </p:blipFill>
        <p:spPr bwMode="auto">
          <a:xfrm>
            <a:off x="6715140" y="500042"/>
            <a:ext cx="1384477" cy="1857388"/>
          </a:xfrm>
          <a:prstGeom prst="rect">
            <a:avLst/>
          </a:prstGeom>
          <a:noFill/>
          <a:ln w="9525">
            <a:noFill/>
            <a:miter lim="800000"/>
            <a:headEnd/>
            <a:tailEnd/>
          </a:ln>
          <a:effectLst/>
        </p:spPr>
      </p:pic>
      <p:sp>
        <p:nvSpPr>
          <p:cNvPr id="9" name="QuadreDeText 14"/>
          <p:cNvSpPr txBox="1"/>
          <p:nvPr/>
        </p:nvSpPr>
        <p:spPr>
          <a:xfrm>
            <a:off x="1142976" y="2699089"/>
            <a:ext cx="7643290" cy="1323439"/>
          </a:xfrm>
          <a:prstGeom prst="rect">
            <a:avLst/>
          </a:prstGeom>
        </p:spPr>
        <p:txBody>
          <a:bodyPr wrap="square" rtlCol="0">
            <a:spAutoFit/>
          </a:bodyPr>
          <a:lstStyle/>
          <a:p>
            <a:pPr marL="0" indent="0" algn="ctr">
              <a:buNone/>
            </a:pPr>
            <a:r>
              <a:rPr lang="es-ES" sz="2000" b="1" dirty="0">
                <a:solidFill>
                  <a:schemeClr val="accent5">
                    <a:lumMod val="75000"/>
                  </a:schemeClr>
                </a:solidFill>
              </a:rPr>
              <a:t>Sospechamos que el gen “</a:t>
            </a:r>
            <a:r>
              <a:rPr lang="es-ES" sz="2000" b="1" dirty="0" err="1">
                <a:solidFill>
                  <a:schemeClr val="accent5">
                    <a:lumMod val="75000"/>
                  </a:schemeClr>
                </a:solidFill>
              </a:rPr>
              <a:t>eyeless</a:t>
            </a:r>
            <a:r>
              <a:rPr lang="es-ES" sz="2000" b="1" dirty="0">
                <a:solidFill>
                  <a:schemeClr val="accent5">
                    <a:lumMod val="75000"/>
                  </a:schemeClr>
                </a:solidFill>
              </a:rPr>
              <a:t>” tiene una función muy importante en la formación de los </a:t>
            </a:r>
            <a:r>
              <a:rPr lang="es-ES" sz="2000" b="1" dirty="0" err="1">
                <a:solidFill>
                  <a:schemeClr val="accent5">
                    <a:lumMod val="75000"/>
                  </a:schemeClr>
                </a:solidFill>
              </a:rPr>
              <a:t>fotoreceptores</a:t>
            </a:r>
            <a:r>
              <a:rPr lang="es-ES" sz="2000" b="1" dirty="0">
                <a:solidFill>
                  <a:schemeClr val="accent5">
                    <a:lumMod val="75000"/>
                  </a:schemeClr>
                </a:solidFill>
              </a:rPr>
              <a:t> de los ojos en </a:t>
            </a:r>
            <a:r>
              <a:rPr lang="es-ES" sz="2000" b="1" i="1" dirty="0">
                <a:solidFill>
                  <a:schemeClr val="accent5">
                    <a:lumMod val="75000"/>
                  </a:schemeClr>
                </a:solidFill>
              </a:rPr>
              <a:t>Drosophila</a:t>
            </a:r>
            <a:r>
              <a:rPr lang="es-ES" sz="2000" b="1" dirty="0">
                <a:solidFill>
                  <a:schemeClr val="accent5">
                    <a:lumMod val="75000"/>
                  </a:schemeClr>
                </a:solidFill>
              </a:rPr>
              <a:t>. Utilizando el sistema Gal4/UAS, ¿qué experimento podríais pensar para comprobarlo?</a:t>
            </a:r>
            <a:endParaRPr lang="en-US" sz="2000" dirty="0" err="1">
              <a:solidFill>
                <a:schemeClr val="accent5">
                  <a:lumMod val="75000"/>
                </a:schemeClr>
              </a:solidFill>
            </a:endParaRPr>
          </a:p>
        </p:txBody>
      </p:sp>
      <p:sp>
        <p:nvSpPr>
          <p:cNvPr id="10" name="9 CuadroTexto"/>
          <p:cNvSpPr txBox="1"/>
          <p:nvPr/>
        </p:nvSpPr>
        <p:spPr>
          <a:xfrm>
            <a:off x="1428728" y="4060541"/>
            <a:ext cx="7000924" cy="923330"/>
          </a:xfrm>
          <a:prstGeom prst="rect">
            <a:avLst/>
          </a:prstGeom>
          <a:noFill/>
        </p:spPr>
        <p:txBody>
          <a:bodyPr wrap="square" rtlCol="0">
            <a:spAutoFit/>
          </a:bodyPr>
          <a:lstStyle/>
          <a:p>
            <a:r>
              <a:rPr lang="es-ES" dirty="0">
                <a:solidFill>
                  <a:srgbClr val="00B050"/>
                </a:solidFill>
              </a:rPr>
              <a:t>Pista 1: </a:t>
            </a:r>
            <a:r>
              <a:rPr lang="es-ES" dirty="0"/>
              <a:t>En el laboratorio hemos podido clonar el gen de </a:t>
            </a:r>
            <a:r>
              <a:rPr lang="es-ES" i="1" dirty="0"/>
              <a:t>Drosophila </a:t>
            </a:r>
            <a:r>
              <a:rPr lang="es-ES" dirty="0"/>
              <a:t>“</a:t>
            </a:r>
            <a:r>
              <a:rPr lang="es-ES" dirty="0" err="1"/>
              <a:t>eyeless</a:t>
            </a:r>
            <a:r>
              <a:rPr lang="es-ES" dirty="0"/>
              <a:t>” en un vector, y con este, hemos generado una línea transgénica “</a:t>
            </a:r>
            <a:r>
              <a:rPr lang="es-ES" dirty="0">
                <a:solidFill>
                  <a:srgbClr val="CC0099"/>
                </a:solidFill>
              </a:rPr>
              <a:t>UAS-</a:t>
            </a:r>
            <a:r>
              <a:rPr lang="es-ES" dirty="0" err="1">
                <a:solidFill>
                  <a:srgbClr val="CC0099"/>
                </a:solidFill>
              </a:rPr>
              <a:t>eyeless</a:t>
            </a:r>
            <a:r>
              <a:rPr lang="es-ES" dirty="0"/>
              <a:t>”. </a:t>
            </a:r>
          </a:p>
        </p:txBody>
      </p:sp>
      <p:pic>
        <p:nvPicPr>
          <p:cNvPr id="11"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4" name="13 CuadroTexto"/>
          <p:cNvSpPr txBox="1"/>
          <p:nvPr/>
        </p:nvSpPr>
        <p:spPr>
          <a:xfrm>
            <a:off x="1411252" y="5002473"/>
            <a:ext cx="7286676" cy="646331"/>
          </a:xfrm>
          <a:prstGeom prst="rect">
            <a:avLst/>
          </a:prstGeom>
          <a:noFill/>
        </p:spPr>
        <p:txBody>
          <a:bodyPr wrap="square" rtlCol="0">
            <a:spAutoFit/>
          </a:bodyPr>
          <a:lstStyle/>
          <a:p>
            <a:r>
              <a:rPr lang="es-ES" dirty="0">
                <a:solidFill>
                  <a:srgbClr val="00B050"/>
                </a:solidFill>
              </a:rPr>
              <a:t>Pista 2: </a:t>
            </a:r>
            <a:r>
              <a:rPr lang="es-ES" dirty="0"/>
              <a:t>Buscando por la bibliografía, hemos encontrado que el gen “</a:t>
            </a:r>
            <a:r>
              <a:rPr lang="es-ES" dirty="0" err="1"/>
              <a:t>dpp</a:t>
            </a:r>
            <a:r>
              <a:rPr lang="es-ES" dirty="0"/>
              <a:t>” se expresa de forma específica en las patas de la mosca.</a:t>
            </a:r>
          </a:p>
        </p:txBody>
      </p:sp>
      <p:sp>
        <p:nvSpPr>
          <p:cNvPr id="15" name="14 CuadroTexto"/>
          <p:cNvSpPr txBox="1"/>
          <p:nvPr/>
        </p:nvSpPr>
        <p:spPr>
          <a:xfrm>
            <a:off x="1428728" y="5777701"/>
            <a:ext cx="7000924" cy="646331"/>
          </a:xfrm>
          <a:prstGeom prst="rect">
            <a:avLst/>
          </a:prstGeom>
          <a:noFill/>
        </p:spPr>
        <p:txBody>
          <a:bodyPr wrap="square" rtlCol="0">
            <a:spAutoFit/>
          </a:bodyPr>
          <a:lstStyle/>
          <a:p>
            <a:r>
              <a:rPr lang="es-ES" dirty="0">
                <a:solidFill>
                  <a:srgbClr val="00B050"/>
                </a:solidFill>
              </a:rPr>
              <a:t>Pista 3: </a:t>
            </a:r>
            <a:r>
              <a:rPr lang="es-ES" dirty="0"/>
              <a:t>En el laboratorio vecino estudian el desarrollo de las patas, y nos han podido dejar una línea transgénica “</a:t>
            </a:r>
            <a:r>
              <a:rPr lang="es-ES" dirty="0">
                <a:solidFill>
                  <a:srgbClr val="FFC000"/>
                </a:solidFill>
              </a:rPr>
              <a:t>dpp-gal4</a:t>
            </a:r>
            <a:r>
              <a:rPr lang="es-ES" dirty="0"/>
              <a:t>”. </a:t>
            </a:r>
          </a:p>
        </p:txBody>
      </p:sp>
    </p:spTree>
    <p:extLst>
      <p:ext uri="{BB962C8B-B14F-4D97-AF65-F5344CB8AC3E}">
        <p14:creationId xmlns:p14="http://schemas.microsoft.com/office/powerpoint/2010/main" val="4175541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52650"/>
            <a:ext cx="6065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1944688" y="6207125"/>
            <a:ext cx="5788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ES" sz="1800" dirty="0">
                <a:solidFill>
                  <a:schemeClr val="tx1">
                    <a:lumMod val="50000"/>
                    <a:lumOff val="50000"/>
                  </a:schemeClr>
                </a:solidFill>
                <a:latin typeface="Arial" panose="020B0604020202020204" pitchFamily="34" charset="0"/>
                <a:cs typeface="Arial" panose="020B0604020202020204" pitchFamily="34" charset="0"/>
              </a:rPr>
              <a:t>Mosca adulta expresando el gen </a:t>
            </a:r>
            <a:r>
              <a:rPr lang="es-ES" altLang="es-ES" sz="1800" i="1" dirty="0" err="1">
                <a:solidFill>
                  <a:schemeClr val="tx1">
                    <a:lumMod val="50000"/>
                    <a:lumOff val="50000"/>
                  </a:schemeClr>
                </a:solidFill>
                <a:latin typeface="Arial" panose="020B0604020202020204" pitchFamily="34" charset="0"/>
                <a:cs typeface="Arial" panose="020B0604020202020204" pitchFamily="34" charset="0"/>
              </a:rPr>
              <a:t>eyeless</a:t>
            </a:r>
            <a:r>
              <a:rPr lang="es-ES" altLang="es-ES" sz="1800" dirty="0">
                <a:solidFill>
                  <a:schemeClr val="tx1">
                    <a:lumMod val="50000"/>
                    <a:lumOff val="50000"/>
                  </a:schemeClr>
                </a:solidFill>
                <a:latin typeface="Arial" panose="020B0604020202020204" pitchFamily="34" charset="0"/>
                <a:cs typeface="Arial" panose="020B0604020202020204" pitchFamily="34" charset="0"/>
              </a:rPr>
              <a:t> en las patas</a:t>
            </a:r>
            <a:endParaRPr lang="en-US" altLang="es-ES"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Picture 10" descr="nrg751-i1.gif"/>
          <p:cNvPicPr>
            <a:picLocks noChangeAspect="1"/>
          </p:cNvPicPr>
          <p:nvPr/>
        </p:nvPicPr>
        <p:blipFill rotWithShape="1">
          <a:blip r:embed="rId3">
            <a:extLst>
              <a:ext uri="{28A0092B-C50C-407E-A947-70E740481C1C}">
                <a14:useLocalDpi xmlns:a14="http://schemas.microsoft.com/office/drawing/2010/main" val="0"/>
              </a:ext>
            </a:extLst>
          </a:blip>
          <a:srcRect l="15165" r="15747"/>
          <a:stretch/>
        </p:blipFill>
        <p:spPr bwMode="auto">
          <a:xfrm>
            <a:off x="1344613" y="95479"/>
            <a:ext cx="2423886"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4175541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52650"/>
            <a:ext cx="6065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1944688" y="6207125"/>
            <a:ext cx="5788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ES" sz="1800" dirty="0">
                <a:solidFill>
                  <a:schemeClr val="tx1">
                    <a:lumMod val="50000"/>
                    <a:lumOff val="50000"/>
                  </a:schemeClr>
                </a:solidFill>
                <a:latin typeface="Arial" panose="020B0604020202020204" pitchFamily="34" charset="0"/>
                <a:cs typeface="Arial" panose="020B0604020202020204" pitchFamily="34" charset="0"/>
              </a:rPr>
              <a:t>Mosca adulta expresando el gen </a:t>
            </a:r>
            <a:r>
              <a:rPr lang="es-ES" altLang="es-ES" sz="1800" i="1" dirty="0" err="1">
                <a:solidFill>
                  <a:schemeClr val="tx1">
                    <a:lumMod val="50000"/>
                    <a:lumOff val="50000"/>
                  </a:schemeClr>
                </a:solidFill>
                <a:latin typeface="Arial" panose="020B0604020202020204" pitchFamily="34" charset="0"/>
                <a:cs typeface="Arial" panose="020B0604020202020204" pitchFamily="34" charset="0"/>
              </a:rPr>
              <a:t>eyeless</a:t>
            </a:r>
            <a:r>
              <a:rPr lang="es-ES" altLang="es-ES" sz="1800" dirty="0">
                <a:solidFill>
                  <a:schemeClr val="tx1">
                    <a:lumMod val="50000"/>
                    <a:lumOff val="50000"/>
                  </a:schemeClr>
                </a:solidFill>
                <a:latin typeface="Arial" panose="020B0604020202020204" pitchFamily="34" charset="0"/>
                <a:cs typeface="Arial" panose="020B0604020202020204" pitchFamily="34" charset="0"/>
              </a:rPr>
              <a:t> en las patas</a:t>
            </a:r>
            <a:endParaRPr lang="en-US" altLang="es-ES"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Picture 10" descr="nrg751-i1.gif"/>
          <p:cNvPicPr>
            <a:picLocks noChangeAspect="1"/>
          </p:cNvPicPr>
          <p:nvPr/>
        </p:nvPicPr>
        <p:blipFill rotWithShape="1">
          <a:blip r:embed="rId3">
            <a:extLst>
              <a:ext uri="{28A0092B-C50C-407E-A947-70E740481C1C}">
                <a14:useLocalDpi xmlns:a14="http://schemas.microsoft.com/office/drawing/2010/main" val="0"/>
              </a:ext>
            </a:extLst>
          </a:blip>
          <a:srcRect l="15165" r="15747"/>
          <a:stretch/>
        </p:blipFill>
        <p:spPr bwMode="auto">
          <a:xfrm>
            <a:off x="1344613" y="95479"/>
            <a:ext cx="2423886"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1" name="10 CuadroTexto"/>
          <p:cNvSpPr txBox="1"/>
          <p:nvPr/>
        </p:nvSpPr>
        <p:spPr>
          <a:xfrm>
            <a:off x="4714876" y="428604"/>
            <a:ext cx="3786214" cy="144655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s-ES" sz="4400" dirty="0">
                <a:effectLst>
                  <a:outerShdw blurRad="38100" dist="38100" dir="2700000" algn="tl">
                    <a:srgbClr val="000000">
                      <a:alpha val="43137"/>
                    </a:srgbClr>
                  </a:outerShdw>
                </a:effectLst>
              </a:rPr>
              <a:t>¿ALTERNATIVA OPUESTA?</a:t>
            </a:r>
          </a:p>
        </p:txBody>
      </p:sp>
    </p:spTree>
    <p:extLst>
      <p:ext uri="{BB962C8B-B14F-4D97-AF65-F5344CB8AC3E}">
        <p14:creationId xmlns:p14="http://schemas.microsoft.com/office/powerpoint/2010/main" val="4175541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rg751-i1.gif"/>
          <p:cNvPicPr>
            <a:picLocks noChangeAspect="1"/>
          </p:cNvPicPr>
          <p:nvPr/>
        </p:nvPicPr>
        <p:blipFill rotWithShape="1">
          <a:blip r:embed="rId2">
            <a:extLst>
              <a:ext uri="{28A0092B-C50C-407E-A947-70E740481C1C}">
                <a14:useLocalDpi xmlns:a14="http://schemas.microsoft.com/office/drawing/2010/main" val="0"/>
              </a:ext>
            </a:extLst>
          </a:blip>
          <a:srcRect l="15165" r="15747"/>
          <a:stretch/>
        </p:blipFill>
        <p:spPr bwMode="auto">
          <a:xfrm>
            <a:off x="1344613" y="95479"/>
            <a:ext cx="2423886"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1" name="10 CuadroTexto"/>
          <p:cNvSpPr txBox="1"/>
          <p:nvPr/>
        </p:nvSpPr>
        <p:spPr>
          <a:xfrm>
            <a:off x="4714876" y="428604"/>
            <a:ext cx="3786214" cy="144655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s-ES" sz="4400" dirty="0">
                <a:effectLst>
                  <a:outerShdw blurRad="38100" dist="38100" dir="2700000" algn="tl">
                    <a:srgbClr val="000000">
                      <a:alpha val="43137"/>
                    </a:srgbClr>
                  </a:outerShdw>
                </a:effectLst>
              </a:rPr>
              <a:t>¿ALTERNATIVA OPUESTA?</a:t>
            </a:r>
          </a:p>
        </p:txBody>
      </p:sp>
      <p:pic>
        <p:nvPicPr>
          <p:cNvPr id="13" name="Picture 2" descr="http://nas-sites.org/ge-crops/files/2015/08/Slide4.jpg"/>
          <p:cNvPicPr>
            <a:picLocks noChangeAspect="1" noChangeArrowheads="1"/>
          </p:cNvPicPr>
          <p:nvPr/>
        </p:nvPicPr>
        <p:blipFill>
          <a:blip r:embed="rId6">
            <a:extLst>
              <a:ext uri="{28A0092B-C50C-407E-A947-70E740481C1C}">
                <a14:useLocalDpi xmlns:a14="http://schemas.microsoft.com/office/drawing/2010/main" val="0"/>
              </a:ext>
            </a:extLst>
          </a:blip>
          <a:srcRect t="18389"/>
          <a:stretch>
            <a:fillRect/>
          </a:stretch>
        </p:blipFill>
        <p:spPr bwMode="auto">
          <a:xfrm>
            <a:off x="2428860" y="2961010"/>
            <a:ext cx="5012846" cy="3068284"/>
          </a:xfrm>
          <a:prstGeom prst="rect">
            <a:avLst/>
          </a:prstGeom>
          <a:solidFill>
            <a:schemeClr val="bg1"/>
          </a:solidFill>
        </p:spPr>
      </p:pic>
      <p:sp>
        <p:nvSpPr>
          <p:cNvPr id="14" name="13 CuadroTexto"/>
          <p:cNvSpPr txBox="1"/>
          <p:nvPr/>
        </p:nvSpPr>
        <p:spPr>
          <a:xfrm>
            <a:off x="3941244" y="4702742"/>
            <a:ext cx="1382698" cy="369332"/>
          </a:xfrm>
          <a:prstGeom prst="rect">
            <a:avLst/>
          </a:prstGeom>
          <a:solidFill>
            <a:schemeClr val="bg1"/>
          </a:solidFill>
        </p:spPr>
        <p:txBody>
          <a:bodyPr wrap="square" rtlCol="0">
            <a:spAutoFit/>
          </a:bodyPr>
          <a:lstStyle/>
          <a:p>
            <a:r>
              <a:rPr lang="es-ES" b="1" dirty="0">
                <a:solidFill>
                  <a:srgbClr val="FF0000"/>
                </a:solidFill>
              </a:rPr>
              <a:t>RNA</a:t>
            </a:r>
            <a:r>
              <a:rPr lang="es-ES" b="1" dirty="0"/>
              <a:t> -</a:t>
            </a:r>
            <a:r>
              <a:rPr lang="es-ES" b="1" dirty="0">
                <a:solidFill>
                  <a:srgbClr val="92D050"/>
                </a:solidFill>
              </a:rPr>
              <a:t> </a:t>
            </a:r>
            <a:r>
              <a:rPr lang="es-ES" b="1" dirty="0" err="1">
                <a:solidFill>
                  <a:srgbClr val="92D050"/>
                </a:solidFill>
              </a:rPr>
              <a:t>RNAi</a:t>
            </a:r>
            <a:endParaRPr lang="es-ES" b="1" dirty="0">
              <a:solidFill>
                <a:srgbClr val="92D050"/>
              </a:solidFill>
            </a:endParaRPr>
          </a:p>
        </p:txBody>
      </p:sp>
      <p:sp>
        <p:nvSpPr>
          <p:cNvPr id="16" name="15 CuadroTexto"/>
          <p:cNvSpPr txBox="1"/>
          <p:nvPr/>
        </p:nvSpPr>
        <p:spPr>
          <a:xfrm>
            <a:off x="4584186" y="2786058"/>
            <a:ext cx="806574" cy="369332"/>
          </a:xfrm>
          <a:prstGeom prst="rect">
            <a:avLst/>
          </a:prstGeom>
          <a:noFill/>
        </p:spPr>
        <p:txBody>
          <a:bodyPr wrap="square" rtlCol="0">
            <a:spAutoFit/>
          </a:bodyPr>
          <a:lstStyle/>
          <a:p>
            <a:r>
              <a:rPr lang="es-ES" b="1" dirty="0" err="1">
                <a:solidFill>
                  <a:srgbClr val="92D050"/>
                </a:solidFill>
              </a:rPr>
              <a:t>RNAi</a:t>
            </a:r>
            <a:endParaRPr lang="es-ES" b="1" dirty="0">
              <a:solidFill>
                <a:srgbClr val="92D050"/>
              </a:solidFill>
            </a:endParaRPr>
          </a:p>
        </p:txBody>
      </p:sp>
      <p:sp>
        <p:nvSpPr>
          <p:cNvPr id="17" name="16 CuadroTexto"/>
          <p:cNvSpPr txBox="1"/>
          <p:nvPr/>
        </p:nvSpPr>
        <p:spPr>
          <a:xfrm>
            <a:off x="5429256" y="5344555"/>
            <a:ext cx="1714512" cy="584775"/>
          </a:xfrm>
          <a:prstGeom prst="rect">
            <a:avLst/>
          </a:prstGeom>
          <a:solidFill>
            <a:schemeClr val="bg1"/>
          </a:solidFill>
        </p:spPr>
        <p:txBody>
          <a:bodyPr wrap="square" rtlCol="0">
            <a:spAutoFit/>
          </a:bodyPr>
          <a:lstStyle/>
          <a:p>
            <a:r>
              <a:rPr lang="es-ES" sz="1600" dirty="0"/>
              <a:t>   </a:t>
            </a:r>
          </a:p>
          <a:p>
            <a:endParaRPr lang="es-ES" sz="1600" dirty="0"/>
          </a:p>
        </p:txBody>
      </p:sp>
    </p:spTree>
    <p:extLst>
      <p:ext uri="{BB962C8B-B14F-4D97-AF65-F5344CB8AC3E}">
        <p14:creationId xmlns:p14="http://schemas.microsoft.com/office/powerpoint/2010/main" val="417554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u="sng" dirty="0">
                <a:solidFill>
                  <a:schemeClr val="tx1">
                    <a:lumMod val="50000"/>
                    <a:lumOff val="50000"/>
                  </a:schemeClr>
                </a:solidFill>
                <a:ea typeface="Arial" charset="0"/>
                <a:cs typeface="Arial" charset="0"/>
              </a:rPr>
              <a:t>II. </a:t>
            </a:r>
            <a:r>
              <a:rPr lang="en-GB" sz="2000" b="1" i="1" u="sng" dirty="0">
                <a:solidFill>
                  <a:schemeClr val="tx1">
                    <a:lumMod val="50000"/>
                    <a:lumOff val="50000"/>
                  </a:schemeClr>
                </a:solidFill>
                <a:ea typeface="Arial" charset="0"/>
                <a:cs typeface="Arial" charset="0"/>
              </a:rPr>
              <a:t>Drosophila melanogaster</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mucho</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más</a:t>
            </a:r>
            <a:r>
              <a:rPr lang="en-GB" sz="2000" b="1" u="sng" dirty="0">
                <a:solidFill>
                  <a:schemeClr val="tx1">
                    <a:lumMod val="50000"/>
                    <a:lumOff val="50000"/>
                  </a:schemeClr>
                </a:solidFill>
                <a:ea typeface="Arial" charset="0"/>
                <a:cs typeface="Arial" charset="0"/>
              </a:rPr>
              <a:t> que una </a:t>
            </a:r>
            <a:r>
              <a:rPr lang="en-GB" sz="2000" b="1" u="sng" dirty="0" err="1">
                <a:solidFill>
                  <a:schemeClr val="tx1">
                    <a:lumMod val="50000"/>
                    <a:lumOff val="50000"/>
                  </a:schemeClr>
                </a:solidFill>
                <a:ea typeface="Arial" charset="0"/>
                <a:cs typeface="Arial" charset="0"/>
              </a:rPr>
              <a:t>mosca</a:t>
            </a:r>
            <a:r>
              <a:rPr lang="en-GB" sz="2000" b="1" u="sng" dirty="0">
                <a:solidFill>
                  <a:schemeClr val="tx1">
                    <a:lumMod val="50000"/>
                    <a:lumOff val="50000"/>
                  </a:schemeClr>
                </a:solidFill>
                <a:ea typeface="Arial" charset="0"/>
                <a:cs typeface="Arial" charset="0"/>
              </a:rPr>
              <a:t>!</a:t>
            </a:r>
            <a:endParaRPr lang="en-GB" sz="2000" u="sng" dirty="0">
              <a:solidFill>
                <a:schemeClr val="tx1">
                  <a:lumMod val="50000"/>
                  <a:lumOff val="50000"/>
                </a:schemeClr>
              </a:solidFill>
              <a:ea typeface="Arial" charset="0"/>
              <a:cs typeface="Arial"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75" y="1714488"/>
            <a:ext cx="3524250" cy="3810000"/>
          </a:xfrm>
          <a:prstGeom prst="rect">
            <a:avLst/>
          </a:prstGeom>
        </p:spPr>
      </p:pic>
      <p:sp>
        <p:nvSpPr>
          <p:cNvPr id="5" name="Cloud Callout 10"/>
          <p:cNvSpPr/>
          <p:nvPr/>
        </p:nvSpPr>
        <p:spPr>
          <a:xfrm>
            <a:off x="6215074" y="785794"/>
            <a:ext cx="2370899" cy="1296144"/>
          </a:xfrm>
          <a:prstGeom prst="cloudCallout">
            <a:avLst>
              <a:gd name="adj1" fmla="val 56099"/>
              <a:gd name="adj2" fmla="val 7568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latin typeface="Arial" panose="020B0604020202020204" pitchFamily="34" charset="0"/>
                <a:cs typeface="Arial" panose="020B0604020202020204" pitchFamily="34" charset="0"/>
              </a:rPr>
              <a:t>¿¡¿A quién le importan las moscas?!?</a:t>
            </a:r>
          </a:p>
        </p:txBody>
      </p:sp>
    </p:spTree>
    <p:extLst>
      <p:ext uri="{BB962C8B-B14F-4D97-AF65-F5344CB8AC3E}">
        <p14:creationId xmlns:p14="http://schemas.microsoft.com/office/powerpoint/2010/main" val="26837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ChangeArrowheads="1"/>
          </p:cNvSpPr>
          <p:nvPr/>
        </p:nvSpPr>
        <p:spPr bwMode="auto">
          <a:xfrm>
            <a:off x="2168967" y="6088337"/>
            <a:ext cx="5711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ES" sz="1800" dirty="0">
                <a:solidFill>
                  <a:schemeClr val="tx1">
                    <a:lumMod val="50000"/>
                    <a:lumOff val="50000"/>
                  </a:schemeClr>
                </a:solidFill>
                <a:latin typeface="Arial" panose="020B0604020202020204" pitchFamily="34" charset="0"/>
                <a:cs typeface="Arial" panose="020B0604020202020204" pitchFamily="34" charset="0"/>
              </a:rPr>
              <a:t>Mosca adulta reprimiendo el gen </a:t>
            </a:r>
            <a:r>
              <a:rPr lang="es-ES" altLang="es-ES" sz="1800" i="1" dirty="0" err="1">
                <a:solidFill>
                  <a:schemeClr val="tx1">
                    <a:lumMod val="50000"/>
                    <a:lumOff val="50000"/>
                  </a:schemeClr>
                </a:solidFill>
                <a:latin typeface="Arial" panose="020B0604020202020204" pitchFamily="34" charset="0"/>
                <a:cs typeface="Arial" panose="020B0604020202020204" pitchFamily="34" charset="0"/>
              </a:rPr>
              <a:t>eyeless</a:t>
            </a:r>
            <a:r>
              <a:rPr lang="es-ES" altLang="es-ES" sz="1800" dirty="0">
                <a:solidFill>
                  <a:schemeClr val="tx1">
                    <a:lumMod val="50000"/>
                    <a:lumOff val="50000"/>
                  </a:schemeClr>
                </a:solidFill>
                <a:latin typeface="Arial" panose="020B0604020202020204" pitchFamily="34" charset="0"/>
                <a:cs typeface="Arial" panose="020B0604020202020204" pitchFamily="34" charset="0"/>
              </a:rPr>
              <a:t> en los ojos</a:t>
            </a:r>
            <a:endParaRPr lang="en-US" altLang="es-ES"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Picture 10" descr="nrg751-i1.gif"/>
          <p:cNvPicPr>
            <a:picLocks noChangeAspect="1"/>
          </p:cNvPicPr>
          <p:nvPr/>
        </p:nvPicPr>
        <p:blipFill rotWithShape="1">
          <a:blip r:embed="rId2">
            <a:extLst>
              <a:ext uri="{28A0092B-C50C-407E-A947-70E740481C1C}">
                <a14:useLocalDpi xmlns:a14="http://schemas.microsoft.com/office/drawing/2010/main" val="0"/>
              </a:ext>
            </a:extLst>
          </a:blip>
          <a:srcRect l="15165" r="15747"/>
          <a:stretch/>
        </p:blipFill>
        <p:spPr bwMode="auto">
          <a:xfrm>
            <a:off x="1344613" y="95479"/>
            <a:ext cx="2423886"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75" y="330200"/>
            <a:ext cx="809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11" name="10 CuadroTexto"/>
          <p:cNvSpPr txBox="1"/>
          <p:nvPr/>
        </p:nvSpPr>
        <p:spPr>
          <a:xfrm>
            <a:off x="4714876" y="428604"/>
            <a:ext cx="3786214" cy="144655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s-ES" sz="4400" dirty="0">
                <a:effectLst>
                  <a:outerShdw blurRad="38100" dist="38100" dir="2700000" algn="tl">
                    <a:srgbClr val="000000">
                      <a:alpha val="43137"/>
                    </a:srgbClr>
                  </a:outerShdw>
                </a:effectLst>
              </a:rPr>
              <a:t>¿ALTERNATIVA OPUESTA?</a:t>
            </a:r>
          </a:p>
        </p:txBody>
      </p:sp>
      <p:pic>
        <p:nvPicPr>
          <p:cNvPr id="463874" name="Picture 2" descr="Image result for flies without eyes"/>
          <p:cNvPicPr>
            <a:picLocks noChangeAspect="1" noChangeArrowheads="1"/>
          </p:cNvPicPr>
          <p:nvPr/>
        </p:nvPicPr>
        <p:blipFill>
          <a:blip r:embed="rId6"/>
          <a:srcRect/>
          <a:stretch>
            <a:fillRect/>
          </a:stretch>
        </p:blipFill>
        <p:spPr bwMode="auto">
          <a:xfrm flipH="1">
            <a:off x="2000232" y="2357430"/>
            <a:ext cx="5856292" cy="3571900"/>
          </a:xfrm>
          <a:prstGeom prst="rect">
            <a:avLst/>
          </a:prstGeom>
          <a:noFill/>
        </p:spPr>
      </p:pic>
      <p:sp>
        <p:nvSpPr>
          <p:cNvPr id="12" name="11 CuadroTexto"/>
          <p:cNvSpPr txBox="1"/>
          <p:nvPr/>
        </p:nvSpPr>
        <p:spPr>
          <a:xfrm>
            <a:off x="3571868" y="2428868"/>
            <a:ext cx="3214710" cy="369332"/>
          </a:xfrm>
          <a:prstGeom prst="rect">
            <a:avLst/>
          </a:prstGeom>
          <a:noFill/>
        </p:spPr>
        <p:txBody>
          <a:bodyPr wrap="square" rtlCol="0">
            <a:spAutoFit/>
          </a:bodyPr>
          <a:lstStyle/>
          <a:p>
            <a:r>
              <a:rPr lang="es-ES" dirty="0">
                <a:solidFill>
                  <a:srgbClr val="FFC000"/>
                </a:solidFill>
              </a:rPr>
              <a:t>eyeless-gal4 / UAS-</a:t>
            </a:r>
            <a:r>
              <a:rPr lang="es-ES" dirty="0" err="1">
                <a:solidFill>
                  <a:srgbClr val="FFC000"/>
                </a:solidFill>
              </a:rPr>
              <a:t>eyeless</a:t>
            </a:r>
            <a:r>
              <a:rPr lang="es-ES" baseline="30000" dirty="0" err="1">
                <a:solidFill>
                  <a:srgbClr val="FFC000"/>
                </a:solidFill>
              </a:rPr>
              <a:t>RNAi</a:t>
            </a:r>
            <a:endParaRPr lang="es-ES" baseline="30000" dirty="0">
              <a:solidFill>
                <a:srgbClr val="FFC000"/>
              </a:solidFill>
            </a:endParaRPr>
          </a:p>
        </p:txBody>
      </p:sp>
    </p:spTree>
    <p:extLst>
      <p:ext uri="{BB962C8B-B14F-4D97-AF65-F5344CB8AC3E}">
        <p14:creationId xmlns:p14="http://schemas.microsoft.com/office/powerpoint/2010/main" val="4175541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a:t>
            </a:r>
            <a:r>
              <a:rPr lang="en-GB" sz="2000" b="1" u="sng" dirty="0" err="1">
                <a:solidFill>
                  <a:schemeClr val="tx1">
                    <a:lumMod val="50000"/>
                    <a:lumOff val="50000"/>
                  </a:schemeClr>
                </a:solidFill>
                <a:ea typeface="Arial" charset="0"/>
                <a:cs typeface="Arial" charset="0"/>
              </a:rPr>
              <a:t>Sistema</a:t>
            </a:r>
            <a:r>
              <a:rPr lang="en-GB" sz="2000" b="1" u="sng" dirty="0">
                <a:solidFill>
                  <a:schemeClr val="tx1">
                    <a:lumMod val="50000"/>
                    <a:lumOff val="50000"/>
                  </a:schemeClr>
                </a:solidFill>
                <a:ea typeface="Arial" charset="0"/>
                <a:cs typeface="Arial" charset="0"/>
              </a:rPr>
              <a:t> Gal4/UAS</a:t>
            </a:r>
            <a:endParaRPr lang="en-GB" sz="2000" u="sng" dirty="0">
              <a:solidFill>
                <a:schemeClr val="tx1">
                  <a:lumMod val="50000"/>
                  <a:lumOff val="50000"/>
                </a:schemeClr>
              </a:solidFill>
              <a:ea typeface="Arial" charset="0"/>
              <a:cs typeface="Arial" charset="0"/>
            </a:endParaRPr>
          </a:p>
        </p:txBody>
      </p:sp>
      <p:sp>
        <p:nvSpPr>
          <p:cNvPr id="71" name="70 CuadroTexto"/>
          <p:cNvSpPr txBox="1"/>
          <p:nvPr/>
        </p:nvSpPr>
        <p:spPr>
          <a:xfrm>
            <a:off x="1071538" y="285728"/>
            <a:ext cx="7143800" cy="400110"/>
          </a:xfrm>
          <a:prstGeom prst="rect">
            <a:avLst/>
          </a:prstGeom>
          <a:noFill/>
        </p:spPr>
        <p:txBody>
          <a:bodyPr wrap="square" rtlCol="0">
            <a:spAutoFit/>
          </a:bodyPr>
          <a:lstStyle/>
          <a:p>
            <a:r>
              <a:rPr lang="en-US" sz="2000" b="1" u="sng" dirty="0" err="1"/>
              <a:t>Sistema</a:t>
            </a:r>
            <a:r>
              <a:rPr lang="en-US" sz="2000" b="1" u="sng" dirty="0"/>
              <a:t> Gal4/UAS</a:t>
            </a:r>
            <a:endParaRPr lang="es-ES" dirty="0"/>
          </a:p>
        </p:txBody>
      </p:sp>
      <p:pic>
        <p:nvPicPr>
          <p:cNvPr id="74" name="Picture 2" descr="http://4.bp.blogspot.com/_83aRHs552Pc/S5QJljJvNzI/AAAAAAAAAHo/-eNA9FoLzz8/s640/GFPf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42" y="1500174"/>
            <a:ext cx="6980202" cy="428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4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13687" y="630776"/>
            <a:ext cx="5897407" cy="369332"/>
          </a:xfrm>
          <a:prstGeom prst="rect">
            <a:avLst/>
          </a:prstGeom>
          <a:noFill/>
          <a:ln w="9525">
            <a:noFill/>
            <a:miter lim="800000"/>
            <a:headEnd/>
            <a:tailEnd/>
          </a:ln>
        </p:spPr>
        <p:txBody>
          <a:bodyPr wrap="square">
            <a:spAutoFit/>
          </a:bodyPr>
          <a:lstStyle/>
          <a:p>
            <a:r>
              <a:rPr lang="en-GB" b="1" dirty="0">
                <a:ea typeface="Arial" charset="0"/>
                <a:cs typeface="Arial" charset="0"/>
              </a:rPr>
              <a:t>I. </a:t>
            </a:r>
            <a:r>
              <a:rPr lang="en-GB" b="1" dirty="0" err="1">
                <a:ea typeface="Arial" charset="0"/>
                <a:cs typeface="Arial" charset="0"/>
              </a:rPr>
              <a:t>Conceptos</a:t>
            </a:r>
            <a:r>
              <a:rPr lang="en-GB" b="1" dirty="0">
                <a:ea typeface="Arial" charset="0"/>
                <a:cs typeface="Arial" charset="0"/>
              </a:rPr>
              <a:t> </a:t>
            </a:r>
            <a:r>
              <a:rPr lang="en-GB" b="1" dirty="0" err="1">
                <a:ea typeface="Arial" charset="0"/>
                <a:cs typeface="Arial" charset="0"/>
              </a:rPr>
              <a:t>básicos</a:t>
            </a:r>
            <a:r>
              <a:rPr lang="en-GB" b="1" dirty="0">
                <a:ea typeface="Arial" charset="0"/>
                <a:cs typeface="Arial" charset="0"/>
              </a:rPr>
              <a:t> de </a:t>
            </a:r>
            <a:r>
              <a:rPr lang="en-GB" b="1" dirty="0" err="1">
                <a:ea typeface="Arial" charset="0"/>
                <a:cs typeface="Arial" charset="0"/>
              </a:rPr>
              <a:t>genética</a:t>
            </a:r>
            <a:r>
              <a:rPr lang="en-GB" b="1" dirty="0">
                <a:ea typeface="Arial" charset="0"/>
                <a:cs typeface="Arial" charset="0"/>
              </a:rPr>
              <a:t> </a:t>
            </a:r>
            <a:r>
              <a:rPr lang="en-GB" dirty="0">
                <a:solidFill>
                  <a:schemeClr val="accent5"/>
                </a:solidFill>
                <a:ea typeface="Arial" charset="0"/>
                <a:cs typeface="Arial" charset="0"/>
              </a:rPr>
              <a:t>(</a:t>
            </a:r>
            <a:r>
              <a:rPr lang="en-GB" dirty="0" err="1">
                <a:solidFill>
                  <a:schemeClr val="accent5"/>
                </a:solidFill>
                <a:ea typeface="Arial" charset="0"/>
                <a:cs typeface="Arial" charset="0"/>
              </a:rPr>
              <a:t>kahoot</a:t>
            </a:r>
            <a:r>
              <a:rPr lang="en-GB" dirty="0">
                <a:solidFill>
                  <a:schemeClr val="accent5"/>
                </a:solidFill>
                <a:ea typeface="Arial" charset="0"/>
                <a:cs typeface="Arial" charset="0"/>
              </a:rPr>
              <a:t>)</a:t>
            </a:r>
          </a:p>
        </p:txBody>
      </p:sp>
      <p:sp>
        <p:nvSpPr>
          <p:cNvPr id="3" name="ZoneTexte 2"/>
          <p:cNvSpPr txBox="1"/>
          <p:nvPr/>
        </p:nvSpPr>
        <p:spPr>
          <a:xfrm>
            <a:off x="2300249" y="1350856"/>
            <a:ext cx="2178866" cy="369332"/>
          </a:xfrm>
          <a:prstGeom prst="rect">
            <a:avLst/>
          </a:prstGeom>
          <a:noFill/>
        </p:spPr>
        <p:txBody>
          <a:bodyPr wrap="none" rtlCol="0">
            <a:spAutoFit/>
          </a:bodyPr>
          <a:lstStyle/>
          <a:p>
            <a:r>
              <a:rPr lang="fr-FR" dirty="0" err="1">
                <a:ea typeface="Arial" charset="0"/>
                <a:cs typeface="Arial" charset="0"/>
              </a:rPr>
              <a:t>Genética</a:t>
            </a:r>
            <a:r>
              <a:rPr lang="fr-FR" dirty="0">
                <a:ea typeface="Arial" charset="0"/>
                <a:cs typeface="Arial" charset="0"/>
              </a:rPr>
              <a:t> </a:t>
            </a:r>
            <a:r>
              <a:rPr lang="fr-FR" dirty="0" err="1">
                <a:ea typeface="Arial" charset="0"/>
                <a:cs typeface="Arial" charset="0"/>
              </a:rPr>
              <a:t>mendeliana</a:t>
            </a:r>
            <a:endParaRPr lang="fr-FR" dirty="0">
              <a:ea typeface="Arial" charset="0"/>
              <a:cs typeface="Arial" charset="0"/>
            </a:endParaRPr>
          </a:p>
        </p:txBody>
      </p:sp>
      <p:sp>
        <p:nvSpPr>
          <p:cNvPr id="8" name="ZoneTexte 7"/>
          <p:cNvSpPr txBox="1"/>
          <p:nvPr/>
        </p:nvSpPr>
        <p:spPr>
          <a:xfrm>
            <a:off x="1513687" y="1926350"/>
            <a:ext cx="5728363" cy="369332"/>
          </a:xfrm>
          <a:prstGeom prst="rect">
            <a:avLst/>
          </a:prstGeom>
          <a:noFill/>
        </p:spPr>
        <p:txBody>
          <a:bodyPr wrap="none" rtlCol="0">
            <a:spAutoFit/>
          </a:bodyPr>
          <a:lstStyle/>
          <a:p>
            <a:r>
              <a:rPr lang="fr-FR" b="1" dirty="0">
                <a:ea typeface="Arial" charset="0"/>
                <a:cs typeface="Arial" charset="0"/>
              </a:rPr>
              <a:t>II. </a:t>
            </a:r>
            <a:r>
              <a:rPr lang="fr-FR" b="1" i="1" dirty="0">
                <a:ea typeface="Arial" charset="0"/>
                <a:cs typeface="Arial" charset="0"/>
              </a:rPr>
              <a:t>Drosophila</a:t>
            </a:r>
            <a:r>
              <a:rPr lang="fr-FR" b="1" dirty="0">
                <a:ea typeface="Arial" charset="0"/>
                <a:cs typeface="Arial" charset="0"/>
              </a:rPr>
              <a:t>  melanogaster: ¡</a:t>
            </a:r>
            <a:r>
              <a:rPr lang="fr-FR" b="1" dirty="0" err="1">
                <a:ea typeface="Arial" charset="0"/>
                <a:cs typeface="Arial" charset="0"/>
              </a:rPr>
              <a:t>mucho</a:t>
            </a:r>
            <a:r>
              <a:rPr lang="fr-FR" b="1" dirty="0">
                <a:ea typeface="Arial" charset="0"/>
                <a:cs typeface="Arial" charset="0"/>
              </a:rPr>
              <a:t> </a:t>
            </a:r>
            <a:r>
              <a:rPr lang="fr-FR" b="1" dirty="0" err="1">
                <a:ea typeface="Arial" charset="0"/>
                <a:cs typeface="Arial" charset="0"/>
              </a:rPr>
              <a:t>más</a:t>
            </a:r>
            <a:r>
              <a:rPr lang="fr-FR" b="1" dirty="0">
                <a:ea typeface="Arial" charset="0"/>
                <a:cs typeface="Arial" charset="0"/>
              </a:rPr>
              <a:t> que </a:t>
            </a:r>
            <a:r>
              <a:rPr lang="fr-FR" b="1" dirty="0" err="1">
                <a:ea typeface="Arial" charset="0"/>
                <a:cs typeface="Arial" charset="0"/>
              </a:rPr>
              <a:t>una</a:t>
            </a:r>
            <a:r>
              <a:rPr lang="fr-FR" b="1" dirty="0">
                <a:ea typeface="Arial" charset="0"/>
                <a:cs typeface="Arial" charset="0"/>
              </a:rPr>
              <a:t> </a:t>
            </a:r>
            <a:r>
              <a:rPr lang="fr-FR" b="1" dirty="0" err="1">
                <a:ea typeface="Arial" charset="0"/>
                <a:cs typeface="Arial" charset="0"/>
              </a:rPr>
              <a:t>mosca</a:t>
            </a:r>
            <a:r>
              <a:rPr lang="fr-FR" b="1" dirty="0">
                <a:ea typeface="Arial" charset="0"/>
                <a:cs typeface="Arial" charset="0"/>
              </a:rPr>
              <a:t>!</a:t>
            </a:r>
          </a:p>
        </p:txBody>
      </p:sp>
      <p:sp>
        <p:nvSpPr>
          <p:cNvPr id="9" name="ZoneTexte 8"/>
          <p:cNvSpPr txBox="1"/>
          <p:nvPr/>
        </p:nvSpPr>
        <p:spPr>
          <a:xfrm>
            <a:off x="2300249" y="990816"/>
            <a:ext cx="1338380" cy="369332"/>
          </a:xfrm>
          <a:prstGeom prst="rect">
            <a:avLst/>
          </a:prstGeom>
          <a:noFill/>
        </p:spPr>
        <p:txBody>
          <a:bodyPr wrap="none" rtlCol="0">
            <a:spAutoFit/>
          </a:bodyPr>
          <a:lstStyle/>
          <a:p>
            <a:r>
              <a:rPr lang="fr-FR" dirty="0" err="1">
                <a:ea typeface="Arial" charset="0"/>
                <a:cs typeface="Arial" charset="0"/>
              </a:rPr>
              <a:t>Definiciones</a:t>
            </a:r>
            <a:endParaRPr lang="fr-FR" dirty="0">
              <a:ea typeface="Arial" charset="0"/>
              <a:cs typeface="Arial" charset="0"/>
            </a:endParaRPr>
          </a:p>
        </p:txBody>
      </p:sp>
      <p:sp>
        <p:nvSpPr>
          <p:cNvPr id="13" name="ZoneTexte 12"/>
          <p:cNvSpPr txBox="1"/>
          <p:nvPr/>
        </p:nvSpPr>
        <p:spPr>
          <a:xfrm>
            <a:off x="1513687" y="5172314"/>
            <a:ext cx="6161174" cy="369332"/>
          </a:xfrm>
          <a:prstGeom prst="rect">
            <a:avLst/>
          </a:prstGeom>
          <a:noFill/>
        </p:spPr>
        <p:txBody>
          <a:bodyPr wrap="none" rtlCol="0">
            <a:spAutoFit/>
          </a:bodyPr>
          <a:lstStyle/>
          <a:p>
            <a:r>
              <a:rPr lang="fr-FR" b="1" dirty="0">
                <a:ea typeface="Arial" charset="0"/>
                <a:cs typeface="Arial" charset="0"/>
              </a:rPr>
              <a:t>IV. </a:t>
            </a:r>
            <a:r>
              <a:rPr lang="fr-FR" b="1" i="1" dirty="0">
                <a:ea typeface="Arial" charset="0"/>
                <a:cs typeface="Arial" charset="0"/>
              </a:rPr>
              <a:t>Drosophila</a:t>
            </a:r>
            <a:r>
              <a:rPr lang="fr-FR" b="1" dirty="0">
                <a:ea typeface="Arial" charset="0"/>
                <a:cs typeface="Arial" charset="0"/>
              </a:rPr>
              <a:t> </a:t>
            </a:r>
            <a:r>
              <a:rPr lang="fr-FR" b="1" dirty="0" err="1">
                <a:ea typeface="Arial" charset="0"/>
                <a:cs typeface="Arial" charset="0"/>
              </a:rPr>
              <a:t>como</a:t>
            </a:r>
            <a:r>
              <a:rPr lang="fr-FR" b="1" dirty="0">
                <a:ea typeface="Arial" charset="0"/>
                <a:cs typeface="Arial" charset="0"/>
              </a:rPr>
              <a:t> </a:t>
            </a:r>
            <a:r>
              <a:rPr lang="fr-FR" b="1" dirty="0" err="1">
                <a:ea typeface="Arial" charset="0"/>
                <a:cs typeface="Arial" charset="0"/>
              </a:rPr>
              <a:t>modelo</a:t>
            </a:r>
            <a:r>
              <a:rPr lang="fr-FR" b="1" dirty="0">
                <a:ea typeface="Arial" charset="0"/>
                <a:cs typeface="Arial" charset="0"/>
              </a:rPr>
              <a:t> para </a:t>
            </a:r>
            <a:r>
              <a:rPr lang="fr-FR" b="1" dirty="0" err="1">
                <a:ea typeface="Arial" charset="0"/>
                <a:cs typeface="Arial" charset="0"/>
              </a:rPr>
              <a:t>entender</a:t>
            </a:r>
            <a:r>
              <a:rPr lang="fr-FR" b="1" dirty="0">
                <a:ea typeface="Arial" charset="0"/>
                <a:cs typeface="Arial" charset="0"/>
              </a:rPr>
              <a:t> la </a:t>
            </a:r>
            <a:r>
              <a:rPr lang="fr-FR" b="1" dirty="0" err="1">
                <a:ea typeface="Arial" charset="0"/>
                <a:cs typeface="Arial" charset="0"/>
              </a:rPr>
              <a:t>biología</a:t>
            </a:r>
            <a:r>
              <a:rPr lang="fr-FR" b="1" dirty="0">
                <a:ea typeface="Arial" charset="0"/>
                <a:cs typeface="Arial" charset="0"/>
              </a:rPr>
              <a:t> </a:t>
            </a:r>
            <a:r>
              <a:rPr lang="fr-FR" b="1" dirty="0" err="1">
                <a:ea typeface="Arial" charset="0"/>
                <a:cs typeface="Arial" charset="0"/>
              </a:rPr>
              <a:t>humana</a:t>
            </a:r>
            <a:endParaRPr lang="fr-FR" b="1" dirty="0">
              <a:ea typeface="Arial" charset="0"/>
              <a:cs typeface="Arial" charset="0"/>
            </a:endParaRPr>
          </a:p>
        </p:txBody>
      </p:sp>
      <p:pic>
        <p:nvPicPr>
          <p:cNvPr id="15" name="Image 14"/>
          <p:cNvPicPr>
            <a:picLocks noChangeAspect="1"/>
          </p:cNvPicPr>
          <p:nvPr/>
        </p:nvPicPr>
        <p:blipFill>
          <a:blip r:embed="rId2" cstate="print"/>
          <a:stretch>
            <a:fillRect/>
          </a:stretch>
        </p:blipFill>
        <p:spPr>
          <a:xfrm rot="1997086">
            <a:off x="7120738" y="153884"/>
            <a:ext cx="2132604" cy="1421736"/>
          </a:xfrm>
          <a:prstGeom prst="rect">
            <a:avLst/>
          </a:prstGeom>
          <a:effectLst>
            <a:softEdge rad="304800"/>
          </a:effectLst>
        </p:spPr>
      </p:pic>
      <p:pic>
        <p:nvPicPr>
          <p:cNvPr id="19" name="Image 18"/>
          <p:cNvPicPr>
            <a:picLocks noChangeAspect="1"/>
          </p:cNvPicPr>
          <p:nvPr/>
        </p:nvPicPr>
        <p:blipFill>
          <a:blip r:embed="rId3" cstate="print"/>
          <a:stretch>
            <a:fillRect/>
          </a:stretch>
        </p:blipFill>
        <p:spPr>
          <a:xfrm rot="6667177">
            <a:off x="7357690" y="3235376"/>
            <a:ext cx="1487023" cy="991348"/>
          </a:xfrm>
          <a:prstGeom prst="rect">
            <a:avLst/>
          </a:prstGeom>
          <a:effectLst>
            <a:softEdge rad="190500"/>
          </a:effectLst>
        </p:spPr>
      </p:pic>
      <p:pic>
        <p:nvPicPr>
          <p:cNvPr id="22" name="Image 21"/>
          <p:cNvPicPr>
            <a:picLocks noChangeAspect="1"/>
          </p:cNvPicPr>
          <p:nvPr/>
        </p:nvPicPr>
        <p:blipFill>
          <a:blip r:embed="rId4" cstate="print"/>
          <a:stretch>
            <a:fillRect/>
          </a:stretch>
        </p:blipFill>
        <p:spPr>
          <a:xfrm rot="1191467" flipH="1">
            <a:off x="3076574" y="6412185"/>
            <a:ext cx="720855" cy="480570"/>
          </a:xfrm>
          <a:prstGeom prst="rect">
            <a:avLst/>
          </a:prstGeom>
          <a:effectLst>
            <a:softEdge rad="127000"/>
          </a:effectLst>
        </p:spPr>
      </p:pic>
      <p:pic>
        <p:nvPicPr>
          <p:cNvPr id="23" name="Image 22"/>
          <p:cNvPicPr>
            <a:picLocks noChangeAspect="1"/>
          </p:cNvPicPr>
          <p:nvPr/>
        </p:nvPicPr>
        <p:blipFill>
          <a:blip r:embed="rId5" cstate="print"/>
          <a:stretch>
            <a:fillRect/>
          </a:stretch>
        </p:blipFill>
        <p:spPr>
          <a:xfrm rot="17785882" flipH="1">
            <a:off x="7552800" y="5660525"/>
            <a:ext cx="1256150" cy="837433"/>
          </a:xfrm>
          <a:prstGeom prst="rect">
            <a:avLst/>
          </a:prstGeom>
          <a:effectLst>
            <a:softEdge rad="165100"/>
          </a:effectLst>
        </p:spPr>
      </p:pic>
      <p:sp>
        <p:nvSpPr>
          <p:cNvPr id="25" name="ZoneTexte 9"/>
          <p:cNvSpPr txBox="1"/>
          <p:nvPr/>
        </p:nvSpPr>
        <p:spPr>
          <a:xfrm>
            <a:off x="2300249" y="2238189"/>
            <a:ext cx="3981796" cy="880369"/>
          </a:xfrm>
          <a:prstGeom prst="rect">
            <a:avLst/>
          </a:prstGeom>
          <a:noFill/>
        </p:spPr>
        <p:txBody>
          <a:bodyPr wrap="none" rtlCol="0">
            <a:spAutoFit/>
          </a:bodyPr>
          <a:lstStyle/>
          <a:p>
            <a:pPr>
              <a:lnSpc>
                <a:spcPct val="150000"/>
              </a:lnSpc>
            </a:pPr>
            <a:r>
              <a:rPr lang="fr-FR" dirty="0">
                <a:ea typeface="Arial" charset="0"/>
                <a:cs typeface="Arial" charset="0"/>
              </a:rPr>
              <a:t>El porqué de las </a:t>
            </a:r>
            <a:r>
              <a:rPr lang="fr-FR" dirty="0" err="1">
                <a:ea typeface="Arial" charset="0"/>
                <a:cs typeface="Arial" charset="0"/>
              </a:rPr>
              <a:t>moscas</a:t>
            </a:r>
            <a:r>
              <a:rPr lang="fr-FR" dirty="0">
                <a:ea typeface="Arial" charset="0"/>
                <a:cs typeface="Arial" charset="0"/>
              </a:rPr>
              <a:t> en </a:t>
            </a:r>
            <a:r>
              <a:rPr lang="fr-FR" dirty="0" err="1">
                <a:ea typeface="Arial" charset="0"/>
                <a:cs typeface="Arial" charset="0"/>
              </a:rPr>
              <a:t>investigación</a:t>
            </a:r>
            <a:endParaRPr lang="fr-FR" dirty="0">
              <a:ea typeface="Arial" charset="0"/>
              <a:cs typeface="Arial" charset="0"/>
            </a:endParaRPr>
          </a:p>
          <a:p>
            <a:pPr>
              <a:lnSpc>
                <a:spcPct val="150000"/>
              </a:lnSpc>
            </a:pPr>
            <a:r>
              <a:rPr lang="fr-FR" dirty="0" err="1">
                <a:ea typeface="Arial" charset="0"/>
                <a:cs typeface="Arial" charset="0"/>
              </a:rPr>
              <a:t>Resumen</a:t>
            </a:r>
            <a:r>
              <a:rPr lang="fr-FR" dirty="0">
                <a:ea typeface="Arial" charset="0"/>
                <a:cs typeface="Arial" charset="0"/>
              </a:rPr>
              <a:t> </a:t>
            </a:r>
            <a:r>
              <a:rPr lang="fr-FR" dirty="0" err="1">
                <a:ea typeface="Arial" charset="0"/>
                <a:cs typeface="Arial" charset="0"/>
              </a:rPr>
              <a:t>histórico</a:t>
            </a:r>
            <a:endParaRPr lang="fr-FR" dirty="0">
              <a:ea typeface="Arial" charset="0"/>
              <a:cs typeface="Arial" charset="0"/>
            </a:endParaRPr>
          </a:p>
        </p:txBody>
      </p:sp>
      <p:sp>
        <p:nvSpPr>
          <p:cNvPr id="27" name="ZoneTexte 7"/>
          <p:cNvSpPr txBox="1"/>
          <p:nvPr/>
        </p:nvSpPr>
        <p:spPr>
          <a:xfrm>
            <a:off x="1513687" y="3396994"/>
            <a:ext cx="4326313" cy="369332"/>
          </a:xfrm>
          <a:prstGeom prst="rect">
            <a:avLst/>
          </a:prstGeom>
          <a:noFill/>
        </p:spPr>
        <p:txBody>
          <a:bodyPr wrap="none" rtlCol="0">
            <a:spAutoFit/>
          </a:bodyPr>
          <a:lstStyle/>
          <a:p>
            <a:r>
              <a:rPr lang="fr-FR" b="1" dirty="0">
                <a:ea typeface="Arial" charset="0"/>
                <a:cs typeface="Arial" charset="0"/>
              </a:rPr>
              <a:t>III. </a:t>
            </a:r>
            <a:r>
              <a:rPr lang="fr-FR" b="1" dirty="0" err="1">
                <a:ea typeface="Arial" charset="0"/>
                <a:cs typeface="Arial" charset="0"/>
              </a:rPr>
              <a:t>Genética</a:t>
            </a:r>
            <a:r>
              <a:rPr lang="fr-FR" b="1" dirty="0">
                <a:ea typeface="Arial" charset="0"/>
                <a:cs typeface="Arial" charset="0"/>
              </a:rPr>
              <a:t> y </a:t>
            </a:r>
            <a:r>
              <a:rPr lang="fr-FR" b="1" dirty="0" err="1">
                <a:ea typeface="Arial" charset="0"/>
                <a:cs typeface="Arial" charset="0"/>
              </a:rPr>
              <a:t>biotecnología</a:t>
            </a:r>
            <a:r>
              <a:rPr lang="fr-FR" b="1" dirty="0">
                <a:ea typeface="Arial" charset="0"/>
                <a:cs typeface="Arial" charset="0"/>
              </a:rPr>
              <a:t> con </a:t>
            </a:r>
            <a:r>
              <a:rPr lang="fr-FR" b="1" i="1" dirty="0">
                <a:ea typeface="Arial" charset="0"/>
                <a:cs typeface="Arial" charset="0"/>
              </a:rPr>
              <a:t>Drosophila</a:t>
            </a:r>
            <a:endParaRPr lang="fr-FR" b="1" dirty="0">
              <a:ea typeface="Arial" charset="0"/>
              <a:cs typeface="Arial" charset="0"/>
            </a:endParaRPr>
          </a:p>
        </p:txBody>
      </p:sp>
      <p:sp>
        <p:nvSpPr>
          <p:cNvPr id="26" name="ZoneTexte 9"/>
          <p:cNvSpPr txBox="1"/>
          <p:nvPr/>
        </p:nvSpPr>
        <p:spPr>
          <a:xfrm>
            <a:off x="2300249" y="3662796"/>
            <a:ext cx="1959511" cy="1711366"/>
          </a:xfrm>
          <a:prstGeom prst="rect">
            <a:avLst/>
          </a:prstGeom>
          <a:noFill/>
        </p:spPr>
        <p:txBody>
          <a:bodyPr wrap="none" rtlCol="0">
            <a:spAutoFit/>
          </a:bodyPr>
          <a:lstStyle/>
          <a:p>
            <a:pPr>
              <a:lnSpc>
                <a:spcPct val="150000"/>
              </a:lnSpc>
            </a:pPr>
            <a:r>
              <a:rPr lang="fr-FR" dirty="0">
                <a:ea typeface="Arial" charset="0"/>
                <a:cs typeface="Arial" charset="0"/>
              </a:rPr>
              <a:t>Del </a:t>
            </a:r>
            <a:r>
              <a:rPr lang="fr-FR" dirty="0" err="1">
                <a:ea typeface="Arial" charset="0"/>
                <a:cs typeface="Arial" charset="0"/>
              </a:rPr>
              <a:t>fenotipo</a:t>
            </a:r>
            <a:r>
              <a:rPr lang="fr-FR" dirty="0">
                <a:ea typeface="Arial" charset="0"/>
                <a:cs typeface="Arial" charset="0"/>
              </a:rPr>
              <a:t> al </a:t>
            </a:r>
            <a:r>
              <a:rPr lang="fr-FR" dirty="0" err="1">
                <a:ea typeface="Arial" charset="0"/>
                <a:cs typeface="Arial" charset="0"/>
              </a:rPr>
              <a:t>gen</a:t>
            </a:r>
            <a:endParaRPr lang="fr-FR" dirty="0">
              <a:ea typeface="Arial" charset="0"/>
              <a:cs typeface="Arial" charset="0"/>
            </a:endParaRPr>
          </a:p>
          <a:p>
            <a:pPr>
              <a:lnSpc>
                <a:spcPct val="150000"/>
              </a:lnSpc>
            </a:pPr>
            <a:r>
              <a:rPr lang="fr-FR" dirty="0" err="1">
                <a:ea typeface="Arial" charset="0"/>
                <a:cs typeface="Arial" charset="0"/>
              </a:rPr>
              <a:t>Mutagénesis</a:t>
            </a:r>
            <a:endParaRPr lang="fr-FR" dirty="0">
              <a:ea typeface="Arial" charset="0"/>
              <a:cs typeface="Arial" charset="0"/>
            </a:endParaRPr>
          </a:p>
          <a:p>
            <a:pPr>
              <a:lnSpc>
                <a:spcPct val="150000"/>
              </a:lnSpc>
            </a:pPr>
            <a:r>
              <a:rPr lang="fr-FR" dirty="0" err="1">
                <a:ea typeface="Arial" charset="0"/>
                <a:cs typeface="Arial" charset="0"/>
              </a:rPr>
              <a:t>Sistema</a:t>
            </a:r>
            <a:r>
              <a:rPr lang="fr-FR" dirty="0">
                <a:ea typeface="Arial" charset="0"/>
                <a:cs typeface="Arial" charset="0"/>
              </a:rPr>
              <a:t> Gal4/UAS</a:t>
            </a:r>
          </a:p>
          <a:p>
            <a:pPr>
              <a:lnSpc>
                <a:spcPct val="150000"/>
              </a:lnSpc>
            </a:pPr>
            <a:endParaRPr lang="fr-FR" dirty="0">
              <a:ea typeface="Arial" charset="0"/>
              <a:cs typeface="Arial" charset="0"/>
            </a:endParaRPr>
          </a:p>
        </p:txBody>
      </p:sp>
      <p:pic>
        <p:nvPicPr>
          <p:cNvPr id="28"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p:cNvPicPr>
            <a:picLocks noChangeAspect="1"/>
          </p:cNvPicPr>
          <p:nvPr/>
        </p:nvPicPr>
        <p:blipFill>
          <a:blip r:embed="rId8" cstate="print"/>
          <a:stretch>
            <a:fillRect/>
          </a:stretch>
        </p:blipFill>
        <p:spPr>
          <a:xfrm rot="20394509" flipH="1">
            <a:off x="5450689" y="6080053"/>
            <a:ext cx="984340" cy="656227"/>
          </a:xfrm>
          <a:prstGeom prst="rect">
            <a:avLst/>
          </a:prstGeom>
          <a:effectLst>
            <a:softEdge rad="139700"/>
          </a:effectLst>
        </p:spPr>
      </p:pic>
      <p:pic>
        <p:nvPicPr>
          <p:cNvPr id="20" name="Image 19"/>
          <p:cNvPicPr>
            <a:picLocks noChangeAspect="1"/>
          </p:cNvPicPr>
          <p:nvPr/>
        </p:nvPicPr>
        <p:blipFill>
          <a:blip r:embed="rId9" cstate="print"/>
          <a:stretch>
            <a:fillRect/>
          </a:stretch>
        </p:blipFill>
        <p:spPr>
          <a:xfrm rot="20547174" flipH="1">
            <a:off x="923246" y="6338047"/>
            <a:ext cx="469241" cy="312827"/>
          </a:xfrm>
          <a:prstGeom prst="rect">
            <a:avLst/>
          </a:prstGeom>
          <a:effectLst>
            <a:softEdge rad="76200"/>
          </a:effectLst>
        </p:spPr>
      </p:pic>
      <p:sp>
        <p:nvSpPr>
          <p:cNvPr id="18" name="17 Rectángulo"/>
          <p:cNvSpPr/>
          <p:nvPr/>
        </p:nvSpPr>
        <p:spPr>
          <a:xfrm>
            <a:off x="1492957" y="501426"/>
            <a:ext cx="5715040" cy="471490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1018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2"/>
          <p:cNvSpPr txBox="1"/>
          <p:nvPr/>
        </p:nvSpPr>
        <p:spPr>
          <a:xfrm rot="16200000">
            <a:off x="-2211193" y="3807113"/>
            <a:ext cx="5222183" cy="646331"/>
          </a:xfrm>
          <a:prstGeom prst="rect">
            <a:avLst/>
          </a:prstGeom>
          <a:noFill/>
        </p:spPr>
        <p:txBody>
          <a:bodyPr wrap="square" rtlCol="0">
            <a:spAutoFit/>
          </a:bodyPr>
          <a:lstStyle/>
          <a:p>
            <a:pPr algn="ctr"/>
            <a:r>
              <a:rPr lang="fr-FR" b="1" dirty="0">
                <a:solidFill>
                  <a:schemeClr val="bg1">
                    <a:lumMod val="50000"/>
                  </a:schemeClr>
                </a:solidFill>
                <a:ea typeface="Arial" charset="0"/>
                <a:cs typeface="Arial" charset="0"/>
              </a:rPr>
              <a:t>IV. </a:t>
            </a:r>
            <a:r>
              <a:rPr lang="fr-FR" b="1" i="1" dirty="0">
                <a:solidFill>
                  <a:schemeClr val="bg1">
                    <a:lumMod val="50000"/>
                  </a:schemeClr>
                </a:solidFill>
                <a:ea typeface="Arial" charset="0"/>
                <a:cs typeface="Arial" charset="0"/>
              </a:rPr>
              <a:t>Drosophila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como</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modelo</a:t>
            </a:r>
            <a:r>
              <a:rPr lang="fr-FR" b="1" dirty="0">
                <a:solidFill>
                  <a:schemeClr val="bg1">
                    <a:lumMod val="50000"/>
                  </a:schemeClr>
                </a:solidFill>
                <a:ea typeface="Arial" charset="0"/>
                <a:cs typeface="Arial" charset="0"/>
              </a:rPr>
              <a:t> para </a:t>
            </a:r>
            <a:r>
              <a:rPr lang="fr-FR" b="1" dirty="0" err="1">
                <a:solidFill>
                  <a:schemeClr val="bg1">
                    <a:lumMod val="50000"/>
                  </a:schemeClr>
                </a:solidFill>
                <a:ea typeface="Arial" charset="0"/>
                <a:cs typeface="Arial" charset="0"/>
              </a:rPr>
              <a:t>entender</a:t>
            </a:r>
            <a:r>
              <a:rPr lang="fr-FR" b="1" dirty="0">
                <a:solidFill>
                  <a:schemeClr val="bg1">
                    <a:lumMod val="50000"/>
                  </a:schemeClr>
                </a:solidFill>
                <a:ea typeface="Arial" charset="0"/>
                <a:cs typeface="Arial" charset="0"/>
              </a:rPr>
              <a:t> </a:t>
            </a:r>
          </a:p>
          <a:p>
            <a:pPr algn="ctr"/>
            <a:r>
              <a:rPr lang="fr-FR" b="1" dirty="0">
                <a:solidFill>
                  <a:schemeClr val="bg1">
                    <a:lumMod val="50000"/>
                  </a:schemeClr>
                </a:solidFill>
                <a:ea typeface="Arial" charset="0"/>
                <a:cs typeface="Arial" charset="0"/>
              </a:rPr>
              <a:t>la </a:t>
            </a:r>
            <a:r>
              <a:rPr lang="fr-FR" b="1" dirty="0" err="1">
                <a:solidFill>
                  <a:schemeClr val="bg1">
                    <a:lumMod val="50000"/>
                  </a:schemeClr>
                </a:solidFill>
                <a:ea typeface="Arial" charset="0"/>
                <a:cs typeface="Arial" charset="0"/>
              </a:rPr>
              <a:t>biología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humana</a:t>
            </a:r>
            <a:endParaRPr lang="fr-FR" b="1" dirty="0">
              <a:solidFill>
                <a:schemeClr val="bg1">
                  <a:lumMod val="50000"/>
                </a:schemeClr>
              </a:solidFill>
              <a:ea typeface="Arial" charset="0"/>
              <a:cs typeface="Arial" charset="0"/>
            </a:endParaRPr>
          </a:p>
        </p:txBody>
      </p:sp>
      <p:pic>
        <p:nvPicPr>
          <p:cNvPr id="408578" name="Picture 2"/>
          <p:cNvPicPr>
            <a:picLocks noChangeAspect="1" noChangeArrowheads="1"/>
          </p:cNvPicPr>
          <p:nvPr/>
        </p:nvPicPr>
        <p:blipFill>
          <a:blip r:embed="rId5" cstate="print"/>
          <a:srcRect/>
          <a:stretch>
            <a:fillRect/>
          </a:stretch>
        </p:blipFill>
        <p:spPr bwMode="auto">
          <a:xfrm>
            <a:off x="4071934" y="2000240"/>
            <a:ext cx="1443027" cy="813647"/>
          </a:xfrm>
          <a:prstGeom prst="rect">
            <a:avLst/>
          </a:prstGeom>
          <a:noFill/>
          <a:ln w="9525">
            <a:noFill/>
            <a:miter lim="800000"/>
            <a:headEnd/>
            <a:tailEnd/>
          </a:ln>
          <a:effectLst/>
        </p:spPr>
      </p:pic>
      <p:pic>
        <p:nvPicPr>
          <p:cNvPr id="408579" name="Picture 3"/>
          <p:cNvPicPr>
            <a:picLocks noChangeAspect="1" noChangeArrowheads="1"/>
          </p:cNvPicPr>
          <p:nvPr/>
        </p:nvPicPr>
        <p:blipFill>
          <a:blip r:embed="rId6" cstate="print"/>
          <a:srcRect/>
          <a:stretch>
            <a:fillRect/>
          </a:stretch>
        </p:blipFill>
        <p:spPr bwMode="auto">
          <a:xfrm flipH="1">
            <a:off x="4570291" y="214290"/>
            <a:ext cx="372547" cy="923917"/>
          </a:xfrm>
          <a:prstGeom prst="rect">
            <a:avLst/>
          </a:prstGeom>
          <a:noFill/>
          <a:ln w="9525">
            <a:noFill/>
            <a:miter lim="800000"/>
            <a:headEnd/>
            <a:tailEnd/>
          </a:ln>
          <a:effectLst/>
        </p:spPr>
      </p:pic>
      <p:sp>
        <p:nvSpPr>
          <p:cNvPr id="9" name="8 CuadroTexto"/>
          <p:cNvSpPr txBox="1"/>
          <p:nvPr/>
        </p:nvSpPr>
        <p:spPr>
          <a:xfrm>
            <a:off x="2214546" y="1071546"/>
            <a:ext cx="5929354" cy="338554"/>
          </a:xfrm>
          <a:prstGeom prst="rect">
            <a:avLst/>
          </a:prstGeom>
          <a:noFill/>
        </p:spPr>
        <p:txBody>
          <a:bodyPr wrap="square" rtlCol="0">
            <a:spAutoFit/>
          </a:bodyPr>
          <a:lstStyle/>
          <a:p>
            <a:r>
              <a:rPr lang="es-ES" sz="1600" dirty="0"/>
              <a:t>Identificar el gen/alelo causante o involucrado en una enfermedad</a:t>
            </a:r>
          </a:p>
        </p:txBody>
      </p:sp>
      <p:sp>
        <p:nvSpPr>
          <p:cNvPr id="10" name="9 CuadroTexto"/>
          <p:cNvSpPr txBox="1"/>
          <p:nvPr/>
        </p:nvSpPr>
        <p:spPr>
          <a:xfrm>
            <a:off x="1643042" y="2786058"/>
            <a:ext cx="6786610" cy="523220"/>
          </a:xfrm>
          <a:prstGeom prst="rect">
            <a:avLst/>
          </a:prstGeom>
          <a:noFill/>
        </p:spPr>
        <p:txBody>
          <a:bodyPr wrap="square" rtlCol="0">
            <a:spAutoFit/>
          </a:bodyPr>
          <a:lstStyle/>
          <a:p>
            <a:pPr algn="ctr"/>
            <a:r>
              <a:rPr lang="es-ES" sz="1600" dirty="0"/>
              <a:t>Generar un modelo genético en </a:t>
            </a:r>
            <a:r>
              <a:rPr lang="es-ES" sz="1600" i="1" dirty="0"/>
              <a:t>Drosophila</a:t>
            </a:r>
          </a:p>
          <a:p>
            <a:pPr algn="ctr"/>
            <a:r>
              <a:rPr lang="es-ES" sz="1200" dirty="0">
                <a:solidFill>
                  <a:schemeClr val="tx1">
                    <a:lumMod val="50000"/>
                    <a:lumOff val="50000"/>
                  </a:schemeClr>
                </a:solidFill>
              </a:rPr>
              <a:t>(creación de moscas transgénicas que expresen la misma mutación)</a:t>
            </a:r>
          </a:p>
        </p:txBody>
      </p:sp>
      <p:sp>
        <p:nvSpPr>
          <p:cNvPr id="11" name="10 CuadroTexto"/>
          <p:cNvSpPr txBox="1"/>
          <p:nvPr/>
        </p:nvSpPr>
        <p:spPr>
          <a:xfrm>
            <a:off x="1000100" y="4286256"/>
            <a:ext cx="2357454" cy="830997"/>
          </a:xfrm>
          <a:prstGeom prst="rect">
            <a:avLst/>
          </a:prstGeom>
          <a:no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s-ES" sz="1600" dirty="0"/>
              <a:t>Análisis fenotípico y molecular</a:t>
            </a:r>
          </a:p>
          <a:p>
            <a:pPr algn="ctr"/>
            <a:r>
              <a:rPr lang="es-ES" sz="1600" dirty="0"/>
              <a:t> de la enfermedad</a:t>
            </a:r>
          </a:p>
        </p:txBody>
      </p:sp>
      <p:sp>
        <p:nvSpPr>
          <p:cNvPr id="12" name="11 CuadroTexto"/>
          <p:cNvSpPr txBox="1"/>
          <p:nvPr/>
        </p:nvSpPr>
        <p:spPr>
          <a:xfrm>
            <a:off x="3581392" y="4286256"/>
            <a:ext cx="2919434" cy="830997"/>
          </a:xfrm>
          <a:prstGeom prst="rect">
            <a:avLst/>
          </a:prstGeom>
          <a:no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s-ES" sz="1600" dirty="0"/>
              <a:t>Búsqueda de mutaciones secundarias modificadoras</a:t>
            </a:r>
          </a:p>
          <a:p>
            <a:pPr algn="ctr"/>
            <a:r>
              <a:rPr lang="es-ES" sz="1600" dirty="0"/>
              <a:t>(reducir/incrementar)</a:t>
            </a:r>
          </a:p>
        </p:txBody>
      </p:sp>
      <p:sp>
        <p:nvSpPr>
          <p:cNvPr id="13" name="12 CuadroTexto"/>
          <p:cNvSpPr txBox="1"/>
          <p:nvPr/>
        </p:nvSpPr>
        <p:spPr>
          <a:xfrm>
            <a:off x="6715140" y="4286256"/>
            <a:ext cx="2071702" cy="830997"/>
          </a:xfrm>
          <a:prstGeom prst="rect">
            <a:avLst/>
          </a:prstGeom>
          <a:no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s-ES" sz="1600" dirty="0"/>
              <a:t> </a:t>
            </a:r>
          </a:p>
          <a:p>
            <a:pPr algn="ctr"/>
            <a:r>
              <a:rPr lang="es-ES" sz="1600" dirty="0"/>
              <a:t>Testear fármacos</a:t>
            </a:r>
          </a:p>
          <a:p>
            <a:pPr algn="ctr"/>
            <a:endParaRPr lang="es-ES" sz="1600" dirty="0"/>
          </a:p>
        </p:txBody>
      </p:sp>
      <p:pic>
        <p:nvPicPr>
          <p:cNvPr id="14" name="Picture 3"/>
          <p:cNvPicPr>
            <a:picLocks noChangeAspect="1" noChangeArrowheads="1"/>
          </p:cNvPicPr>
          <p:nvPr/>
        </p:nvPicPr>
        <p:blipFill>
          <a:blip r:embed="rId6" cstate="print"/>
          <a:srcRect/>
          <a:stretch>
            <a:fillRect/>
          </a:stretch>
        </p:blipFill>
        <p:spPr bwMode="auto">
          <a:xfrm flipH="1">
            <a:off x="4730013" y="5715016"/>
            <a:ext cx="372547" cy="923917"/>
          </a:xfrm>
          <a:prstGeom prst="rect">
            <a:avLst/>
          </a:prstGeom>
          <a:noFill/>
          <a:ln w="9525">
            <a:noFill/>
            <a:miter lim="800000"/>
            <a:headEnd/>
            <a:tailEnd/>
          </a:ln>
          <a:effectLst/>
        </p:spPr>
      </p:pic>
      <p:sp>
        <p:nvSpPr>
          <p:cNvPr id="15" name="14 Flecha abajo"/>
          <p:cNvSpPr/>
          <p:nvPr/>
        </p:nvSpPr>
        <p:spPr>
          <a:xfrm>
            <a:off x="4648663" y="1428736"/>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abajo"/>
          <p:cNvSpPr/>
          <p:nvPr/>
        </p:nvSpPr>
        <p:spPr>
          <a:xfrm>
            <a:off x="4714876" y="3518260"/>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abajo"/>
          <p:cNvSpPr/>
          <p:nvPr/>
        </p:nvSpPr>
        <p:spPr>
          <a:xfrm rot="2700000">
            <a:off x="2589070" y="3518260"/>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abajo"/>
          <p:cNvSpPr/>
          <p:nvPr/>
        </p:nvSpPr>
        <p:spPr>
          <a:xfrm rot="-2700000">
            <a:off x="6840682" y="3517772"/>
            <a:ext cx="285752" cy="571504"/>
          </a:xfrm>
          <a:prstGeom prst="downArrow">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Cerrar llave"/>
          <p:cNvSpPr/>
          <p:nvPr/>
        </p:nvSpPr>
        <p:spPr>
          <a:xfrm rot="5400000">
            <a:off x="4714876" y="1643050"/>
            <a:ext cx="357190" cy="7500990"/>
          </a:xfrm>
          <a:prstGeom prst="rightBrace">
            <a:avLst>
              <a:gd name="adj1" fmla="val 8333"/>
              <a:gd name="adj2" fmla="val 49818"/>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4039153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rosophila models of human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62" y="2924092"/>
            <a:ext cx="5367511" cy="1433602"/>
          </a:xfrm>
          <a:prstGeom prst="rect">
            <a:avLst/>
          </a:prstGeom>
          <a:noFill/>
          <a:extLst>
            <a:ext uri="{909E8E84-426E-40DD-AFC4-6F175D3DCCD1}">
              <a14:hiddenFill xmlns:a14="http://schemas.microsoft.com/office/drawing/2010/main">
                <a:solidFill>
                  <a:srgbClr val="FFFFFF"/>
                </a:solidFill>
              </a14:hiddenFill>
            </a:ext>
          </a:extLst>
        </p:spPr>
      </p:pic>
      <p:sp>
        <p:nvSpPr>
          <p:cNvPr id="14" name="24 Elipse" descr="Resultado de imagen de dollar symbol"/>
          <p:cNvSpPr>
            <a:spLocks noChangeAspect="1"/>
          </p:cNvSpPr>
          <p:nvPr/>
        </p:nvSpPr>
        <p:spPr>
          <a:xfrm>
            <a:off x="4435594" y="904060"/>
            <a:ext cx="824742" cy="864000"/>
          </a:xfrm>
          <a:prstGeom prst="ellipse">
            <a:avLst/>
          </a:prstGeom>
          <a: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t="-12000" b="-12000"/>
            </a:stretch>
          </a:blipFill>
        </p:spPr>
        <p:style>
          <a:lnRef idx="3">
            <a:schemeClr val="lt1">
              <a:hueOff val="0"/>
              <a:satOff val="0"/>
              <a:lumOff val="0"/>
              <a:alphaOff val="0"/>
            </a:schemeClr>
          </a:lnRef>
          <a:fillRef idx="1">
            <a:scrgbClr r="0" g="0" b="0"/>
          </a:fillRef>
          <a:effectRef idx="1">
            <a:schemeClr val="accent1">
              <a:tint val="50000"/>
              <a:hueOff val="-3272378"/>
              <a:satOff val="-176"/>
              <a:lumOff val="2841"/>
              <a:alphaOff val="0"/>
            </a:schemeClr>
          </a:effectRef>
          <a:fontRef idx="minor">
            <a:schemeClr val="lt1">
              <a:hueOff val="0"/>
              <a:satOff val="0"/>
              <a:lumOff val="0"/>
              <a:alphaOff val="0"/>
            </a:schemeClr>
          </a:fontRef>
        </p:style>
      </p:sp>
      <p:sp>
        <p:nvSpPr>
          <p:cNvPr id="17" name="28 Elipse" descr="Imagen relacionada"/>
          <p:cNvSpPr>
            <a:spLocks noChangeAspect="1"/>
          </p:cNvSpPr>
          <p:nvPr/>
        </p:nvSpPr>
        <p:spPr>
          <a:xfrm>
            <a:off x="3259001" y="904060"/>
            <a:ext cx="824742" cy="864000"/>
          </a:xfrm>
          <a:prstGeom prst="ellipse">
            <a:avLst/>
          </a:prstGeom>
          <a:blipFill>
            <a:blip r:embed="rId5" cstate="print">
              <a:extLst>
                <a:ext uri="{28A0092B-C50C-407E-A947-70E740481C1C}">
                  <a14:useLocalDpi xmlns:a14="http://schemas.microsoft.com/office/drawing/2010/main" val="0"/>
                </a:ext>
              </a:extLst>
            </a:blip>
            <a:srcRect/>
            <a:stretch>
              <a:fillRect l="-17000" r="-17000"/>
            </a:stretch>
          </a:blipFill>
        </p:spPr>
        <p:style>
          <a:lnRef idx="3">
            <a:schemeClr val="lt1">
              <a:hueOff val="0"/>
              <a:satOff val="0"/>
              <a:lumOff val="0"/>
              <a:alphaOff val="0"/>
            </a:schemeClr>
          </a:lnRef>
          <a:fillRef idx="1">
            <a:scrgbClr r="0" g="0" b="0"/>
          </a:fillRef>
          <a:effectRef idx="1">
            <a:schemeClr val="accent1">
              <a:tint val="50000"/>
              <a:hueOff val="-6544757"/>
              <a:satOff val="-351"/>
              <a:lumOff val="5682"/>
              <a:alphaOff val="0"/>
            </a:schemeClr>
          </a:effectRef>
          <a:fontRef idx="minor">
            <a:schemeClr val="lt1">
              <a:hueOff val="0"/>
              <a:satOff val="0"/>
              <a:lumOff val="0"/>
              <a:alphaOff val="0"/>
            </a:schemeClr>
          </a:fontRef>
        </p:style>
      </p:sp>
      <p:sp>
        <p:nvSpPr>
          <p:cNvPr id="18" name="30 Elipse" descr="Resultado de imagen de human drosophila"/>
          <p:cNvSpPr>
            <a:spLocks noChangeAspect="1"/>
          </p:cNvSpPr>
          <p:nvPr/>
        </p:nvSpPr>
        <p:spPr>
          <a:xfrm>
            <a:off x="7125345" y="642918"/>
            <a:ext cx="1590059" cy="1665746"/>
          </a:xfrm>
          <a:prstGeom prst="ellipse">
            <a:avLst/>
          </a:prstGeom>
          <a:blipFill>
            <a:blip r:embed="rId6">
              <a:extLst>
                <a:ext uri="{28A0092B-C50C-407E-A947-70E740481C1C}">
                  <a14:useLocalDpi xmlns:a14="http://schemas.microsoft.com/office/drawing/2010/main" val="0"/>
                </a:ext>
              </a:extLst>
            </a:blip>
            <a:srcRect/>
            <a:stretch>
              <a:fillRect l="-10000" r="-10000"/>
            </a:stretch>
          </a:blipFill>
        </p:spPr>
        <p:style>
          <a:lnRef idx="3">
            <a:schemeClr val="lt1">
              <a:hueOff val="0"/>
              <a:satOff val="0"/>
              <a:lumOff val="0"/>
              <a:alphaOff val="0"/>
            </a:schemeClr>
          </a:lnRef>
          <a:fillRef idx="1">
            <a:scrgbClr r="0" g="0" b="0"/>
          </a:fillRef>
          <a:effectRef idx="1">
            <a:schemeClr val="accent1">
              <a:tint val="50000"/>
              <a:hueOff val="-9817135"/>
              <a:satOff val="-527"/>
              <a:lumOff val="8523"/>
              <a:alphaOff val="0"/>
            </a:schemeClr>
          </a:effectRef>
          <a:fontRef idx="minor">
            <a:schemeClr val="lt1">
              <a:hueOff val="0"/>
              <a:satOff val="0"/>
              <a:lumOff val="0"/>
              <a:alphaOff val="0"/>
            </a:schemeClr>
          </a:fontRef>
        </p:style>
      </p:sp>
      <p:sp>
        <p:nvSpPr>
          <p:cNvPr id="19" name="2048 Elipse" descr="Resultado de imagen de MICROSCOPE"/>
          <p:cNvSpPr>
            <a:spLocks noChangeAspect="1"/>
          </p:cNvSpPr>
          <p:nvPr/>
        </p:nvSpPr>
        <p:spPr>
          <a:xfrm>
            <a:off x="5589802" y="914321"/>
            <a:ext cx="824742" cy="864000"/>
          </a:xfrm>
          <a:prstGeom prst="ellipse">
            <a:avLst/>
          </a:prstGeom>
          <a:blipFill>
            <a:blip r:embed="rId7" cstate="print">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13089513"/>
              <a:satOff val="-703"/>
              <a:lumOff val="11364"/>
              <a:alphaOff val="0"/>
            </a:schemeClr>
          </a:effectRef>
          <a:fontRef idx="minor">
            <a:schemeClr val="lt1">
              <a:hueOff val="0"/>
              <a:satOff val="0"/>
              <a:lumOff val="0"/>
              <a:alphaOff val="0"/>
            </a:schemeClr>
          </a:fontRef>
        </p:style>
      </p:sp>
      <p:sp>
        <p:nvSpPr>
          <p:cNvPr id="20" name="21 Elipse" descr="Resultado de imagen de Physical Description drosophila melanogaster"/>
          <p:cNvSpPr/>
          <p:nvPr/>
        </p:nvSpPr>
        <p:spPr>
          <a:xfrm>
            <a:off x="1245338" y="500042"/>
            <a:ext cx="1755026" cy="1918151"/>
          </a:xfrm>
          <a:prstGeom prst="ellipse">
            <a:avLst/>
          </a:prstGeom>
          <a:blipFill rotWithShape="1">
            <a:blip r:embed="rId8" cstate="print">
              <a:extLst>
                <a:ext uri="{BEBA8EAE-BF5A-486C-A8C5-ECC9F3942E4B}">
                  <a14:imgProps xmlns:a14="http://schemas.microsoft.com/office/drawing/2010/main">
                    <a14:imgLayer r:embed="rId9">
                      <a14:imgEffect>
                        <a14:backgroundRemoval t="20571" b="68245" l="11867" r="91000">
                          <a14:foregroundMark x1="20067" y1="59510" x2="23400" y2="55510"/>
                          <a14:foregroundMark x1="27667" y1="61878" x2="31000" y2="57796"/>
                          <a14:foregroundMark x1="57133" y1="60735" x2="60933" y2="68245"/>
                          <a14:foregroundMark x1="67067" y1="56082" x2="77067" y2="61878"/>
                          <a14:foregroundMark x1="24333" y1="64245" x2="27667" y2="61306"/>
                        </a14:backgroundRemoval>
                      </a14:imgEffect>
                    </a14:imgLayer>
                  </a14:imgProps>
                </a:ext>
                <a:ext uri="{28A0092B-C50C-407E-A947-70E740481C1C}">
                  <a14:useLocalDpi xmlns:a14="http://schemas.microsoft.com/office/drawing/2010/main" val="0"/>
                </a:ext>
              </a:extLst>
            </a:blip>
            <a:srcRect/>
            <a:stretch>
              <a:fillRect l="-11000" r="-11000"/>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 name="CuadroTexto 1"/>
          <p:cNvSpPr txBox="1"/>
          <p:nvPr/>
        </p:nvSpPr>
        <p:spPr>
          <a:xfrm>
            <a:off x="6372200" y="3036993"/>
            <a:ext cx="2251001" cy="1376606"/>
          </a:xfrm>
          <a:prstGeom prst="rect">
            <a:avLst/>
          </a:prstGeom>
          <a:noFill/>
        </p:spPr>
        <p:txBody>
          <a:bodyPr wrap="square" rtlCol="0">
            <a:spAutoFit/>
          </a:bodyPr>
          <a:lstStyle/>
          <a:p>
            <a:endParaRPr lang="ca-ES" dirty="0"/>
          </a:p>
        </p:txBody>
      </p:sp>
      <p:pic>
        <p:nvPicPr>
          <p:cNvPr id="1028" name="Picture 4" descr="Image result for human and drosophila"/>
          <p:cNvPicPr>
            <a:picLocks noChangeAspect="1" noChangeArrowheads="1"/>
          </p:cNvPicPr>
          <p:nvPr/>
        </p:nvPicPr>
        <p:blipFill rotWithShape="1">
          <a:blip r:embed="rId10">
            <a:extLst>
              <a:ext uri="{28A0092B-C50C-407E-A947-70E740481C1C}">
                <a14:useLocalDpi xmlns:a14="http://schemas.microsoft.com/office/drawing/2010/main" val="0"/>
              </a:ext>
            </a:extLst>
          </a:blip>
          <a:srcRect l="8282"/>
          <a:stretch/>
        </p:blipFill>
        <p:spPr bwMode="auto">
          <a:xfrm>
            <a:off x="6429388" y="3214686"/>
            <a:ext cx="2395794" cy="289233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51680" y="4512698"/>
            <a:ext cx="2344862" cy="369332"/>
          </a:xfrm>
          <a:prstGeom prst="rect">
            <a:avLst/>
          </a:prstGeom>
          <a:noFill/>
        </p:spPr>
        <p:txBody>
          <a:bodyPr wrap="square" rtlCol="0">
            <a:spAutoFit/>
          </a:bodyPr>
          <a:lstStyle/>
          <a:p>
            <a:pPr algn="ctr"/>
            <a:r>
              <a:rPr lang="es-ES" dirty="0">
                <a:solidFill>
                  <a:schemeClr val="tx2">
                    <a:lumMod val="60000"/>
                    <a:lumOff val="40000"/>
                  </a:schemeClr>
                </a:solidFill>
              </a:rPr>
              <a:t>Alzheimer</a:t>
            </a:r>
            <a:endParaRPr lang="ca-ES" dirty="0">
              <a:solidFill>
                <a:schemeClr val="tx2">
                  <a:lumMod val="60000"/>
                  <a:lumOff val="40000"/>
                </a:schemeClr>
              </a:solidFill>
            </a:endParaRPr>
          </a:p>
        </p:txBody>
      </p:sp>
      <p:sp>
        <p:nvSpPr>
          <p:cNvPr id="23" name="CuadroTexto 22"/>
          <p:cNvSpPr txBox="1"/>
          <p:nvPr/>
        </p:nvSpPr>
        <p:spPr>
          <a:xfrm>
            <a:off x="2205514" y="4500570"/>
            <a:ext cx="2344862" cy="369332"/>
          </a:xfrm>
          <a:prstGeom prst="rect">
            <a:avLst/>
          </a:prstGeom>
          <a:noFill/>
        </p:spPr>
        <p:txBody>
          <a:bodyPr wrap="square" rtlCol="0">
            <a:spAutoFit/>
          </a:bodyPr>
          <a:lstStyle/>
          <a:p>
            <a:pPr algn="ctr"/>
            <a:r>
              <a:rPr lang="es-ES" dirty="0">
                <a:solidFill>
                  <a:schemeClr val="accent6">
                    <a:lumMod val="75000"/>
                  </a:schemeClr>
                </a:solidFill>
              </a:rPr>
              <a:t>Obesidad</a:t>
            </a:r>
            <a:endParaRPr lang="ca-ES" dirty="0">
              <a:solidFill>
                <a:schemeClr val="accent6">
                  <a:lumMod val="75000"/>
                </a:schemeClr>
              </a:solidFill>
            </a:endParaRPr>
          </a:p>
        </p:txBody>
      </p:sp>
      <p:sp>
        <p:nvSpPr>
          <p:cNvPr id="24" name="CuadroTexto 23"/>
          <p:cNvSpPr txBox="1"/>
          <p:nvPr/>
        </p:nvSpPr>
        <p:spPr>
          <a:xfrm>
            <a:off x="4013088" y="4553931"/>
            <a:ext cx="2344862" cy="369332"/>
          </a:xfrm>
          <a:prstGeom prst="rect">
            <a:avLst/>
          </a:prstGeom>
          <a:noFill/>
        </p:spPr>
        <p:txBody>
          <a:bodyPr wrap="square" rtlCol="0">
            <a:spAutoFit/>
          </a:bodyPr>
          <a:lstStyle/>
          <a:p>
            <a:pPr algn="ctr"/>
            <a:r>
              <a:rPr lang="es-ES" b="1" dirty="0">
                <a:solidFill>
                  <a:srgbClr val="00B050"/>
                </a:solidFill>
              </a:rPr>
              <a:t>Cáncer</a:t>
            </a:r>
            <a:endParaRPr lang="ca-ES" b="1" dirty="0">
              <a:solidFill>
                <a:srgbClr val="00B050"/>
              </a:solidFill>
            </a:endParaRPr>
          </a:p>
        </p:txBody>
      </p:sp>
      <p:sp>
        <p:nvSpPr>
          <p:cNvPr id="25" name="CuadroTexto 24"/>
          <p:cNvSpPr txBox="1"/>
          <p:nvPr/>
        </p:nvSpPr>
        <p:spPr>
          <a:xfrm>
            <a:off x="3168512" y="4964914"/>
            <a:ext cx="2344862" cy="369332"/>
          </a:xfrm>
          <a:prstGeom prst="rect">
            <a:avLst/>
          </a:prstGeom>
          <a:noFill/>
        </p:spPr>
        <p:txBody>
          <a:bodyPr wrap="square" rtlCol="0">
            <a:spAutoFit/>
          </a:bodyPr>
          <a:lstStyle/>
          <a:p>
            <a:pPr algn="ctr"/>
            <a:r>
              <a:rPr lang="es-ES" dirty="0">
                <a:solidFill>
                  <a:schemeClr val="accent6">
                    <a:lumMod val="75000"/>
                  </a:schemeClr>
                </a:solidFill>
              </a:rPr>
              <a:t>Diabetes</a:t>
            </a:r>
            <a:endParaRPr lang="ca-ES" dirty="0">
              <a:solidFill>
                <a:schemeClr val="accent6">
                  <a:lumMod val="75000"/>
                </a:schemeClr>
              </a:solidFill>
            </a:endParaRPr>
          </a:p>
        </p:txBody>
      </p:sp>
      <p:sp>
        <p:nvSpPr>
          <p:cNvPr id="26" name="CuadroTexto 25"/>
          <p:cNvSpPr txBox="1"/>
          <p:nvPr/>
        </p:nvSpPr>
        <p:spPr>
          <a:xfrm>
            <a:off x="1083156" y="4923920"/>
            <a:ext cx="2344862" cy="369332"/>
          </a:xfrm>
          <a:prstGeom prst="rect">
            <a:avLst/>
          </a:prstGeom>
          <a:noFill/>
        </p:spPr>
        <p:txBody>
          <a:bodyPr wrap="square" rtlCol="0">
            <a:spAutoFit/>
          </a:bodyPr>
          <a:lstStyle/>
          <a:p>
            <a:pPr algn="ctr"/>
            <a:r>
              <a:rPr lang="es-ES" dirty="0">
                <a:solidFill>
                  <a:schemeClr val="tx2">
                    <a:lumMod val="60000"/>
                    <a:lumOff val="40000"/>
                  </a:schemeClr>
                </a:solidFill>
              </a:rPr>
              <a:t>Huntington</a:t>
            </a:r>
            <a:endParaRPr lang="ca-ES" dirty="0">
              <a:solidFill>
                <a:schemeClr val="tx2">
                  <a:lumMod val="60000"/>
                  <a:lumOff val="40000"/>
                </a:schemeClr>
              </a:solidFill>
            </a:endParaRPr>
          </a:p>
        </p:txBody>
      </p:sp>
      <p:sp>
        <p:nvSpPr>
          <p:cNvPr id="27" name="CuadroTexto 26"/>
          <p:cNvSpPr txBox="1"/>
          <p:nvPr/>
        </p:nvSpPr>
        <p:spPr>
          <a:xfrm>
            <a:off x="1763431" y="5375240"/>
            <a:ext cx="2344862" cy="369332"/>
          </a:xfrm>
          <a:prstGeom prst="rect">
            <a:avLst/>
          </a:prstGeom>
          <a:noFill/>
        </p:spPr>
        <p:txBody>
          <a:bodyPr wrap="square" rtlCol="0">
            <a:spAutoFit/>
          </a:bodyPr>
          <a:lstStyle/>
          <a:p>
            <a:pPr algn="ctr"/>
            <a:r>
              <a:rPr lang="es-ES" dirty="0">
                <a:solidFill>
                  <a:schemeClr val="tx2">
                    <a:lumMod val="60000"/>
                    <a:lumOff val="40000"/>
                  </a:schemeClr>
                </a:solidFill>
              </a:rPr>
              <a:t>Parkinson</a:t>
            </a:r>
            <a:endParaRPr lang="ca-ES" dirty="0">
              <a:solidFill>
                <a:schemeClr val="tx2">
                  <a:lumMod val="60000"/>
                  <a:lumOff val="40000"/>
                </a:schemeClr>
              </a:solidFill>
            </a:endParaRPr>
          </a:p>
        </p:txBody>
      </p:sp>
      <p:pic>
        <p:nvPicPr>
          <p:cNvPr id="21" name="1 Imagen" descr="fons 02 PP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12 Imagen"/>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12"/>
          <p:cNvSpPr txBox="1"/>
          <p:nvPr/>
        </p:nvSpPr>
        <p:spPr>
          <a:xfrm rot="16200000">
            <a:off x="-1755355" y="3632241"/>
            <a:ext cx="4338560" cy="646331"/>
          </a:xfrm>
          <a:prstGeom prst="rect">
            <a:avLst/>
          </a:prstGeom>
          <a:noFill/>
        </p:spPr>
        <p:txBody>
          <a:bodyPr wrap="none" rtlCol="0">
            <a:spAutoFit/>
          </a:bodyPr>
          <a:lstStyle/>
          <a:p>
            <a:pPr algn="ctr"/>
            <a:r>
              <a:rPr lang="fr-FR" b="1" dirty="0">
                <a:solidFill>
                  <a:schemeClr val="bg1">
                    <a:lumMod val="50000"/>
                  </a:schemeClr>
                </a:solidFill>
                <a:ea typeface="Arial" charset="0"/>
                <a:cs typeface="Arial" charset="0"/>
              </a:rPr>
              <a:t>IV. </a:t>
            </a:r>
            <a:r>
              <a:rPr lang="fr-FR" b="1" i="1" dirty="0">
                <a:solidFill>
                  <a:schemeClr val="bg1">
                    <a:lumMod val="50000"/>
                  </a:schemeClr>
                </a:solidFill>
                <a:ea typeface="Arial" charset="0"/>
                <a:cs typeface="Arial" charset="0"/>
              </a:rPr>
              <a:t>Drosophila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como</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modelo</a:t>
            </a:r>
            <a:r>
              <a:rPr lang="fr-FR" b="1" dirty="0">
                <a:solidFill>
                  <a:schemeClr val="bg1">
                    <a:lumMod val="50000"/>
                  </a:schemeClr>
                </a:solidFill>
                <a:ea typeface="Arial" charset="0"/>
                <a:cs typeface="Arial" charset="0"/>
              </a:rPr>
              <a:t> para </a:t>
            </a:r>
            <a:r>
              <a:rPr lang="fr-FR" b="1" dirty="0" err="1">
                <a:solidFill>
                  <a:schemeClr val="bg1">
                    <a:lumMod val="50000"/>
                  </a:schemeClr>
                </a:solidFill>
                <a:ea typeface="Arial" charset="0"/>
                <a:cs typeface="Arial" charset="0"/>
              </a:rPr>
              <a:t>entender</a:t>
            </a:r>
            <a:r>
              <a:rPr lang="fr-FR" b="1" dirty="0">
                <a:solidFill>
                  <a:schemeClr val="bg1">
                    <a:lumMod val="50000"/>
                  </a:schemeClr>
                </a:solidFill>
                <a:ea typeface="Arial" charset="0"/>
                <a:cs typeface="Arial" charset="0"/>
              </a:rPr>
              <a:t> </a:t>
            </a:r>
          </a:p>
          <a:p>
            <a:pPr algn="ctr"/>
            <a:r>
              <a:rPr lang="fr-FR" b="1" dirty="0">
                <a:solidFill>
                  <a:schemeClr val="bg1">
                    <a:lumMod val="50000"/>
                  </a:schemeClr>
                </a:solidFill>
                <a:ea typeface="Arial" charset="0"/>
                <a:cs typeface="Arial" charset="0"/>
              </a:rPr>
              <a:t>la </a:t>
            </a:r>
            <a:r>
              <a:rPr lang="fr-FR" b="1" dirty="0" err="1">
                <a:solidFill>
                  <a:schemeClr val="bg1">
                    <a:lumMod val="50000"/>
                  </a:schemeClr>
                </a:solidFill>
                <a:ea typeface="Arial" charset="0"/>
                <a:cs typeface="Arial" charset="0"/>
              </a:rPr>
              <a:t>biología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humana</a:t>
            </a:r>
            <a:endParaRPr lang="fr-FR" b="1" dirty="0">
              <a:solidFill>
                <a:schemeClr val="bg1">
                  <a:lumMod val="50000"/>
                </a:schemeClr>
              </a:solidFill>
              <a:ea typeface="Arial" charset="0"/>
              <a:cs typeface="Arial" charset="0"/>
            </a:endParaRPr>
          </a:p>
        </p:txBody>
      </p:sp>
    </p:spTree>
    <p:extLst>
      <p:ext uri="{BB962C8B-B14F-4D97-AF65-F5344CB8AC3E}">
        <p14:creationId xmlns:p14="http://schemas.microsoft.com/office/powerpoint/2010/main" val="4005328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87" name="Picture 31"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61834" t="37413" b="33755"/>
          <a:stretch/>
        </p:blipFill>
        <p:spPr bwMode="auto">
          <a:xfrm>
            <a:off x="1785918" y="1500174"/>
            <a:ext cx="2863349" cy="38669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ano normal vs polidactilia"/>
          <p:cNvPicPr>
            <a:picLocks noChangeAspect="1" noChangeArrowheads="1"/>
          </p:cNvPicPr>
          <p:nvPr/>
        </p:nvPicPr>
        <p:blipFill rotWithShape="1">
          <a:blip r:embed="rId4">
            <a:extLst>
              <a:ext uri="{28A0092B-C50C-407E-A947-70E740481C1C}">
                <a14:useLocalDpi xmlns:a14="http://schemas.microsoft.com/office/drawing/2010/main" val="0"/>
              </a:ext>
            </a:extLst>
          </a:blip>
          <a:srcRect t="3413" b="8995"/>
          <a:stretch/>
        </p:blipFill>
        <p:spPr bwMode="auto">
          <a:xfrm>
            <a:off x="5292209" y="3652614"/>
            <a:ext cx="260985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no"/>
          <p:cNvPicPr>
            <a:picLocks noChangeAspect="1" noChangeArrowheads="1"/>
          </p:cNvPicPr>
          <p:nvPr/>
        </p:nvPicPr>
        <p:blipFill rotWithShape="1">
          <a:blip r:embed="rId5">
            <a:extLst>
              <a:ext uri="{28A0092B-C50C-407E-A947-70E740481C1C}">
                <a14:useLocalDpi xmlns:a14="http://schemas.microsoft.com/office/drawing/2010/main" val="0"/>
              </a:ext>
            </a:extLst>
          </a:blip>
          <a:srcRect l="55854" t="21939" b="35284"/>
          <a:stretch/>
        </p:blipFill>
        <p:spPr bwMode="auto">
          <a:xfrm>
            <a:off x="5292209" y="1707010"/>
            <a:ext cx="2609850" cy="16859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91680" y="382084"/>
            <a:ext cx="5643602" cy="461665"/>
          </a:xfrm>
          <a:prstGeom prst="rect">
            <a:avLst/>
          </a:prstGeom>
          <a:noFill/>
        </p:spPr>
        <p:txBody>
          <a:bodyPr wrap="square" rtlCol="0">
            <a:spAutoFit/>
          </a:bodyPr>
          <a:lstStyle/>
          <a:p>
            <a:r>
              <a:rPr lang="es-ES" sz="2400" dirty="0">
                <a:effectLst>
                  <a:outerShdw blurRad="38100" dist="38100" dir="2700000" algn="tl">
                    <a:srgbClr val="000000">
                      <a:alpha val="43137"/>
                    </a:srgbClr>
                  </a:outerShdw>
                </a:effectLst>
              </a:rPr>
              <a:t>Deformaciones congénitas: Polidactilia</a:t>
            </a:r>
            <a:endParaRPr lang="ca-ES" sz="2400" dirty="0">
              <a:effectLst>
                <a:outerShdw blurRad="38100" dist="38100" dir="2700000" algn="tl">
                  <a:srgbClr val="000000">
                    <a:alpha val="43137"/>
                  </a:srgbClr>
                </a:outerShdw>
              </a:effectLst>
            </a:endParaRPr>
          </a:p>
        </p:txBody>
      </p:sp>
      <p:pic>
        <p:nvPicPr>
          <p:cNvPr id="12" name="1 Imagen" descr="fons 02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2"/>
          <p:cNvSpPr txBox="1"/>
          <p:nvPr/>
        </p:nvSpPr>
        <p:spPr>
          <a:xfrm rot="16200000">
            <a:off x="-1965897" y="3777595"/>
            <a:ext cx="4729693" cy="646331"/>
          </a:xfrm>
          <a:prstGeom prst="rect">
            <a:avLst/>
          </a:prstGeom>
          <a:noFill/>
        </p:spPr>
        <p:txBody>
          <a:bodyPr wrap="none" rtlCol="0">
            <a:spAutoFit/>
          </a:bodyPr>
          <a:lstStyle/>
          <a:p>
            <a:pPr algn="ctr"/>
            <a:r>
              <a:rPr lang="fr-FR" b="1" dirty="0">
                <a:solidFill>
                  <a:schemeClr val="bg1">
                    <a:lumMod val="50000"/>
                  </a:schemeClr>
                </a:solidFill>
                <a:ea typeface="Arial" charset="0"/>
                <a:cs typeface="Arial" charset="0"/>
              </a:rPr>
              <a:t>IV. </a:t>
            </a:r>
            <a:r>
              <a:rPr lang="fr-FR" b="1" i="1" dirty="0">
                <a:solidFill>
                  <a:schemeClr val="bg1">
                    <a:lumMod val="50000"/>
                  </a:schemeClr>
                </a:solidFill>
                <a:ea typeface="Arial" charset="0"/>
                <a:cs typeface="Arial" charset="0"/>
              </a:rPr>
              <a:t>Drosophila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como</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modelo</a:t>
            </a:r>
            <a:r>
              <a:rPr lang="fr-FR" b="1" dirty="0">
                <a:solidFill>
                  <a:schemeClr val="bg1">
                    <a:lumMod val="50000"/>
                  </a:schemeClr>
                </a:solidFill>
                <a:ea typeface="Arial" charset="0"/>
                <a:cs typeface="Arial" charset="0"/>
              </a:rPr>
              <a:t> para </a:t>
            </a:r>
            <a:r>
              <a:rPr lang="fr-FR" b="1" dirty="0" err="1">
                <a:solidFill>
                  <a:schemeClr val="bg1">
                    <a:lumMod val="50000"/>
                  </a:schemeClr>
                </a:solidFill>
                <a:ea typeface="Arial" charset="0"/>
                <a:cs typeface="Arial" charset="0"/>
              </a:rPr>
              <a:t>entender</a:t>
            </a:r>
            <a:r>
              <a:rPr lang="fr-FR" b="1" dirty="0">
                <a:solidFill>
                  <a:schemeClr val="bg1">
                    <a:lumMod val="50000"/>
                  </a:schemeClr>
                </a:solidFill>
                <a:ea typeface="Arial" charset="0"/>
                <a:cs typeface="Arial" charset="0"/>
              </a:rPr>
              <a:t>  la </a:t>
            </a:r>
          </a:p>
          <a:p>
            <a:pPr algn="ctr"/>
            <a:r>
              <a:rPr lang="fr-FR" b="1" dirty="0" err="1">
                <a:solidFill>
                  <a:schemeClr val="bg1">
                    <a:lumMod val="50000"/>
                  </a:schemeClr>
                </a:solidFill>
                <a:ea typeface="Arial" charset="0"/>
                <a:cs typeface="Arial" charset="0"/>
              </a:rPr>
              <a:t>biología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humana</a:t>
            </a:r>
            <a:endParaRPr lang="fr-FR" b="1" dirty="0">
              <a:solidFill>
                <a:schemeClr val="bg1">
                  <a:lumMod val="50000"/>
                </a:schemeClr>
              </a:solidFill>
              <a:ea typeface="Arial" charset="0"/>
              <a:cs typeface="Arial" charset="0"/>
            </a:endParaRPr>
          </a:p>
        </p:txBody>
      </p:sp>
    </p:spTree>
    <p:extLst>
      <p:ext uri="{BB962C8B-B14F-4D97-AF65-F5344CB8AC3E}">
        <p14:creationId xmlns:p14="http://schemas.microsoft.com/office/powerpoint/2010/main" val="404601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2"/>
          <p:cNvSpPr txBox="1"/>
          <p:nvPr/>
        </p:nvSpPr>
        <p:spPr>
          <a:xfrm rot="16200000">
            <a:off x="-1881737" y="3777595"/>
            <a:ext cx="4561377" cy="646331"/>
          </a:xfrm>
          <a:prstGeom prst="rect">
            <a:avLst/>
          </a:prstGeom>
          <a:noFill/>
        </p:spPr>
        <p:txBody>
          <a:bodyPr wrap="none" rtlCol="0">
            <a:spAutoFit/>
          </a:bodyPr>
          <a:lstStyle/>
          <a:p>
            <a:pPr algn="ctr"/>
            <a:r>
              <a:rPr lang="fr-FR" b="1" dirty="0">
                <a:solidFill>
                  <a:schemeClr val="bg1">
                    <a:lumMod val="50000"/>
                  </a:schemeClr>
                </a:solidFill>
                <a:ea typeface="Arial" charset="0"/>
                <a:cs typeface="Arial" charset="0"/>
              </a:rPr>
              <a:t>IV. </a:t>
            </a:r>
            <a:r>
              <a:rPr lang="fr-FR" b="1" i="1" dirty="0">
                <a:solidFill>
                  <a:schemeClr val="bg1">
                    <a:lumMod val="50000"/>
                  </a:schemeClr>
                </a:solidFill>
                <a:ea typeface="Arial" charset="0"/>
                <a:cs typeface="Arial" charset="0"/>
              </a:rPr>
              <a:t>Drosophila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como</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modelo</a:t>
            </a:r>
            <a:r>
              <a:rPr lang="fr-FR" b="1" dirty="0">
                <a:solidFill>
                  <a:schemeClr val="bg1">
                    <a:lumMod val="50000"/>
                  </a:schemeClr>
                </a:solidFill>
                <a:ea typeface="Arial" charset="0"/>
                <a:cs typeface="Arial" charset="0"/>
              </a:rPr>
              <a:t> para </a:t>
            </a:r>
            <a:r>
              <a:rPr lang="fr-FR" b="1" dirty="0" err="1">
                <a:solidFill>
                  <a:schemeClr val="bg1">
                    <a:lumMod val="50000"/>
                  </a:schemeClr>
                </a:solidFill>
                <a:ea typeface="Arial" charset="0"/>
                <a:cs typeface="Arial" charset="0"/>
              </a:rPr>
              <a:t>entender</a:t>
            </a:r>
            <a:r>
              <a:rPr lang="fr-FR" b="1" dirty="0">
                <a:solidFill>
                  <a:schemeClr val="bg1">
                    <a:lumMod val="50000"/>
                  </a:schemeClr>
                </a:solidFill>
                <a:ea typeface="Arial" charset="0"/>
                <a:cs typeface="Arial" charset="0"/>
              </a:rPr>
              <a:t> la </a:t>
            </a:r>
          </a:p>
          <a:p>
            <a:pPr algn="ctr"/>
            <a:r>
              <a:rPr lang="fr-FR" b="1" dirty="0" err="1">
                <a:solidFill>
                  <a:schemeClr val="bg1">
                    <a:lumMod val="50000"/>
                  </a:schemeClr>
                </a:solidFill>
                <a:ea typeface="Arial" charset="0"/>
                <a:cs typeface="Arial" charset="0"/>
              </a:rPr>
              <a:t>biología</a:t>
            </a:r>
            <a:r>
              <a:rPr lang="fr-FR" b="1" dirty="0">
                <a:solidFill>
                  <a:schemeClr val="bg1">
                    <a:lumMod val="50000"/>
                  </a:schemeClr>
                </a:solidFill>
                <a:ea typeface="Arial" charset="0"/>
                <a:cs typeface="Arial" charset="0"/>
              </a:rPr>
              <a:t> </a:t>
            </a:r>
            <a:r>
              <a:rPr lang="fr-FR" b="1" dirty="0" err="1">
                <a:solidFill>
                  <a:schemeClr val="bg1">
                    <a:lumMod val="50000"/>
                  </a:schemeClr>
                </a:solidFill>
                <a:ea typeface="Arial" charset="0"/>
                <a:cs typeface="Arial" charset="0"/>
              </a:rPr>
              <a:t>humana</a:t>
            </a:r>
            <a:endParaRPr lang="fr-FR" b="1" dirty="0">
              <a:solidFill>
                <a:schemeClr val="bg1">
                  <a:lumMod val="50000"/>
                </a:schemeClr>
              </a:solidFill>
              <a:ea typeface="Arial" charset="0"/>
              <a:cs typeface="Arial" charset="0"/>
            </a:endParaRPr>
          </a:p>
        </p:txBody>
      </p:sp>
      <p:pic>
        <p:nvPicPr>
          <p:cNvPr id="15" name="Image 2"/>
          <p:cNvPicPr>
            <a:picLocks noChangeAspect="1"/>
          </p:cNvPicPr>
          <p:nvPr/>
        </p:nvPicPr>
        <p:blipFill rotWithShape="1">
          <a:blip r:embed="rId5"/>
          <a:srcRect l="51749" t="4850" r="8383" b="38122"/>
          <a:stretch/>
        </p:blipFill>
        <p:spPr>
          <a:xfrm>
            <a:off x="6143636" y="1285861"/>
            <a:ext cx="2411717" cy="4714907"/>
          </a:xfrm>
          <a:prstGeom prst="rect">
            <a:avLst/>
          </a:prstGeom>
          <a:effectLst>
            <a:softEdge rad="38100"/>
          </a:effectLst>
        </p:spPr>
      </p:pic>
      <p:sp>
        <p:nvSpPr>
          <p:cNvPr id="8" name="TextBox 6"/>
          <p:cNvSpPr txBox="1"/>
          <p:nvPr/>
        </p:nvSpPr>
        <p:spPr>
          <a:xfrm>
            <a:off x="1142976" y="428604"/>
            <a:ext cx="2428892" cy="830997"/>
          </a:xfrm>
          <a:prstGeom prst="rect">
            <a:avLst/>
          </a:prstGeom>
          <a:noFill/>
        </p:spPr>
        <p:txBody>
          <a:bodyPr wrap="square" rtlCol="0">
            <a:spAutoFit/>
          </a:bodyPr>
          <a:lstStyle/>
          <a:p>
            <a:r>
              <a:rPr lang="es-ES" sz="2400" dirty="0">
                <a:effectLst>
                  <a:outerShdw blurRad="38100" dist="38100" dir="2700000" algn="tl">
                    <a:srgbClr val="000000">
                      <a:alpha val="43137"/>
                    </a:srgbClr>
                  </a:outerShdw>
                </a:effectLst>
              </a:rPr>
              <a:t>Enfermedades: cáncer</a:t>
            </a:r>
            <a:endParaRPr lang="ca-ES" sz="2400" dirty="0">
              <a:effectLst>
                <a:outerShdw blurRad="38100" dist="38100" dir="2700000" algn="tl">
                  <a:srgbClr val="000000">
                    <a:alpha val="43137"/>
                  </a:srgbClr>
                </a:outerShdw>
              </a:effectLst>
            </a:endParaRPr>
          </a:p>
        </p:txBody>
      </p:sp>
      <p:pic>
        <p:nvPicPr>
          <p:cNvPr id="405506" name="Picture 2" descr="https://journals.plos.org/plosgenetics/article/figure/image?size=large&amp;id=10.1371/journal.pgen.1007688.g001"/>
          <p:cNvPicPr>
            <a:picLocks noChangeAspect="1" noChangeArrowheads="1"/>
          </p:cNvPicPr>
          <p:nvPr/>
        </p:nvPicPr>
        <p:blipFill>
          <a:blip r:embed="rId6" cstate="print"/>
          <a:srcRect t="2678" r="52940" b="61176"/>
          <a:stretch>
            <a:fillRect/>
          </a:stretch>
        </p:blipFill>
        <p:spPr bwMode="auto">
          <a:xfrm>
            <a:off x="3000364" y="928670"/>
            <a:ext cx="2500330" cy="2500330"/>
          </a:xfrm>
          <a:prstGeom prst="rect">
            <a:avLst/>
          </a:prstGeom>
          <a:noFill/>
        </p:spPr>
      </p:pic>
      <p:sp>
        <p:nvSpPr>
          <p:cNvPr id="10" name="9 CuadroTexto"/>
          <p:cNvSpPr txBox="1"/>
          <p:nvPr/>
        </p:nvSpPr>
        <p:spPr>
          <a:xfrm>
            <a:off x="1643042" y="2000240"/>
            <a:ext cx="857256" cy="369332"/>
          </a:xfrm>
          <a:prstGeom prst="rect">
            <a:avLst/>
          </a:prstGeom>
          <a:noFill/>
        </p:spPr>
        <p:txBody>
          <a:bodyPr wrap="square" rtlCol="0">
            <a:spAutoFit/>
          </a:bodyPr>
          <a:lstStyle/>
          <a:p>
            <a:r>
              <a:rPr lang="es-ES" dirty="0"/>
              <a:t>Larva</a:t>
            </a:r>
          </a:p>
        </p:txBody>
      </p:sp>
      <p:pic>
        <p:nvPicPr>
          <p:cNvPr id="405507" name="Picture 3"/>
          <p:cNvPicPr>
            <a:picLocks noChangeAspect="1" noChangeArrowheads="1"/>
          </p:cNvPicPr>
          <p:nvPr/>
        </p:nvPicPr>
        <p:blipFill>
          <a:blip r:embed="rId7"/>
          <a:srcRect/>
          <a:stretch>
            <a:fillRect/>
          </a:stretch>
        </p:blipFill>
        <p:spPr bwMode="auto">
          <a:xfrm>
            <a:off x="2786050" y="3571876"/>
            <a:ext cx="2928958" cy="3113114"/>
          </a:xfrm>
          <a:prstGeom prst="rect">
            <a:avLst/>
          </a:prstGeom>
          <a:noFill/>
          <a:ln w="9525">
            <a:noFill/>
            <a:miter lim="800000"/>
            <a:headEnd/>
            <a:tailEnd/>
          </a:ln>
          <a:effectLst/>
        </p:spPr>
      </p:pic>
      <p:sp>
        <p:nvSpPr>
          <p:cNvPr id="16" name="15 CuadroTexto"/>
          <p:cNvSpPr txBox="1"/>
          <p:nvPr/>
        </p:nvSpPr>
        <p:spPr>
          <a:xfrm>
            <a:off x="1643042" y="4572008"/>
            <a:ext cx="857256" cy="369332"/>
          </a:xfrm>
          <a:prstGeom prst="rect">
            <a:avLst/>
          </a:prstGeom>
          <a:noFill/>
        </p:spPr>
        <p:txBody>
          <a:bodyPr wrap="square" rtlCol="0">
            <a:spAutoFit/>
          </a:bodyPr>
          <a:lstStyle/>
          <a:p>
            <a:r>
              <a:rPr lang="es-ES" dirty="0"/>
              <a:t>Adulto</a:t>
            </a:r>
          </a:p>
        </p:txBody>
      </p:sp>
    </p:spTree>
    <p:extLst>
      <p:ext uri="{BB962C8B-B14F-4D97-AF65-F5344CB8AC3E}">
        <p14:creationId xmlns:p14="http://schemas.microsoft.com/office/powerpoint/2010/main" val="404601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hopra.com/articles/wp-content/uploads/Live-Like-a-Fruit-F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563" y="170904"/>
            <a:ext cx="4095000" cy="6552000"/>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The Fly Room (2014)"/>
          <p:cNvPicPr>
            <a:picLocks noChangeAspect="1" noChangeArrowheads="1"/>
          </p:cNvPicPr>
          <p:nvPr/>
        </p:nvPicPr>
        <p:blipFill>
          <a:blip r:embed="rId4"/>
          <a:srcRect/>
          <a:stretch>
            <a:fillRect/>
          </a:stretch>
        </p:blipFill>
        <p:spPr bwMode="auto">
          <a:xfrm>
            <a:off x="169736" y="170906"/>
            <a:ext cx="4364793" cy="6553744"/>
          </a:xfrm>
          <a:prstGeom prst="rect">
            <a:avLst/>
          </a:prstGeom>
          <a:noFill/>
        </p:spPr>
      </p:pic>
      <p:sp>
        <p:nvSpPr>
          <p:cNvPr id="5" name="4 CuadroTexto"/>
          <p:cNvSpPr txBox="1"/>
          <p:nvPr/>
        </p:nvSpPr>
        <p:spPr>
          <a:xfrm>
            <a:off x="1082890" y="204716"/>
            <a:ext cx="2538484" cy="369332"/>
          </a:xfrm>
          <a:prstGeom prst="rect">
            <a:avLst/>
          </a:prstGeom>
          <a:noFill/>
        </p:spPr>
        <p:txBody>
          <a:bodyPr wrap="square" rtlCol="0">
            <a:spAutoFit/>
          </a:bodyPr>
          <a:lstStyle/>
          <a:p>
            <a:pPr algn="ctr"/>
            <a:r>
              <a:rPr lang="es-ES" b="1" dirty="0">
                <a:solidFill>
                  <a:schemeClr val="bg1"/>
                </a:solidFill>
              </a:rPr>
              <a:t>Una película</a:t>
            </a:r>
          </a:p>
        </p:txBody>
      </p:sp>
      <p:sp>
        <p:nvSpPr>
          <p:cNvPr id="6" name="5 CuadroTexto"/>
          <p:cNvSpPr txBox="1"/>
          <p:nvPr/>
        </p:nvSpPr>
        <p:spPr>
          <a:xfrm>
            <a:off x="5669821" y="179695"/>
            <a:ext cx="2538484" cy="369332"/>
          </a:xfrm>
          <a:prstGeom prst="rect">
            <a:avLst/>
          </a:prstGeom>
          <a:noFill/>
        </p:spPr>
        <p:txBody>
          <a:bodyPr wrap="square" rtlCol="0">
            <a:spAutoFit/>
          </a:bodyPr>
          <a:lstStyle/>
          <a:p>
            <a:pPr algn="ctr"/>
            <a:r>
              <a:rPr lang="es-ES" b="1" dirty="0">
                <a:solidFill>
                  <a:schemeClr val="bg1"/>
                </a:solidFill>
              </a:rPr>
              <a:t>Un libro</a:t>
            </a:r>
          </a:p>
        </p:txBody>
      </p:sp>
    </p:spTree>
    <p:extLst>
      <p:ext uri="{BB962C8B-B14F-4D97-AF65-F5344CB8AC3E}">
        <p14:creationId xmlns:p14="http://schemas.microsoft.com/office/powerpoint/2010/main" val="2326008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1"/>
          <p:cNvSpPr txBox="1"/>
          <p:nvPr/>
        </p:nvSpPr>
        <p:spPr>
          <a:xfrm>
            <a:off x="928662" y="5308564"/>
            <a:ext cx="357190"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P</a:t>
            </a:r>
            <a:endParaRPr lang="ca-ES" b="1" dirty="0">
              <a:latin typeface="Bradley Hand ITC" panose="03070402050302030203" pitchFamily="66" charset="0"/>
            </a:endParaRPr>
          </a:p>
        </p:txBody>
      </p:sp>
      <p:sp>
        <p:nvSpPr>
          <p:cNvPr id="22" name="TextBox 41"/>
          <p:cNvSpPr txBox="1"/>
          <p:nvPr/>
        </p:nvSpPr>
        <p:spPr>
          <a:xfrm>
            <a:off x="2208797" y="3522614"/>
            <a:ext cx="728030"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F1</a:t>
            </a:r>
            <a:endParaRPr lang="ca-ES" b="1" dirty="0">
              <a:latin typeface="Bradley Hand ITC" panose="03070402050302030203" pitchFamily="66" charset="0"/>
            </a:endParaRPr>
          </a:p>
        </p:txBody>
      </p:sp>
      <p:pic>
        <p:nvPicPr>
          <p:cNvPr id="26" name="Picture 2" descr="Resultado de imagen de mendel laws in drosophil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53" t="-633" r="59341" b="78026"/>
          <a:stretch/>
        </p:blipFill>
        <p:spPr bwMode="auto">
          <a:xfrm>
            <a:off x="2851739" y="2123503"/>
            <a:ext cx="1324470" cy="14705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435685008"/>
              </p:ext>
            </p:extLst>
          </p:nvPr>
        </p:nvGraphicFramePr>
        <p:xfrm>
          <a:off x="2737686" y="3793246"/>
          <a:ext cx="1620000" cy="1620000"/>
        </p:xfrm>
        <a:graphic>
          <a:graphicData uri="http://schemas.openxmlformats.org/drawingml/2006/table">
            <a:tbl>
              <a:tblPr firstRow="1" bandRow="1">
                <a:tableStyleId>{5940675A-B579-460E-94D1-54222C63F5DA}</a:tableStyleId>
              </a:tblPr>
              <a:tblGrid>
                <a:gridCol w="810000">
                  <a:extLst>
                    <a:ext uri="{9D8B030D-6E8A-4147-A177-3AD203B41FA5}">
                      <a16:colId xmlns:a16="http://schemas.microsoft.com/office/drawing/2014/main" val="20000"/>
                    </a:ext>
                  </a:extLst>
                </a:gridCol>
                <a:gridCol w="810000">
                  <a:extLst>
                    <a:ext uri="{9D8B030D-6E8A-4147-A177-3AD203B41FA5}">
                      <a16:colId xmlns:a16="http://schemas.microsoft.com/office/drawing/2014/main" val="20001"/>
                    </a:ext>
                  </a:extLst>
                </a:gridCol>
              </a:tblGrid>
              <a:tr h="810000">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0"/>
                  </a:ext>
                </a:extLst>
              </a:tr>
              <a:tr h="810000">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7"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2866156" y="3864969"/>
            <a:ext cx="645506" cy="5836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2854891" y="4662229"/>
            <a:ext cx="645506" cy="5836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3677215" y="3878236"/>
            <a:ext cx="645506" cy="583679"/>
          </a:xfrm>
          <a:prstGeom prst="rect">
            <a:avLst/>
          </a:prstGeom>
          <a:noFill/>
          <a:extLst>
            <a:ext uri="{909E8E84-426E-40DD-AFC4-6F175D3DCCD1}">
              <a14:hiddenFill xmlns:a14="http://schemas.microsoft.com/office/drawing/2010/main">
                <a:solidFill>
                  <a:srgbClr val="FFFFFF"/>
                </a:solidFill>
              </a14:hiddenFill>
            </a:ext>
          </a:extLst>
        </p:spPr>
      </p:pic>
      <p:sp>
        <p:nvSpPr>
          <p:cNvPr id="14" name="2047 Forma libre"/>
          <p:cNvSpPr/>
          <p:nvPr/>
        </p:nvSpPr>
        <p:spPr>
          <a:xfrm>
            <a:off x="2714612" y="-24"/>
            <a:ext cx="4375169" cy="1063490"/>
          </a:xfrm>
          <a:custGeom>
            <a:avLst/>
            <a:gdLst>
              <a:gd name="connsiteX0" fmla="*/ 0 w 1765429"/>
              <a:gd name="connsiteY0" fmla="*/ 0 h 879217"/>
              <a:gd name="connsiteX1" fmla="*/ 1765429 w 1765429"/>
              <a:gd name="connsiteY1" fmla="*/ 0 h 879217"/>
              <a:gd name="connsiteX2" fmla="*/ 1765429 w 1765429"/>
              <a:gd name="connsiteY2" fmla="*/ 879217 h 879217"/>
              <a:gd name="connsiteX3" fmla="*/ 0 w 1765429"/>
              <a:gd name="connsiteY3" fmla="*/ 879217 h 879217"/>
              <a:gd name="connsiteX4" fmla="*/ 0 w 1765429"/>
              <a:gd name="connsiteY4" fmla="*/ 0 h 87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429" h="879217">
                <a:moveTo>
                  <a:pt x="0" y="0"/>
                </a:moveTo>
                <a:lnTo>
                  <a:pt x="1765429" y="0"/>
                </a:lnTo>
                <a:lnTo>
                  <a:pt x="1765429" y="879217"/>
                </a:lnTo>
                <a:lnTo>
                  <a:pt x="0" y="8792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0" rIns="80010" bIns="0" numCol="1" spcCol="1270" anchor="ctr" anchorCtr="0">
            <a:noAutofit/>
          </a:bodyPr>
          <a:lstStyle/>
          <a:p>
            <a:pPr lvl="0" algn="ctr" defTabSz="933450">
              <a:lnSpc>
                <a:spcPct val="90000"/>
              </a:lnSpc>
              <a:spcBef>
                <a:spcPct val="0"/>
              </a:spcBef>
              <a:spcAft>
                <a:spcPct val="35000"/>
              </a:spcAft>
            </a:pPr>
            <a:r>
              <a:rPr lang="en-US" sz="2800" dirty="0">
                <a:effectLst>
                  <a:outerShdw blurRad="38100" dist="38100" dir="2700000" algn="tl">
                    <a:srgbClr val="000000">
                      <a:alpha val="43137"/>
                    </a:srgbClr>
                  </a:outerShdw>
                </a:effectLst>
                <a:cs typeface="Arial" panose="020B0604020202020204" pitchFamily="34" charset="0"/>
              </a:rPr>
              <a:t>Las </a:t>
            </a:r>
            <a:r>
              <a:rPr lang="en-US" sz="2800" dirty="0" err="1">
                <a:effectLst>
                  <a:outerShdw blurRad="38100" dist="38100" dir="2700000" algn="tl">
                    <a:srgbClr val="000000">
                      <a:alpha val="43137"/>
                    </a:srgbClr>
                  </a:outerShdw>
                </a:effectLst>
                <a:cs typeface="Arial" panose="020B0604020202020204" pitchFamily="34" charset="0"/>
              </a:rPr>
              <a:t>leyes</a:t>
            </a:r>
            <a:r>
              <a:rPr lang="en-US" sz="2800" dirty="0">
                <a:effectLst>
                  <a:outerShdw blurRad="38100" dist="38100" dir="2700000" algn="tl">
                    <a:srgbClr val="000000">
                      <a:alpha val="43137"/>
                    </a:srgbClr>
                  </a:outerShdw>
                </a:effectLst>
                <a:cs typeface="Arial" panose="020B0604020202020204" pitchFamily="34" charset="0"/>
              </a:rPr>
              <a:t> de Mendel </a:t>
            </a:r>
          </a:p>
        </p:txBody>
      </p:sp>
      <p:sp>
        <p:nvSpPr>
          <p:cNvPr id="4" name="TextBox 3"/>
          <p:cNvSpPr txBox="1"/>
          <p:nvPr/>
        </p:nvSpPr>
        <p:spPr>
          <a:xfrm>
            <a:off x="3189247" y="2093854"/>
            <a:ext cx="654988"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r>
              <a:rPr lang="es-ES" dirty="0">
                <a:solidFill>
                  <a:schemeClr val="tx1">
                    <a:lumMod val="50000"/>
                    <a:lumOff val="50000"/>
                  </a:schemeClr>
                </a:solidFill>
              </a:rPr>
              <a:t>/</a:t>
            </a:r>
            <a:r>
              <a:rPr lang="es-ES" dirty="0">
                <a:solidFill>
                  <a:schemeClr val="accent1"/>
                </a:solidFill>
              </a:rPr>
              <a:t>e</a:t>
            </a:r>
            <a:r>
              <a:rPr lang="es-ES" baseline="30000" dirty="0">
                <a:solidFill>
                  <a:schemeClr val="accent1"/>
                </a:solidFill>
              </a:rPr>
              <a:t>+</a:t>
            </a:r>
            <a:endParaRPr lang="ca-ES" baseline="30000" dirty="0">
              <a:solidFill>
                <a:schemeClr val="accent1"/>
              </a:solidFill>
            </a:endParaRPr>
          </a:p>
        </p:txBody>
      </p:sp>
      <p:sp>
        <p:nvSpPr>
          <p:cNvPr id="13" name="TextBox 12"/>
          <p:cNvSpPr txBox="1"/>
          <p:nvPr/>
        </p:nvSpPr>
        <p:spPr>
          <a:xfrm>
            <a:off x="1422979" y="4964128"/>
            <a:ext cx="501099" cy="369332"/>
          </a:xfrm>
          <a:prstGeom prst="rect">
            <a:avLst/>
          </a:prstGeom>
          <a:noFill/>
        </p:spPr>
        <p:txBody>
          <a:bodyPr wrap="none" rtlCol="0">
            <a:spAutoFit/>
          </a:bodyPr>
          <a:lstStyle/>
          <a:p>
            <a:r>
              <a:rPr lang="es-ES" dirty="0">
                <a:solidFill>
                  <a:schemeClr val="accent1"/>
                </a:solidFill>
              </a:rPr>
              <a:t>e</a:t>
            </a:r>
            <a:r>
              <a:rPr lang="es-ES" dirty="0">
                <a:solidFill>
                  <a:schemeClr val="tx1">
                    <a:lumMod val="50000"/>
                    <a:lumOff val="50000"/>
                  </a:schemeClr>
                </a:solidFill>
              </a:rPr>
              <a:t>/</a:t>
            </a:r>
            <a:r>
              <a:rPr lang="es-ES" dirty="0">
                <a:solidFill>
                  <a:schemeClr val="accent1"/>
                </a:solidFill>
              </a:rPr>
              <a:t>e</a:t>
            </a:r>
            <a:endParaRPr lang="ca-ES" baseline="30000" dirty="0">
              <a:solidFill>
                <a:schemeClr val="accent1"/>
              </a:solidFill>
            </a:endParaRPr>
          </a:p>
        </p:txBody>
      </p:sp>
      <p:sp>
        <p:nvSpPr>
          <p:cNvPr id="21" name="TextBox 20"/>
          <p:cNvSpPr txBox="1"/>
          <p:nvPr/>
        </p:nvSpPr>
        <p:spPr>
          <a:xfrm>
            <a:off x="2693130" y="4278316"/>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27" name="TextBox 26"/>
          <p:cNvSpPr txBox="1"/>
          <p:nvPr/>
        </p:nvSpPr>
        <p:spPr>
          <a:xfrm>
            <a:off x="2401460" y="4045514"/>
            <a:ext cx="300082" cy="369332"/>
          </a:xfrm>
          <a:prstGeom prst="rect">
            <a:avLst/>
          </a:prstGeom>
          <a:noFill/>
        </p:spPr>
        <p:txBody>
          <a:bodyPr wrap="none" rtlCol="0">
            <a:spAutoFit/>
          </a:bodyPr>
          <a:lstStyle/>
          <a:p>
            <a:r>
              <a:rPr lang="es-ES" dirty="0">
                <a:solidFill>
                  <a:schemeClr val="accent1"/>
                </a:solidFill>
              </a:rPr>
              <a:t>e</a:t>
            </a:r>
            <a:endParaRPr lang="ca-ES" dirty="0">
              <a:solidFill>
                <a:schemeClr val="accent1"/>
              </a:solidFill>
            </a:endParaRPr>
          </a:p>
        </p:txBody>
      </p:sp>
      <p:sp>
        <p:nvSpPr>
          <p:cNvPr id="28" name="TextBox 27"/>
          <p:cNvSpPr txBox="1"/>
          <p:nvPr/>
        </p:nvSpPr>
        <p:spPr>
          <a:xfrm>
            <a:off x="2395381" y="4798898"/>
            <a:ext cx="300082" cy="369332"/>
          </a:xfrm>
          <a:prstGeom prst="rect">
            <a:avLst/>
          </a:prstGeom>
          <a:noFill/>
        </p:spPr>
        <p:txBody>
          <a:bodyPr wrap="none" rtlCol="0">
            <a:spAutoFit/>
          </a:bodyPr>
          <a:lstStyle/>
          <a:p>
            <a:r>
              <a:rPr lang="es-ES" dirty="0">
                <a:solidFill>
                  <a:schemeClr val="accent1"/>
                </a:solidFill>
              </a:rPr>
              <a:t>e</a:t>
            </a:r>
            <a:endParaRPr lang="ca-ES" baseline="30000" dirty="0">
              <a:solidFill>
                <a:schemeClr val="accent1"/>
              </a:solidFill>
            </a:endParaRPr>
          </a:p>
        </p:txBody>
      </p:sp>
      <p:pic>
        <p:nvPicPr>
          <p:cNvPr id="31" name="Picture 2" descr="Resultado de imagen de mendel laws in drosophil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8374" t="20703" r="14679" b="72632"/>
          <a:stretch/>
        </p:blipFill>
        <p:spPr bwMode="auto">
          <a:xfrm>
            <a:off x="1137227" y="4818148"/>
            <a:ext cx="433956" cy="36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sultado de imagen de mendel laws in drosophil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51" t="20165" r="78595" b="72041"/>
          <a:stretch/>
        </p:blipFill>
        <p:spPr bwMode="auto">
          <a:xfrm>
            <a:off x="2851426" y="2951520"/>
            <a:ext cx="357578" cy="476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3713989484"/>
              </p:ext>
            </p:extLst>
          </p:nvPr>
        </p:nvGraphicFramePr>
        <p:xfrm>
          <a:off x="1125331" y="3710347"/>
          <a:ext cx="1160653" cy="1127805"/>
        </p:xfrm>
        <a:graphic>
          <a:graphicData uri="http://schemas.openxmlformats.org/presentationml/2006/ole">
            <mc:AlternateContent xmlns:mc="http://schemas.openxmlformats.org/markup-compatibility/2006">
              <mc:Choice xmlns:v="urn:schemas-microsoft-com:vml" Requires="v">
                <p:oleObj spid="_x0000_s159878" name="Image" r:id="rId8" imgW="1346032" imgH="1307937" progId="Photoshop.Image.13">
                  <p:embed/>
                </p:oleObj>
              </mc:Choice>
              <mc:Fallback>
                <p:oleObj name="Image" r:id="rId8" imgW="1346032" imgH="1307937" progId="Photoshop.Image.1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331" y="3710347"/>
                        <a:ext cx="1160653" cy="11278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3657744" y="4641665"/>
            <a:ext cx="645506" cy="5836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508413" y="4271951"/>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40" name="TextBox 39"/>
          <p:cNvSpPr txBox="1"/>
          <p:nvPr/>
        </p:nvSpPr>
        <p:spPr>
          <a:xfrm>
            <a:off x="3497388" y="5098438"/>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42" name="TextBox 41"/>
          <p:cNvSpPr txBox="1"/>
          <p:nvPr/>
        </p:nvSpPr>
        <p:spPr>
          <a:xfrm>
            <a:off x="2693133" y="5112886"/>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23" name="TextBox 41"/>
          <p:cNvSpPr txBox="1"/>
          <p:nvPr/>
        </p:nvSpPr>
        <p:spPr>
          <a:xfrm>
            <a:off x="2033998" y="2153150"/>
            <a:ext cx="1103493"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P</a:t>
            </a:r>
            <a:endParaRPr lang="ca-ES" b="1" dirty="0">
              <a:latin typeface="Bradley Hand ITC" panose="03070402050302030203" pitchFamily="66" charset="0"/>
            </a:endParaRPr>
          </a:p>
        </p:txBody>
      </p:sp>
      <p:sp>
        <p:nvSpPr>
          <p:cNvPr id="25" name="ZoneTexte 9"/>
          <p:cNvSpPr txBox="1"/>
          <p:nvPr/>
        </p:nvSpPr>
        <p:spPr>
          <a:xfrm>
            <a:off x="1928794" y="1879540"/>
            <a:ext cx="2859230" cy="307777"/>
          </a:xfrm>
          <a:prstGeom prst="rect">
            <a:avLst/>
          </a:prstGeom>
          <a:noFill/>
        </p:spPr>
        <p:txBody>
          <a:bodyPr wrap="square" rtlCol="0">
            <a:spAutoFit/>
          </a:bodyPr>
          <a:lstStyle/>
          <a:p>
            <a:pPr algn="ctr"/>
            <a:r>
              <a:rPr lang="ca-ES" sz="1400" dirty="0"/>
              <a:t>Individuo puro, </a:t>
            </a:r>
            <a:r>
              <a:rPr lang="ca-ES" sz="1400" dirty="0" err="1"/>
              <a:t>carácter</a:t>
            </a:r>
            <a:r>
              <a:rPr lang="ca-ES" sz="1400" dirty="0"/>
              <a:t> </a:t>
            </a:r>
            <a:r>
              <a:rPr lang="ca-ES" sz="1400" dirty="0" err="1"/>
              <a:t>dominante</a:t>
            </a:r>
            <a:endParaRPr lang="en-US" sz="1400" dirty="0"/>
          </a:p>
        </p:txBody>
      </p:sp>
      <p:sp>
        <p:nvSpPr>
          <p:cNvPr id="29" name="ZoneTexte 9"/>
          <p:cNvSpPr txBox="1"/>
          <p:nvPr/>
        </p:nvSpPr>
        <p:spPr>
          <a:xfrm>
            <a:off x="642910" y="5356848"/>
            <a:ext cx="2214578" cy="523220"/>
          </a:xfrm>
          <a:prstGeom prst="rect">
            <a:avLst/>
          </a:prstGeom>
          <a:noFill/>
        </p:spPr>
        <p:txBody>
          <a:bodyPr wrap="square" rtlCol="0">
            <a:spAutoFit/>
          </a:bodyPr>
          <a:lstStyle/>
          <a:p>
            <a:pPr algn="ctr"/>
            <a:r>
              <a:rPr lang="ca-ES" sz="1400" dirty="0" err="1"/>
              <a:t>Individuos</a:t>
            </a:r>
            <a:r>
              <a:rPr lang="ca-ES" sz="1400" dirty="0"/>
              <a:t> puro </a:t>
            </a:r>
          </a:p>
          <a:p>
            <a:pPr algn="ctr"/>
            <a:r>
              <a:rPr lang="ca-ES" sz="1400" dirty="0" err="1"/>
              <a:t>carácter</a:t>
            </a:r>
            <a:r>
              <a:rPr lang="ca-ES" sz="1400" dirty="0"/>
              <a:t> </a:t>
            </a:r>
            <a:r>
              <a:rPr lang="ca-ES" sz="1400" dirty="0" err="1"/>
              <a:t>recesivo</a:t>
            </a:r>
            <a:endParaRPr lang="en-US" sz="1400" dirty="0"/>
          </a:p>
        </p:txBody>
      </p:sp>
      <p:sp>
        <p:nvSpPr>
          <p:cNvPr id="30" name="TextBox 41"/>
          <p:cNvSpPr txBox="1"/>
          <p:nvPr/>
        </p:nvSpPr>
        <p:spPr>
          <a:xfrm>
            <a:off x="2780301" y="5908586"/>
            <a:ext cx="1500198" cy="400110"/>
          </a:xfrm>
          <a:prstGeom prst="rect">
            <a:avLst/>
          </a:prstGeom>
          <a:solidFill>
            <a:schemeClr val="bg1"/>
          </a:solidFill>
          <a:ln>
            <a:solidFill>
              <a:schemeClr val="tx1"/>
            </a:solidFill>
          </a:ln>
        </p:spPr>
        <p:txBody>
          <a:bodyPr wrap="square" rtlCol="0">
            <a:spAutoFit/>
          </a:bodyPr>
          <a:lstStyle/>
          <a:p>
            <a:pPr algn="ctr"/>
            <a:r>
              <a:rPr lang="es-ES" sz="2000" b="1" dirty="0">
                <a:latin typeface="Bradley Hand ITC" panose="03070402050302030203" pitchFamily="66" charset="0"/>
              </a:rPr>
              <a:t>Dominante</a:t>
            </a:r>
            <a:endParaRPr lang="ca-ES" sz="2000" b="1" dirty="0">
              <a:latin typeface="Bradley Hand ITC" panose="03070402050302030203" pitchFamily="66" charset="0"/>
            </a:endParaRPr>
          </a:p>
        </p:txBody>
      </p:sp>
      <p:sp>
        <p:nvSpPr>
          <p:cNvPr id="58" name="ZoneTexte 9"/>
          <p:cNvSpPr txBox="1"/>
          <p:nvPr/>
        </p:nvSpPr>
        <p:spPr>
          <a:xfrm>
            <a:off x="142845" y="928670"/>
            <a:ext cx="5429287" cy="584775"/>
          </a:xfrm>
          <a:prstGeom prst="rect">
            <a:avLst/>
          </a:prstGeom>
          <a:noFill/>
        </p:spPr>
        <p:txBody>
          <a:bodyPr wrap="square" rtlCol="0">
            <a:spAutoFit/>
          </a:bodyPr>
          <a:lstStyle/>
          <a:p>
            <a:pPr algn="ctr"/>
            <a:r>
              <a:rPr lang="es-ES" sz="1600" b="1" dirty="0">
                <a:solidFill>
                  <a:srgbClr val="0070C0"/>
                </a:solidFill>
              </a:rPr>
              <a:t>"</a:t>
            </a:r>
            <a:r>
              <a:rPr lang="ca-ES" sz="1600" b="1" dirty="0" err="1">
                <a:solidFill>
                  <a:srgbClr val="0070C0"/>
                </a:solidFill>
              </a:rPr>
              <a:t>Ley</a:t>
            </a:r>
            <a:r>
              <a:rPr lang="ca-ES" sz="1600" b="1" dirty="0">
                <a:solidFill>
                  <a:srgbClr val="0070C0"/>
                </a:solidFill>
              </a:rPr>
              <a:t> de la </a:t>
            </a:r>
            <a:r>
              <a:rPr lang="ca-ES" sz="1600" b="1" dirty="0" err="1">
                <a:solidFill>
                  <a:srgbClr val="0070C0"/>
                </a:solidFill>
              </a:rPr>
              <a:t>uniformidad</a:t>
            </a:r>
            <a:r>
              <a:rPr lang="ca-ES" sz="1600" b="1" dirty="0">
                <a:solidFill>
                  <a:srgbClr val="0070C0"/>
                </a:solidFill>
              </a:rPr>
              <a:t> de los </a:t>
            </a:r>
            <a:r>
              <a:rPr lang="ca-ES" sz="1600" b="1" dirty="0" err="1">
                <a:solidFill>
                  <a:srgbClr val="0070C0"/>
                </a:solidFill>
              </a:rPr>
              <a:t>híbridos</a:t>
            </a:r>
            <a:endParaRPr lang="ca-ES" sz="1600" b="1" dirty="0">
              <a:solidFill>
                <a:srgbClr val="0070C0"/>
              </a:solidFill>
            </a:endParaRPr>
          </a:p>
          <a:p>
            <a:pPr algn="ctr"/>
            <a:r>
              <a:rPr lang="ca-ES" sz="1600" b="1" dirty="0">
                <a:solidFill>
                  <a:srgbClr val="0070C0"/>
                </a:solidFill>
              </a:rPr>
              <a:t>de la primera generació filial“</a:t>
            </a:r>
          </a:p>
        </p:txBody>
      </p:sp>
      <p:grpSp>
        <p:nvGrpSpPr>
          <p:cNvPr id="5" name="63 Grupo"/>
          <p:cNvGrpSpPr/>
          <p:nvPr/>
        </p:nvGrpSpPr>
        <p:grpSpPr>
          <a:xfrm>
            <a:off x="2228479" y="4136298"/>
            <a:ext cx="432364" cy="306246"/>
            <a:chOff x="1448410" y="3899808"/>
            <a:chExt cx="432364" cy="306246"/>
          </a:xfrm>
        </p:grpSpPr>
        <p:sp>
          <p:nvSpPr>
            <p:cNvPr id="61" name="60 Elipse"/>
            <p:cNvSpPr/>
            <p:nvPr/>
          </p:nvSpPr>
          <p:spPr>
            <a:xfrm>
              <a:off x="1663277" y="3899808"/>
              <a:ext cx="217497" cy="21749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Forma libre"/>
            <p:cNvSpPr/>
            <p:nvPr/>
          </p:nvSpPr>
          <p:spPr>
            <a:xfrm>
              <a:off x="1448410" y="4071942"/>
              <a:ext cx="329184" cy="134112"/>
            </a:xfrm>
            <a:custGeom>
              <a:avLst/>
              <a:gdLst>
                <a:gd name="connsiteX0" fmla="*/ 0 w 329184"/>
                <a:gd name="connsiteY0" fmla="*/ 129235 h 134112"/>
                <a:gd name="connsiteX1" fmla="*/ 153619 w 329184"/>
                <a:gd name="connsiteY1" fmla="*/ 114605 h 134112"/>
                <a:gd name="connsiteX2" fmla="*/ 197510 w 329184"/>
                <a:gd name="connsiteY2" fmla="*/ 12192 h 134112"/>
                <a:gd name="connsiteX3" fmla="*/ 270662 w 329184"/>
                <a:gd name="connsiteY3" fmla="*/ 41453 h 134112"/>
                <a:gd name="connsiteX4" fmla="*/ 329184 w 329184"/>
                <a:gd name="connsiteY4" fmla="*/ 41453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4" h="134112">
                  <a:moveTo>
                    <a:pt x="0" y="129235"/>
                  </a:moveTo>
                  <a:cubicBezTo>
                    <a:pt x="60350" y="131673"/>
                    <a:pt x="120701" y="134112"/>
                    <a:pt x="153619" y="114605"/>
                  </a:cubicBezTo>
                  <a:cubicBezTo>
                    <a:pt x="186537" y="95098"/>
                    <a:pt x="178003" y="24384"/>
                    <a:pt x="197510" y="12192"/>
                  </a:cubicBezTo>
                  <a:cubicBezTo>
                    <a:pt x="217017" y="0"/>
                    <a:pt x="248716" y="36576"/>
                    <a:pt x="270662" y="41453"/>
                  </a:cubicBezTo>
                  <a:cubicBezTo>
                    <a:pt x="292608" y="46330"/>
                    <a:pt x="310896" y="43891"/>
                    <a:pt x="329184" y="41453"/>
                  </a:cubicBezTo>
                </a:path>
              </a:pathLst>
            </a:cu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6" name="64 Grupo"/>
          <p:cNvGrpSpPr/>
          <p:nvPr/>
        </p:nvGrpSpPr>
        <p:grpSpPr>
          <a:xfrm>
            <a:off x="2219691" y="4887251"/>
            <a:ext cx="432364" cy="306246"/>
            <a:chOff x="1448410" y="3899808"/>
            <a:chExt cx="432364" cy="306246"/>
          </a:xfrm>
        </p:grpSpPr>
        <p:sp>
          <p:nvSpPr>
            <p:cNvPr id="66" name="65 Elipse"/>
            <p:cNvSpPr/>
            <p:nvPr/>
          </p:nvSpPr>
          <p:spPr>
            <a:xfrm>
              <a:off x="1663277" y="3899808"/>
              <a:ext cx="217497" cy="21749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Forma libre"/>
            <p:cNvSpPr/>
            <p:nvPr/>
          </p:nvSpPr>
          <p:spPr>
            <a:xfrm>
              <a:off x="1448410" y="4071942"/>
              <a:ext cx="329184" cy="134112"/>
            </a:xfrm>
            <a:custGeom>
              <a:avLst/>
              <a:gdLst>
                <a:gd name="connsiteX0" fmla="*/ 0 w 329184"/>
                <a:gd name="connsiteY0" fmla="*/ 129235 h 134112"/>
                <a:gd name="connsiteX1" fmla="*/ 153619 w 329184"/>
                <a:gd name="connsiteY1" fmla="*/ 114605 h 134112"/>
                <a:gd name="connsiteX2" fmla="*/ 197510 w 329184"/>
                <a:gd name="connsiteY2" fmla="*/ 12192 h 134112"/>
                <a:gd name="connsiteX3" fmla="*/ 270662 w 329184"/>
                <a:gd name="connsiteY3" fmla="*/ 41453 h 134112"/>
                <a:gd name="connsiteX4" fmla="*/ 329184 w 329184"/>
                <a:gd name="connsiteY4" fmla="*/ 41453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4" h="134112">
                  <a:moveTo>
                    <a:pt x="0" y="129235"/>
                  </a:moveTo>
                  <a:cubicBezTo>
                    <a:pt x="60350" y="131673"/>
                    <a:pt x="120701" y="134112"/>
                    <a:pt x="153619" y="114605"/>
                  </a:cubicBezTo>
                  <a:cubicBezTo>
                    <a:pt x="186537" y="95098"/>
                    <a:pt x="178003" y="24384"/>
                    <a:pt x="197510" y="12192"/>
                  </a:cubicBezTo>
                  <a:cubicBezTo>
                    <a:pt x="217017" y="0"/>
                    <a:pt x="248716" y="36576"/>
                    <a:pt x="270662" y="41453"/>
                  </a:cubicBezTo>
                  <a:cubicBezTo>
                    <a:pt x="292608" y="46330"/>
                    <a:pt x="310896" y="43891"/>
                    <a:pt x="329184" y="41453"/>
                  </a:cubicBezTo>
                </a:path>
              </a:pathLst>
            </a:cu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74" name="TextBox 26"/>
          <p:cNvSpPr txBox="1"/>
          <p:nvPr/>
        </p:nvSpPr>
        <p:spPr>
          <a:xfrm>
            <a:off x="2974779" y="3424073"/>
            <a:ext cx="37702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p>
        </p:txBody>
      </p:sp>
      <p:sp>
        <p:nvSpPr>
          <p:cNvPr id="76" name="75 Elipse"/>
          <p:cNvSpPr>
            <a:spLocks noChangeAspect="1"/>
          </p:cNvSpPr>
          <p:nvPr/>
        </p:nvSpPr>
        <p:spPr>
          <a:xfrm>
            <a:off x="3046769" y="3502119"/>
            <a:ext cx="221847" cy="22184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TextBox 26"/>
          <p:cNvSpPr txBox="1"/>
          <p:nvPr/>
        </p:nvSpPr>
        <p:spPr>
          <a:xfrm>
            <a:off x="3760597" y="3414242"/>
            <a:ext cx="37702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p>
        </p:txBody>
      </p:sp>
      <p:sp>
        <p:nvSpPr>
          <p:cNvPr id="79" name="78 Elipse"/>
          <p:cNvSpPr>
            <a:spLocks noChangeAspect="1"/>
          </p:cNvSpPr>
          <p:nvPr/>
        </p:nvSpPr>
        <p:spPr>
          <a:xfrm>
            <a:off x="3832587" y="3492288"/>
            <a:ext cx="221847" cy="22184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5" name="12 Imagen"/>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3"/>
          <p:cNvSpPr>
            <a:spLocks noChangeArrowheads="1"/>
          </p:cNvSpPr>
          <p:nvPr/>
        </p:nvSpPr>
        <p:spPr bwMode="auto">
          <a:xfrm rot="16200000">
            <a:off x="-1932085" y="3964240"/>
            <a:ext cx="4611523" cy="461665"/>
          </a:xfrm>
          <a:prstGeom prst="rect">
            <a:avLst/>
          </a:prstGeom>
          <a:noFill/>
          <a:ln w="9525">
            <a:noFill/>
            <a:miter lim="800000"/>
            <a:headEnd/>
            <a:tailEnd/>
          </a:ln>
        </p:spPr>
        <p:txBody>
          <a:bodyPr wrap="square">
            <a:spAutoFit/>
          </a:bodyPr>
          <a:lstStyle/>
          <a:p>
            <a:pPr algn="r"/>
            <a:r>
              <a:rPr lang="en-GB" sz="2400" b="1" u="sng" dirty="0">
                <a:solidFill>
                  <a:schemeClr val="tx1">
                    <a:lumMod val="50000"/>
                    <a:lumOff val="50000"/>
                  </a:schemeClr>
                </a:solidFill>
                <a:ea typeface="Arial" charset="0"/>
                <a:cs typeface="Arial" charset="0"/>
              </a:rPr>
              <a:t>I. </a:t>
            </a:r>
            <a:r>
              <a:rPr lang="en-GB" sz="2400" b="1" u="sng" dirty="0" err="1">
                <a:solidFill>
                  <a:schemeClr val="tx1">
                    <a:lumMod val="50000"/>
                    <a:lumOff val="50000"/>
                  </a:schemeClr>
                </a:solidFill>
                <a:ea typeface="Arial" charset="0"/>
                <a:cs typeface="Arial" charset="0"/>
              </a:rPr>
              <a:t>Conceptos</a:t>
            </a:r>
            <a:r>
              <a:rPr lang="en-GB" sz="2400" b="1" u="sng" dirty="0">
                <a:solidFill>
                  <a:schemeClr val="tx1">
                    <a:lumMod val="50000"/>
                    <a:lumOff val="50000"/>
                  </a:schemeClr>
                </a:solidFill>
                <a:ea typeface="Arial" charset="0"/>
                <a:cs typeface="Arial" charset="0"/>
              </a:rPr>
              <a:t> </a:t>
            </a:r>
            <a:r>
              <a:rPr lang="en-GB" sz="2400" b="1" u="sng" dirty="0" err="1">
                <a:solidFill>
                  <a:schemeClr val="tx1">
                    <a:lumMod val="50000"/>
                    <a:lumOff val="50000"/>
                  </a:schemeClr>
                </a:solidFill>
                <a:ea typeface="Arial" charset="0"/>
                <a:cs typeface="Arial" charset="0"/>
              </a:rPr>
              <a:t>básicos</a:t>
            </a:r>
            <a:r>
              <a:rPr lang="en-GB" sz="2400" b="1" u="sng" dirty="0">
                <a:solidFill>
                  <a:schemeClr val="tx1">
                    <a:lumMod val="50000"/>
                    <a:lumOff val="50000"/>
                  </a:schemeClr>
                </a:solidFill>
                <a:ea typeface="Arial" charset="0"/>
                <a:cs typeface="Arial" charset="0"/>
              </a:rPr>
              <a:t> de </a:t>
            </a:r>
            <a:r>
              <a:rPr lang="en-GB" sz="2400" b="1" u="sng" dirty="0" err="1">
                <a:solidFill>
                  <a:schemeClr val="tx1">
                    <a:lumMod val="50000"/>
                    <a:lumOff val="50000"/>
                  </a:schemeClr>
                </a:solidFill>
                <a:ea typeface="Arial" charset="0"/>
                <a:cs typeface="Arial" charset="0"/>
              </a:rPr>
              <a:t>genética</a:t>
            </a:r>
            <a:endParaRPr lang="en-GB" sz="24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343555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2536017" y="357166"/>
            <a:ext cx="4071966" cy="461665"/>
          </a:xfrm>
          <a:prstGeom prst="rect">
            <a:avLst/>
          </a:prstGeom>
          <a:noFill/>
        </p:spPr>
        <p:txBody>
          <a:bodyPr wrap="square" rtlCol="0">
            <a:spAutoFit/>
          </a:bodyPr>
          <a:lstStyle/>
          <a:p>
            <a:pPr algn="ctr"/>
            <a:r>
              <a:rPr lang="es-ES" sz="2400" b="1" i="1" dirty="0" err="1"/>
              <a:t>Drosophila</a:t>
            </a:r>
            <a:r>
              <a:rPr lang="es-ES" sz="2400" b="1" i="1" dirty="0"/>
              <a:t> </a:t>
            </a:r>
            <a:r>
              <a:rPr lang="es-ES" sz="2400" b="1" i="1" dirty="0" err="1"/>
              <a:t>melanogaster</a:t>
            </a:r>
            <a:r>
              <a:rPr lang="es-ES" sz="2400" b="1" i="1" dirty="0"/>
              <a:t> </a:t>
            </a:r>
          </a:p>
        </p:txBody>
      </p:sp>
      <p:sp>
        <p:nvSpPr>
          <p:cNvPr id="16" name="15 CuadroTexto"/>
          <p:cNvSpPr txBox="1"/>
          <p:nvPr/>
        </p:nvSpPr>
        <p:spPr>
          <a:xfrm>
            <a:off x="928662" y="3630043"/>
            <a:ext cx="4429156" cy="584775"/>
          </a:xfrm>
          <a:prstGeom prst="rect">
            <a:avLst/>
          </a:prstGeom>
          <a:noFill/>
        </p:spPr>
        <p:txBody>
          <a:bodyPr wrap="square" rtlCol="0">
            <a:spAutoFit/>
          </a:bodyPr>
          <a:lstStyle/>
          <a:p>
            <a:r>
              <a:rPr lang="es-ES" sz="1600" b="1" i="1" dirty="0" err="1"/>
              <a:t>Droso</a:t>
            </a:r>
            <a:r>
              <a:rPr lang="es-ES" sz="1600" dirty="0"/>
              <a:t>= humedad  // </a:t>
            </a:r>
            <a:r>
              <a:rPr lang="es-ES" sz="1600" b="1" i="1" dirty="0" err="1"/>
              <a:t>Phila</a:t>
            </a:r>
            <a:r>
              <a:rPr lang="es-ES" sz="1600" i="1" dirty="0"/>
              <a:t> </a:t>
            </a:r>
            <a:r>
              <a:rPr lang="es-ES" sz="1600" dirty="0"/>
              <a:t>= amante</a:t>
            </a:r>
          </a:p>
          <a:p>
            <a:r>
              <a:rPr lang="es-ES" sz="1600" b="1" i="1" dirty="0" err="1"/>
              <a:t>Melano</a:t>
            </a:r>
            <a:r>
              <a:rPr lang="es-ES" sz="1600" dirty="0"/>
              <a:t>= pigmentado </a:t>
            </a:r>
            <a:r>
              <a:rPr lang="es-ES" sz="1600" i="1" dirty="0"/>
              <a:t>// </a:t>
            </a:r>
            <a:r>
              <a:rPr lang="es-ES" sz="1600" b="1" i="1" dirty="0" err="1"/>
              <a:t>gaster</a:t>
            </a:r>
            <a:r>
              <a:rPr lang="es-ES" sz="1600" dirty="0"/>
              <a:t>= abdomen </a:t>
            </a:r>
          </a:p>
        </p:txBody>
      </p:sp>
      <p:sp>
        <p:nvSpPr>
          <p:cNvPr id="17" name="16 CuadroTexto"/>
          <p:cNvSpPr txBox="1"/>
          <p:nvPr/>
        </p:nvSpPr>
        <p:spPr>
          <a:xfrm>
            <a:off x="928662" y="1428736"/>
            <a:ext cx="3429024" cy="369332"/>
          </a:xfrm>
          <a:prstGeom prst="rect">
            <a:avLst/>
          </a:prstGeom>
          <a:noFill/>
        </p:spPr>
        <p:txBody>
          <a:bodyPr wrap="square" rtlCol="0">
            <a:spAutoFit/>
          </a:bodyPr>
          <a:lstStyle/>
          <a:p>
            <a:r>
              <a:rPr lang="es-ES" dirty="0"/>
              <a:t>Mosca de la fruta</a:t>
            </a:r>
          </a:p>
        </p:txBody>
      </p:sp>
      <p:pic>
        <p:nvPicPr>
          <p:cNvPr id="19" name="1 Imagen" descr="fons 02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rot="16200000">
            <a:off x="-2323171" y="3943314"/>
            <a:ext cx="5429265"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nvestigación</a:t>
            </a:r>
            <a:endParaRPr lang="en-GB" sz="2000" u="sng" dirty="0">
              <a:solidFill>
                <a:schemeClr val="tx1">
                  <a:lumMod val="50000"/>
                  <a:lumOff val="50000"/>
                </a:schemeClr>
              </a:solidFill>
              <a:ea typeface="Arial" charset="0"/>
              <a:cs typeface="Arial" charset="0"/>
            </a:endParaRPr>
          </a:p>
        </p:txBody>
      </p:sp>
      <p:pic>
        <p:nvPicPr>
          <p:cNvPr id="7" name="Imagen 6">
            <a:extLst>
              <a:ext uri="{FF2B5EF4-FFF2-40B4-BE49-F238E27FC236}">
                <a16:creationId xmlns:a16="http://schemas.microsoft.com/office/drawing/2014/main" id="{655D6E5E-6625-B04E-9462-BC2167CE5899}"/>
              </a:ext>
            </a:extLst>
          </p:cNvPr>
          <p:cNvPicPr>
            <a:picLocks noChangeAspect="1"/>
          </p:cNvPicPr>
          <p:nvPr/>
        </p:nvPicPr>
        <p:blipFill rotWithShape="1">
          <a:blip r:embed="rId4">
            <a:extLst>
              <a:ext uri="{28A0092B-C50C-407E-A947-70E740481C1C}">
                <a14:useLocalDpi xmlns:a14="http://schemas.microsoft.com/office/drawing/2010/main" val="0"/>
              </a:ext>
            </a:extLst>
          </a:blip>
          <a:srcRect t="2751" b="34880"/>
          <a:stretch/>
        </p:blipFill>
        <p:spPr>
          <a:xfrm>
            <a:off x="2843808" y="1566151"/>
            <a:ext cx="4412208" cy="2063892"/>
          </a:xfrm>
          <a:prstGeom prst="rect">
            <a:avLst/>
          </a:prstGeom>
        </p:spPr>
      </p:pic>
      <p:pic>
        <p:nvPicPr>
          <p:cNvPr id="10" name="Imagen 9">
            <a:extLst>
              <a:ext uri="{FF2B5EF4-FFF2-40B4-BE49-F238E27FC236}">
                <a16:creationId xmlns:a16="http://schemas.microsoft.com/office/drawing/2014/main" id="{E7A77BB3-A824-6E48-913B-7A10F23057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801" b="21946"/>
          <a:stretch/>
        </p:blipFill>
        <p:spPr>
          <a:xfrm>
            <a:off x="2870258" y="4377363"/>
            <a:ext cx="4187304" cy="2080645"/>
          </a:xfrm>
          <a:prstGeom prst="rect">
            <a:avLst/>
          </a:prstGeom>
        </p:spPr>
      </p:pic>
    </p:spTree>
    <p:extLst>
      <p:ext uri="{BB962C8B-B14F-4D97-AF65-F5344CB8AC3E}">
        <p14:creationId xmlns:p14="http://schemas.microsoft.com/office/powerpoint/2010/main" val="1326664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41"/>
          <p:cNvSpPr txBox="1"/>
          <p:nvPr/>
        </p:nvSpPr>
        <p:spPr>
          <a:xfrm>
            <a:off x="2208797" y="3522614"/>
            <a:ext cx="728030"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F1</a:t>
            </a:r>
            <a:endParaRPr lang="ca-ES" b="1" dirty="0">
              <a:latin typeface="Bradley Hand ITC" panose="03070402050302030203" pitchFamily="66" charset="0"/>
            </a:endParaRPr>
          </a:p>
        </p:txBody>
      </p:sp>
      <p:pic>
        <p:nvPicPr>
          <p:cNvPr id="26" name="Picture 2" descr="Resultado de imagen de mendel laws in drosophil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53" t="-633" r="59341" b="78026"/>
          <a:stretch/>
        </p:blipFill>
        <p:spPr bwMode="auto">
          <a:xfrm>
            <a:off x="2851739" y="2123503"/>
            <a:ext cx="1324470" cy="14705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435685008"/>
              </p:ext>
            </p:extLst>
          </p:nvPr>
        </p:nvGraphicFramePr>
        <p:xfrm>
          <a:off x="2737686" y="3793246"/>
          <a:ext cx="1620000" cy="1620000"/>
        </p:xfrm>
        <a:graphic>
          <a:graphicData uri="http://schemas.openxmlformats.org/drawingml/2006/table">
            <a:tbl>
              <a:tblPr firstRow="1" bandRow="1">
                <a:tableStyleId>{5940675A-B579-460E-94D1-54222C63F5DA}</a:tableStyleId>
              </a:tblPr>
              <a:tblGrid>
                <a:gridCol w="810000">
                  <a:extLst>
                    <a:ext uri="{9D8B030D-6E8A-4147-A177-3AD203B41FA5}">
                      <a16:colId xmlns:a16="http://schemas.microsoft.com/office/drawing/2014/main" val="20000"/>
                    </a:ext>
                  </a:extLst>
                </a:gridCol>
                <a:gridCol w="810000">
                  <a:extLst>
                    <a:ext uri="{9D8B030D-6E8A-4147-A177-3AD203B41FA5}">
                      <a16:colId xmlns:a16="http://schemas.microsoft.com/office/drawing/2014/main" val="20001"/>
                    </a:ext>
                  </a:extLst>
                </a:gridCol>
              </a:tblGrid>
              <a:tr h="810000">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0"/>
                  </a:ext>
                </a:extLst>
              </a:tr>
              <a:tr h="810000">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7"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2866156" y="3864969"/>
            <a:ext cx="645506" cy="5836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2854891" y="4662229"/>
            <a:ext cx="645506" cy="5836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3677215" y="3878236"/>
            <a:ext cx="645506" cy="583679"/>
          </a:xfrm>
          <a:prstGeom prst="rect">
            <a:avLst/>
          </a:prstGeom>
          <a:noFill/>
          <a:extLst>
            <a:ext uri="{909E8E84-426E-40DD-AFC4-6F175D3DCCD1}">
              <a14:hiddenFill xmlns:a14="http://schemas.microsoft.com/office/drawing/2010/main">
                <a:solidFill>
                  <a:srgbClr val="FFFFFF"/>
                </a:solidFill>
              </a14:hiddenFill>
            </a:ext>
          </a:extLst>
        </p:spPr>
      </p:pic>
      <p:sp>
        <p:nvSpPr>
          <p:cNvPr id="14" name="2047 Forma libre"/>
          <p:cNvSpPr/>
          <p:nvPr/>
        </p:nvSpPr>
        <p:spPr>
          <a:xfrm>
            <a:off x="2714612" y="-24"/>
            <a:ext cx="4375169" cy="1063490"/>
          </a:xfrm>
          <a:custGeom>
            <a:avLst/>
            <a:gdLst>
              <a:gd name="connsiteX0" fmla="*/ 0 w 1765429"/>
              <a:gd name="connsiteY0" fmla="*/ 0 h 879217"/>
              <a:gd name="connsiteX1" fmla="*/ 1765429 w 1765429"/>
              <a:gd name="connsiteY1" fmla="*/ 0 h 879217"/>
              <a:gd name="connsiteX2" fmla="*/ 1765429 w 1765429"/>
              <a:gd name="connsiteY2" fmla="*/ 879217 h 879217"/>
              <a:gd name="connsiteX3" fmla="*/ 0 w 1765429"/>
              <a:gd name="connsiteY3" fmla="*/ 879217 h 879217"/>
              <a:gd name="connsiteX4" fmla="*/ 0 w 1765429"/>
              <a:gd name="connsiteY4" fmla="*/ 0 h 87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429" h="879217">
                <a:moveTo>
                  <a:pt x="0" y="0"/>
                </a:moveTo>
                <a:lnTo>
                  <a:pt x="1765429" y="0"/>
                </a:lnTo>
                <a:lnTo>
                  <a:pt x="1765429" y="879217"/>
                </a:lnTo>
                <a:lnTo>
                  <a:pt x="0" y="8792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0" rIns="80010" bIns="0" numCol="1" spcCol="1270" anchor="ctr" anchorCtr="0">
            <a:noAutofit/>
          </a:bodyPr>
          <a:lstStyle/>
          <a:p>
            <a:pPr lvl="0" algn="ctr" defTabSz="933450">
              <a:lnSpc>
                <a:spcPct val="90000"/>
              </a:lnSpc>
              <a:spcBef>
                <a:spcPct val="0"/>
              </a:spcBef>
              <a:spcAft>
                <a:spcPct val="35000"/>
              </a:spcAft>
            </a:pPr>
            <a:r>
              <a:rPr lang="en-US" sz="2800" dirty="0">
                <a:effectLst>
                  <a:outerShdw blurRad="38100" dist="38100" dir="2700000" algn="tl">
                    <a:srgbClr val="000000">
                      <a:alpha val="43137"/>
                    </a:srgbClr>
                  </a:outerShdw>
                </a:effectLst>
                <a:cs typeface="Arial" panose="020B0604020202020204" pitchFamily="34" charset="0"/>
              </a:rPr>
              <a:t>Las </a:t>
            </a:r>
            <a:r>
              <a:rPr lang="en-US" sz="2800" dirty="0" err="1">
                <a:effectLst>
                  <a:outerShdw blurRad="38100" dist="38100" dir="2700000" algn="tl">
                    <a:srgbClr val="000000">
                      <a:alpha val="43137"/>
                    </a:srgbClr>
                  </a:outerShdw>
                </a:effectLst>
                <a:cs typeface="Arial" panose="020B0604020202020204" pitchFamily="34" charset="0"/>
              </a:rPr>
              <a:t>leyes</a:t>
            </a:r>
            <a:r>
              <a:rPr lang="en-US" sz="2800">
                <a:effectLst>
                  <a:outerShdw blurRad="38100" dist="38100" dir="2700000" algn="tl">
                    <a:srgbClr val="000000">
                      <a:alpha val="43137"/>
                    </a:srgbClr>
                  </a:outerShdw>
                </a:effectLst>
                <a:cs typeface="Arial" panose="020B0604020202020204" pitchFamily="34" charset="0"/>
              </a:rPr>
              <a:t> de </a:t>
            </a:r>
            <a:r>
              <a:rPr lang="en-US" sz="2800" dirty="0">
                <a:effectLst>
                  <a:outerShdw blurRad="38100" dist="38100" dir="2700000" algn="tl">
                    <a:srgbClr val="000000">
                      <a:alpha val="43137"/>
                    </a:srgbClr>
                  </a:outerShdw>
                </a:effectLst>
                <a:cs typeface="Arial" panose="020B0604020202020204" pitchFamily="34" charset="0"/>
              </a:rPr>
              <a:t>Mendel </a:t>
            </a:r>
          </a:p>
        </p:txBody>
      </p:sp>
      <p:sp>
        <p:nvSpPr>
          <p:cNvPr id="4" name="TextBox 3"/>
          <p:cNvSpPr txBox="1"/>
          <p:nvPr/>
        </p:nvSpPr>
        <p:spPr>
          <a:xfrm>
            <a:off x="3189247" y="2093854"/>
            <a:ext cx="654988"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r>
              <a:rPr lang="es-ES" dirty="0">
                <a:solidFill>
                  <a:schemeClr val="tx1">
                    <a:lumMod val="50000"/>
                    <a:lumOff val="50000"/>
                  </a:schemeClr>
                </a:solidFill>
              </a:rPr>
              <a:t>/</a:t>
            </a:r>
            <a:r>
              <a:rPr lang="es-ES" dirty="0">
                <a:solidFill>
                  <a:schemeClr val="accent1"/>
                </a:solidFill>
              </a:rPr>
              <a:t>e</a:t>
            </a:r>
            <a:r>
              <a:rPr lang="es-ES" baseline="30000" dirty="0">
                <a:solidFill>
                  <a:schemeClr val="accent1"/>
                </a:solidFill>
              </a:rPr>
              <a:t>+</a:t>
            </a:r>
            <a:endParaRPr lang="ca-ES" baseline="30000" dirty="0">
              <a:solidFill>
                <a:schemeClr val="accent1"/>
              </a:solidFill>
            </a:endParaRPr>
          </a:p>
        </p:txBody>
      </p:sp>
      <p:sp>
        <p:nvSpPr>
          <p:cNvPr id="13" name="TextBox 12"/>
          <p:cNvSpPr txBox="1"/>
          <p:nvPr/>
        </p:nvSpPr>
        <p:spPr>
          <a:xfrm>
            <a:off x="1422979" y="4964128"/>
            <a:ext cx="501099" cy="369332"/>
          </a:xfrm>
          <a:prstGeom prst="rect">
            <a:avLst/>
          </a:prstGeom>
          <a:noFill/>
        </p:spPr>
        <p:txBody>
          <a:bodyPr wrap="none" rtlCol="0">
            <a:spAutoFit/>
          </a:bodyPr>
          <a:lstStyle/>
          <a:p>
            <a:r>
              <a:rPr lang="es-ES" dirty="0">
                <a:solidFill>
                  <a:schemeClr val="accent1"/>
                </a:solidFill>
              </a:rPr>
              <a:t>e</a:t>
            </a:r>
            <a:r>
              <a:rPr lang="es-ES" dirty="0">
                <a:solidFill>
                  <a:schemeClr val="tx1">
                    <a:lumMod val="50000"/>
                    <a:lumOff val="50000"/>
                  </a:schemeClr>
                </a:solidFill>
              </a:rPr>
              <a:t>/</a:t>
            </a:r>
            <a:r>
              <a:rPr lang="es-ES" dirty="0">
                <a:solidFill>
                  <a:schemeClr val="accent1"/>
                </a:solidFill>
              </a:rPr>
              <a:t>e</a:t>
            </a:r>
            <a:endParaRPr lang="ca-ES" baseline="30000" dirty="0">
              <a:solidFill>
                <a:schemeClr val="accent1"/>
              </a:solidFill>
            </a:endParaRPr>
          </a:p>
        </p:txBody>
      </p:sp>
      <p:sp>
        <p:nvSpPr>
          <p:cNvPr id="21" name="TextBox 20"/>
          <p:cNvSpPr txBox="1"/>
          <p:nvPr/>
        </p:nvSpPr>
        <p:spPr>
          <a:xfrm>
            <a:off x="2693130" y="4278316"/>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27" name="TextBox 26"/>
          <p:cNvSpPr txBox="1"/>
          <p:nvPr/>
        </p:nvSpPr>
        <p:spPr>
          <a:xfrm>
            <a:off x="2401460" y="4045514"/>
            <a:ext cx="300082" cy="369332"/>
          </a:xfrm>
          <a:prstGeom prst="rect">
            <a:avLst/>
          </a:prstGeom>
          <a:noFill/>
        </p:spPr>
        <p:txBody>
          <a:bodyPr wrap="none" rtlCol="0">
            <a:spAutoFit/>
          </a:bodyPr>
          <a:lstStyle/>
          <a:p>
            <a:r>
              <a:rPr lang="es-ES" dirty="0">
                <a:solidFill>
                  <a:schemeClr val="accent1"/>
                </a:solidFill>
              </a:rPr>
              <a:t>e</a:t>
            </a:r>
            <a:endParaRPr lang="ca-ES" dirty="0">
              <a:solidFill>
                <a:schemeClr val="accent1"/>
              </a:solidFill>
            </a:endParaRPr>
          </a:p>
        </p:txBody>
      </p:sp>
      <p:sp>
        <p:nvSpPr>
          <p:cNvPr id="28" name="TextBox 27"/>
          <p:cNvSpPr txBox="1"/>
          <p:nvPr/>
        </p:nvSpPr>
        <p:spPr>
          <a:xfrm>
            <a:off x="2395381" y="4798898"/>
            <a:ext cx="300082" cy="369332"/>
          </a:xfrm>
          <a:prstGeom prst="rect">
            <a:avLst/>
          </a:prstGeom>
          <a:noFill/>
        </p:spPr>
        <p:txBody>
          <a:bodyPr wrap="none" rtlCol="0">
            <a:spAutoFit/>
          </a:bodyPr>
          <a:lstStyle/>
          <a:p>
            <a:r>
              <a:rPr lang="es-ES" dirty="0">
                <a:solidFill>
                  <a:schemeClr val="accent1"/>
                </a:solidFill>
              </a:rPr>
              <a:t>e</a:t>
            </a:r>
            <a:endParaRPr lang="ca-ES" baseline="30000" dirty="0">
              <a:solidFill>
                <a:schemeClr val="accent1"/>
              </a:solidFill>
            </a:endParaRPr>
          </a:p>
        </p:txBody>
      </p:sp>
      <p:pic>
        <p:nvPicPr>
          <p:cNvPr id="31" name="Picture 2" descr="Resultado de imagen de mendel laws in drosophil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8374" t="20703" r="14679" b="72632"/>
          <a:stretch/>
        </p:blipFill>
        <p:spPr bwMode="auto">
          <a:xfrm>
            <a:off x="1137227" y="4818148"/>
            <a:ext cx="433956" cy="36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sultado de imagen de mendel laws in drosophil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51" t="20165" r="78595" b="72041"/>
          <a:stretch/>
        </p:blipFill>
        <p:spPr bwMode="auto">
          <a:xfrm>
            <a:off x="2851426" y="2951520"/>
            <a:ext cx="357578" cy="476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3713989484"/>
              </p:ext>
            </p:extLst>
          </p:nvPr>
        </p:nvGraphicFramePr>
        <p:xfrm>
          <a:off x="1125331" y="3710347"/>
          <a:ext cx="1160653" cy="1127805"/>
        </p:xfrm>
        <a:graphic>
          <a:graphicData uri="http://schemas.openxmlformats.org/presentationml/2006/ole">
            <mc:AlternateContent xmlns:mc="http://schemas.openxmlformats.org/markup-compatibility/2006">
              <mc:Choice xmlns:v="urn:schemas-microsoft-com:vml" Requires="v">
                <p:oleObj spid="_x0000_s363654" name="Image" r:id="rId8" imgW="1346032" imgH="1307937" progId="Photoshop.Image.13">
                  <p:embed/>
                </p:oleObj>
              </mc:Choice>
              <mc:Fallback>
                <p:oleObj name="Image" r:id="rId8" imgW="1346032" imgH="1307937" progId="Photoshop.Image.1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331" y="3710347"/>
                        <a:ext cx="1160653" cy="11278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3657744" y="4641665"/>
            <a:ext cx="645506" cy="5836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508413" y="4271951"/>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40" name="TextBox 39"/>
          <p:cNvSpPr txBox="1"/>
          <p:nvPr/>
        </p:nvSpPr>
        <p:spPr>
          <a:xfrm>
            <a:off x="3497388" y="5098438"/>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42" name="TextBox 41"/>
          <p:cNvSpPr txBox="1"/>
          <p:nvPr/>
        </p:nvSpPr>
        <p:spPr>
          <a:xfrm>
            <a:off x="2693133" y="5112886"/>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23" name="TextBox 41"/>
          <p:cNvSpPr txBox="1"/>
          <p:nvPr/>
        </p:nvSpPr>
        <p:spPr>
          <a:xfrm>
            <a:off x="2033998" y="2153150"/>
            <a:ext cx="1103493"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P</a:t>
            </a:r>
            <a:endParaRPr lang="ca-ES" b="1" dirty="0">
              <a:latin typeface="Bradley Hand ITC" panose="03070402050302030203" pitchFamily="66" charset="0"/>
            </a:endParaRPr>
          </a:p>
        </p:txBody>
      </p:sp>
      <p:sp>
        <p:nvSpPr>
          <p:cNvPr id="25" name="ZoneTexte 9"/>
          <p:cNvSpPr txBox="1"/>
          <p:nvPr/>
        </p:nvSpPr>
        <p:spPr>
          <a:xfrm>
            <a:off x="1928793" y="1879540"/>
            <a:ext cx="2906695" cy="307777"/>
          </a:xfrm>
          <a:prstGeom prst="rect">
            <a:avLst/>
          </a:prstGeom>
          <a:noFill/>
        </p:spPr>
        <p:txBody>
          <a:bodyPr wrap="square" rtlCol="0">
            <a:spAutoFit/>
          </a:bodyPr>
          <a:lstStyle/>
          <a:p>
            <a:pPr algn="ctr"/>
            <a:r>
              <a:rPr lang="ca-ES" sz="1400" dirty="0"/>
              <a:t>Individuo puro, </a:t>
            </a:r>
            <a:r>
              <a:rPr lang="ca-ES" sz="1400" dirty="0" err="1"/>
              <a:t>carácter</a:t>
            </a:r>
            <a:r>
              <a:rPr lang="ca-ES" sz="1400" dirty="0"/>
              <a:t> </a:t>
            </a:r>
            <a:r>
              <a:rPr lang="ca-ES" sz="1400" dirty="0" err="1"/>
              <a:t>dominante</a:t>
            </a:r>
            <a:endParaRPr lang="en-US" sz="1400" dirty="0"/>
          </a:p>
        </p:txBody>
      </p:sp>
      <p:sp>
        <p:nvSpPr>
          <p:cNvPr id="29" name="ZoneTexte 9"/>
          <p:cNvSpPr txBox="1"/>
          <p:nvPr/>
        </p:nvSpPr>
        <p:spPr>
          <a:xfrm>
            <a:off x="642910" y="5356848"/>
            <a:ext cx="2214578" cy="523220"/>
          </a:xfrm>
          <a:prstGeom prst="rect">
            <a:avLst/>
          </a:prstGeom>
          <a:noFill/>
        </p:spPr>
        <p:txBody>
          <a:bodyPr wrap="square" rtlCol="0">
            <a:spAutoFit/>
          </a:bodyPr>
          <a:lstStyle/>
          <a:p>
            <a:pPr algn="ctr"/>
            <a:r>
              <a:rPr lang="ca-ES" sz="1400" dirty="0" err="1"/>
              <a:t>IIndividuo</a:t>
            </a:r>
            <a:r>
              <a:rPr lang="ca-ES" sz="1400" dirty="0"/>
              <a:t> puro </a:t>
            </a:r>
          </a:p>
          <a:p>
            <a:pPr algn="ctr"/>
            <a:r>
              <a:rPr lang="ca-ES" sz="1400" dirty="0" err="1"/>
              <a:t>carácter</a:t>
            </a:r>
            <a:r>
              <a:rPr lang="ca-ES" sz="1400" dirty="0"/>
              <a:t> </a:t>
            </a:r>
            <a:r>
              <a:rPr lang="ca-ES" sz="1400" dirty="0" err="1"/>
              <a:t>recesivo</a:t>
            </a:r>
            <a:endParaRPr lang="en-US" sz="1400" dirty="0"/>
          </a:p>
        </p:txBody>
      </p:sp>
      <p:sp>
        <p:nvSpPr>
          <p:cNvPr id="30" name="TextBox 41"/>
          <p:cNvSpPr txBox="1"/>
          <p:nvPr/>
        </p:nvSpPr>
        <p:spPr>
          <a:xfrm>
            <a:off x="2780301" y="5908586"/>
            <a:ext cx="1500198" cy="400110"/>
          </a:xfrm>
          <a:prstGeom prst="rect">
            <a:avLst/>
          </a:prstGeom>
          <a:solidFill>
            <a:schemeClr val="bg1"/>
          </a:solidFill>
          <a:ln>
            <a:solidFill>
              <a:schemeClr val="tx1"/>
            </a:solidFill>
          </a:ln>
        </p:spPr>
        <p:txBody>
          <a:bodyPr wrap="square" rtlCol="0">
            <a:spAutoFit/>
          </a:bodyPr>
          <a:lstStyle/>
          <a:p>
            <a:pPr algn="ctr"/>
            <a:r>
              <a:rPr lang="es-ES" sz="2000" b="1" dirty="0">
                <a:latin typeface="Bradley Hand ITC" panose="03070402050302030203" pitchFamily="66" charset="0"/>
              </a:rPr>
              <a:t>Dominante</a:t>
            </a:r>
            <a:endParaRPr lang="ca-ES" sz="2000" b="1" dirty="0">
              <a:latin typeface="Bradley Hand ITC" panose="03070402050302030203" pitchFamily="66" charset="0"/>
            </a:endParaRPr>
          </a:p>
        </p:txBody>
      </p:sp>
      <p:sp>
        <p:nvSpPr>
          <p:cNvPr id="32" name="TextBox 43"/>
          <p:cNvSpPr txBox="1"/>
          <p:nvPr/>
        </p:nvSpPr>
        <p:spPr>
          <a:xfrm>
            <a:off x="6129986" y="3714430"/>
            <a:ext cx="712737" cy="338554"/>
          </a:xfrm>
          <a:prstGeom prst="rect">
            <a:avLst/>
          </a:prstGeom>
          <a:solidFill>
            <a:schemeClr val="bg1"/>
          </a:solidFill>
        </p:spPr>
        <p:txBody>
          <a:bodyPr wrap="square" rtlCol="0">
            <a:spAutoFit/>
          </a:bodyPr>
          <a:lstStyle/>
          <a:p>
            <a:pPr algn="ctr"/>
            <a:r>
              <a:rPr lang="es-ES" sz="1600" b="1" dirty="0">
                <a:latin typeface="Bradley Hand ITC" panose="03070402050302030203" pitchFamily="66" charset="0"/>
              </a:rPr>
              <a:t>F2</a:t>
            </a:r>
            <a:endParaRPr lang="ca-ES" sz="1600" b="1" dirty="0">
              <a:latin typeface="Bradley Hand ITC" panose="03070402050302030203" pitchFamily="66" charset="0"/>
            </a:endParaRPr>
          </a:p>
        </p:txBody>
      </p:sp>
      <p:pic>
        <p:nvPicPr>
          <p:cNvPr id="33" name="Picture 2" descr="Resultado de imagen de mendel laws in drosophil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53" t="-633" r="59341" b="78026"/>
          <a:stretch/>
        </p:blipFill>
        <p:spPr bwMode="auto">
          <a:xfrm>
            <a:off x="6802178" y="2123503"/>
            <a:ext cx="1324470" cy="14705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Table 1"/>
          <p:cNvGraphicFramePr>
            <a:graphicFrameLocks noGrp="1"/>
          </p:cNvGraphicFramePr>
          <p:nvPr>
            <p:extLst>
              <p:ext uri="{D42A27DB-BD31-4B8C-83A1-F6EECF244321}">
                <p14:modId xmlns:p14="http://schemas.microsoft.com/office/powerpoint/2010/main" val="2741561565"/>
              </p:ext>
            </p:extLst>
          </p:nvPr>
        </p:nvGraphicFramePr>
        <p:xfrm>
          <a:off x="6666776" y="3842556"/>
          <a:ext cx="1620000" cy="1620000"/>
        </p:xfrm>
        <a:graphic>
          <a:graphicData uri="http://schemas.openxmlformats.org/drawingml/2006/table">
            <a:tbl>
              <a:tblPr firstRow="1" bandRow="1">
                <a:tableStyleId>{5940675A-B579-460E-94D1-54222C63F5DA}</a:tableStyleId>
              </a:tblPr>
              <a:tblGrid>
                <a:gridCol w="810000">
                  <a:extLst>
                    <a:ext uri="{9D8B030D-6E8A-4147-A177-3AD203B41FA5}">
                      <a16:colId xmlns:a16="http://schemas.microsoft.com/office/drawing/2014/main" val="20000"/>
                    </a:ext>
                  </a:extLst>
                </a:gridCol>
                <a:gridCol w="810000">
                  <a:extLst>
                    <a:ext uri="{9D8B030D-6E8A-4147-A177-3AD203B41FA5}">
                      <a16:colId xmlns:a16="http://schemas.microsoft.com/office/drawing/2014/main" val="20001"/>
                    </a:ext>
                  </a:extLst>
                </a:gridCol>
              </a:tblGrid>
              <a:tr h="810000">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0"/>
                  </a:ext>
                </a:extLst>
              </a:tr>
              <a:tr h="810000">
                <a:tc>
                  <a:txBody>
                    <a:bodyPr/>
                    <a:lstStyle/>
                    <a:p>
                      <a:endParaRPr lang="en-US" sz="100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sz="1000" dirty="0"/>
                    </a:p>
                  </a:txBody>
                  <a:tcPr marL="48980" marR="48980" marT="24490" marB="24490">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6"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6817335" y="3943775"/>
            <a:ext cx="645506" cy="5836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6806070" y="4741035"/>
            <a:ext cx="645506" cy="58367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esultado de imagen de mendel laws in drosophi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18" t="-390" r="55964" b="77365"/>
          <a:stretch/>
        </p:blipFill>
        <p:spPr bwMode="auto">
          <a:xfrm>
            <a:off x="7628394" y="3957042"/>
            <a:ext cx="645506" cy="58367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26"/>
          <p:cNvSpPr txBox="1"/>
          <p:nvPr/>
        </p:nvSpPr>
        <p:spPr>
          <a:xfrm>
            <a:off x="6315772" y="4094824"/>
            <a:ext cx="37702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p>
        </p:txBody>
      </p:sp>
      <p:sp>
        <p:nvSpPr>
          <p:cNvPr id="45" name="TextBox 27"/>
          <p:cNvSpPr txBox="1"/>
          <p:nvPr/>
        </p:nvSpPr>
        <p:spPr>
          <a:xfrm>
            <a:off x="6363812" y="4856834"/>
            <a:ext cx="300082" cy="369332"/>
          </a:xfrm>
          <a:prstGeom prst="rect">
            <a:avLst/>
          </a:prstGeom>
          <a:noFill/>
        </p:spPr>
        <p:txBody>
          <a:bodyPr wrap="none" rtlCol="0">
            <a:spAutoFit/>
          </a:bodyPr>
          <a:lstStyle/>
          <a:p>
            <a:r>
              <a:rPr lang="es-ES" dirty="0">
                <a:solidFill>
                  <a:schemeClr val="accent1"/>
                </a:solidFill>
              </a:rPr>
              <a:t>e</a:t>
            </a:r>
            <a:endParaRPr lang="ca-ES" baseline="30000" dirty="0">
              <a:solidFill>
                <a:schemeClr val="accent1"/>
              </a:solidFill>
            </a:endParaRPr>
          </a:p>
        </p:txBody>
      </p:sp>
      <p:pic>
        <p:nvPicPr>
          <p:cNvPr id="46" name="Picture 2" descr="Resultado de imagen de mendel laws in drosophil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557" t="76514" r="41321" b="6037"/>
          <a:stretch/>
        </p:blipFill>
        <p:spPr bwMode="auto">
          <a:xfrm>
            <a:off x="5162099" y="4130775"/>
            <a:ext cx="1052975" cy="9279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sultado de imagen de mendel laws in drosophil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8374" t="20703" r="14679" b="72632"/>
          <a:stretch/>
        </p:blipFill>
        <p:spPr bwMode="auto">
          <a:xfrm>
            <a:off x="5786446" y="4879936"/>
            <a:ext cx="433956" cy="36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Resultado de imagen de mendel laws in drosophil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51" t="20165" r="78595" b="72041"/>
          <a:stretch/>
        </p:blipFill>
        <p:spPr bwMode="auto">
          <a:xfrm>
            <a:off x="6802605" y="3121681"/>
            <a:ext cx="357578" cy="4767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esultado de imagen de mendel laws in drosophila"/>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376" r="58558" b="79197"/>
          <a:stretch/>
        </p:blipFill>
        <p:spPr bwMode="auto">
          <a:xfrm>
            <a:off x="7623168" y="4732027"/>
            <a:ext cx="594076" cy="59151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5"/>
          <p:cNvSpPr txBox="1"/>
          <p:nvPr/>
        </p:nvSpPr>
        <p:spPr>
          <a:xfrm>
            <a:off x="7193684" y="2022416"/>
            <a:ext cx="578043"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r>
              <a:rPr lang="es-ES" dirty="0">
                <a:solidFill>
                  <a:schemeClr val="tx1">
                    <a:lumMod val="50000"/>
                    <a:lumOff val="50000"/>
                  </a:schemeClr>
                </a:solidFill>
              </a:rPr>
              <a:t>/</a:t>
            </a:r>
            <a:r>
              <a:rPr lang="es-ES" dirty="0">
                <a:solidFill>
                  <a:schemeClr val="accent1"/>
                </a:solidFill>
              </a:rPr>
              <a:t>e</a:t>
            </a:r>
            <a:endParaRPr lang="ca-ES" baseline="30000" dirty="0">
              <a:solidFill>
                <a:schemeClr val="accent1"/>
              </a:solidFill>
            </a:endParaRPr>
          </a:p>
        </p:txBody>
      </p:sp>
      <p:sp>
        <p:nvSpPr>
          <p:cNvPr id="51" name="TextBox 36"/>
          <p:cNvSpPr txBox="1"/>
          <p:nvPr/>
        </p:nvSpPr>
        <p:spPr>
          <a:xfrm>
            <a:off x="5371100" y="5058677"/>
            <a:ext cx="578043"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r>
              <a:rPr lang="es-ES" dirty="0">
                <a:solidFill>
                  <a:schemeClr val="tx1">
                    <a:lumMod val="50000"/>
                    <a:lumOff val="50000"/>
                  </a:schemeClr>
                </a:solidFill>
              </a:rPr>
              <a:t>/</a:t>
            </a:r>
            <a:r>
              <a:rPr lang="es-ES" dirty="0">
                <a:solidFill>
                  <a:schemeClr val="accent1"/>
                </a:solidFill>
              </a:rPr>
              <a:t>e</a:t>
            </a:r>
            <a:endParaRPr lang="ca-ES" baseline="30000" dirty="0">
              <a:solidFill>
                <a:schemeClr val="accent1"/>
              </a:solidFill>
            </a:endParaRPr>
          </a:p>
        </p:txBody>
      </p:sp>
      <p:sp>
        <p:nvSpPr>
          <p:cNvPr id="52" name="TextBox 37"/>
          <p:cNvSpPr txBox="1"/>
          <p:nvPr/>
        </p:nvSpPr>
        <p:spPr>
          <a:xfrm>
            <a:off x="6622209" y="4349754"/>
            <a:ext cx="524503"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r>
              <a:rPr lang="es-ES" sz="1600" baseline="30000" dirty="0">
                <a:solidFill>
                  <a:schemeClr val="accent1"/>
                </a:solidFill>
              </a:rPr>
              <a:t>+</a:t>
            </a:r>
            <a:endParaRPr lang="ca-ES" sz="1600" baseline="30000" dirty="0">
              <a:solidFill>
                <a:schemeClr val="accent1"/>
              </a:solidFill>
            </a:endParaRPr>
          </a:p>
        </p:txBody>
      </p:sp>
      <p:sp>
        <p:nvSpPr>
          <p:cNvPr id="53" name="TextBox 38"/>
          <p:cNvSpPr txBox="1"/>
          <p:nvPr/>
        </p:nvSpPr>
        <p:spPr>
          <a:xfrm>
            <a:off x="7437492" y="4343389"/>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54" name="TextBox 39"/>
          <p:cNvSpPr txBox="1"/>
          <p:nvPr/>
        </p:nvSpPr>
        <p:spPr>
          <a:xfrm>
            <a:off x="7426467" y="5169876"/>
            <a:ext cx="389850" cy="338554"/>
          </a:xfrm>
          <a:prstGeom prst="rect">
            <a:avLst/>
          </a:prstGeom>
          <a:noFill/>
        </p:spPr>
        <p:txBody>
          <a:bodyPr wrap="none" rtlCol="0">
            <a:spAutoFit/>
          </a:bodyPr>
          <a:lstStyle/>
          <a:p>
            <a:r>
              <a:rPr lang="es-ES" sz="1600" dirty="0" err="1">
                <a:solidFill>
                  <a:schemeClr val="accent1"/>
                </a:solidFill>
              </a:rPr>
              <a:t>ee</a:t>
            </a:r>
            <a:endParaRPr lang="ca-ES" sz="1600" baseline="30000" dirty="0">
              <a:solidFill>
                <a:schemeClr val="accent1"/>
              </a:solidFill>
            </a:endParaRPr>
          </a:p>
        </p:txBody>
      </p:sp>
      <p:sp>
        <p:nvSpPr>
          <p:cNvPr id="55" name="TextBox 40"/>
          <p:cNvSpPr txBox="1"/>
          <p:nvPr/>
        </p:nvSpPr>
        <p:spPr>
          <a:xfrm>
            <a:off x="6622212" y="5184324"/>
            <a:ext cx="457176" cy="338554"/>
          </a:xfrm>
          <a:prstGeom prst="rect">
            <a:avLst/>
          </a:prstGeom>
          <a:noFill/>
        </p:spPr>
        <p:txBody>
          <a:bodyPr wrap="none" rtlCol="0">
            <a:spAutoFit/>
          </a:bodyPr>
          <a:lstStyle/>
          <a:p>
            <a:r>
              <a:rPr lang="es-ES" sz="1600" dirty="0" err="1">
                <a:solidFill>
                  <a:schemeClr val="accent1"/>
                </a:solidFill>
              </a:rPr>
              <a:t>e</a:t>
            </a:r>
            <a:r>
              <a:rPr lang="es-ES" sz="1600" baseline="30000" dirty="0" err="1">
                <a:solidFill>
                  <a:schemeClr val="accent1"/>
                </a:solidFill>
              </a:rPr>
              <a:t>+</a:t>
            </a:r>
            <a:r>
              <a:rPr lang="es-ES" sz="1600" dirty="0" err="1">
                <a:solidFill>
                  <a:schemeClr val="accent1"/>
                </a:solidFill>
              </a:rPr>
              <a:t>e</a:t>
            </a:r>
            <a:endParaRPr lang="ca-ES" sz="1600" baseline="30000" dirty="0">
              <a:solidFill>
                <a:schemeClr val="accent1"/>
              </a:solidFill>
            </a:endParaRPr>
          </a:p>
        </p:txBody>
      </p:sp>
      <p:sp>
        <p:nvSpPr>
          <p:cNvPr id="56" name="TextBox 41"/>
          <p:cNvSpPr txBox="1"/>
          <p:nvPr/>
        </p:nvSpPr>
        <p:spPr>
          <a:xfrm>
            <a:off x="5929322" y="2153150"/>
            <a:ext cx="1103493"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F1</a:t>
            </a:r>
            <a:endParaRPr lang="ca-ES" b="1" dirty="0">
              <a:latin typeface="Bradley Hand ITC" panose="03070402050302030203" pitchFamily="66" charset="0"/>
            </a:endParaRPr>
          </a:p>
        </p:txBody>
      </p:sp>
      <p:sp>
        <p:nvSpPr>
          <p:cNvPr id="57" name="TextBox 66"/>
          <p:cNvSpPr txBox="1"/>
          <p:nvPr/>
        </p:nvSpPr>
        <p:spPr>
          <a:xfrm>
            <a:off x="6858016" y="5847031"/>
            <a:ext cx="1357322" cy="461665"/>
          </a:xfrm>
          <a:prstGeom prst="rect">
            <a:avLst/>
          </a:prstGeom>
          <a:solidFill>
            <a:schemeClr val="bg1"/>
          </a:solidFill>
          <a:ln>
            <a:solidFill>
              <a:schemeClr val="tx1"/>
            </a:solidFill>
          </a:ln>
        </p:spPr>
        <p:txBody>
          <a:bodyPr wrap="square" rtlCol="0">
            <a:spAutoFit/>
          </a:bodyPr>
          <a:lstStyle/>
          <a:p>
            <a:pPr algn="ctr"/>
            <a:r>
              <a:rPr lang="es-ES" sz="2400" b="1" dirty="0">
                <a:latin typeface="Bradley Hand ITC" panose="03070402050302030203" pitchFamily="66" charset="0"/>
              </a:rPr>
              <a:t>3 : 1</a:t>
            </a:r>
            <a:endParaRPr lang="ca-ES" sz="2400" b="1" dirty="0">
              <a:latin typeface="Bradley Hand ITC" panose="03070402050302030203" pitchFamily="66" charset="0"/>
            </a:endParaRPr>
          </a:p>
        </p:txBody>
      </p:sp>
      <p:sp>
        <p:nvSpPr>
          <p:cNvPr id="58" name="ZoneTexte 9"/>
          <p:cNvSpPr txBox="1"/>
          <p:nvPr/>
        </p:nvSpPr>
        <p:spPr>
          <a:xfrm>
            <a:off x="142845" y="928670"/>
            <a:ext cx="5429287" cy="584775"/>
          </a:xfrm>
          <a:prstGeom prst="rect">
            <a:avLst/>
          </a:prstGeom>
          <a:noFill/>
        </p:spPr>
        <p:txBody>
          <a:bodyPr wrap="square" rtlCol="0">
            <a:spAutoFit/>
          </a:bodyPr>
          <a:lstStyle/>
          <a:p>
            <a:pPr algn="ctr"/>
            <a:r>
              <a:rPr lang="es-ES" sz="1600" b="1" dirty="0">
                <a:solidFill>
                  <a:srgbClr val="0070C0"/>
                </a:solidFill>
              </a:rPr>
              <a:t>"</a:t>
            </a:r>
            <a:r>
              <a:rPr lang="ca-ES" sz="1600" b="1" dirty="0" err="1">
                <a:solidFill>
                  <a:srgbClr val="0070C0"/>
                </a:solidFill>
              </a:rPr>
              <a:t>Ley</a:t>
            </a:r>
            <a:r>
              <a:rPr lang="ca-ES" sz="1600" b="1" dirty="0">
                <a:solidFill>
                  <a:srgbClr val="0070C0"/>
                </a:solidFill>
              </a:rPr>
              <a:t> de la </a:t>
            </a:r>
            <a:r>
              <a:rPr lang="ca-ES" sz="1600" b="1" dirty="0" err="1">
                <a:solidFill>
                  <a:srgbClr val="0070C0"/>
                </a:solidFill>
              </a:rPr>
              <a:t>uniformidad</a:t>
            </a:r>
            <a:r>
              <a:rPr lang="ca-ES" sz="1600" b="1" dirty="0">
                <a:solidFill>
                  <a:srgbClr val="0070C0"/>
                </a:solidFill>
              </a:rPr>
              <a:t> de los </a:t>
            </a:r>
            <a:r>
              <a:rPr lang="ca-ES" sz="1600" b="1" dirty="0" err="1">
                <a:solidFill>
                  <a:srgbClr val="0070C0"/>
                </a:solidFill>
              </a:rPr>
              <a:t>híbridos</a:t>
            </a:r>
            <a:endParaRPr lang="ca-ES" sz="1600" b="1" dirty="0">
              <a:solidFill>
                <a:srgbClr val="0070C0"/>
              </a:solidFill>
            </a:endParaRPr>
          </a:p>
          <a:p>
            <a:pPr algn="ctr"/>
            <a:r>
              <a:rPr lang="ca-ES" sz="1600" b="1" dirty="0">
                <a:solidFill>
                  <a:srgbClr val="0070C0"/>
                </a:solidFill>
              </a:rPr>
              <a:t>de la primera </a:t>
            </a:r>
            <a:r>
              <a:rPr lang="ca-ES" sz="1600" b="1" dirty="0" err="1">
                <a:solidFill>
                  <a:srgbClr val="0070C0"/>
                </a:solidFill>
              </a:rPr>
              <a:t>generación</a:t>
            </a:r>
            <a:r>
              <a:rPr lang="ca-ES" sz="1600" b="1" dirty="0">
                <a:solidFill>
                  <a:srgbClr val="0070C0"/>
                </a:solidFill>
              </a:rPr>
              <a:t> filial“</a:t>
            </a:r>
          </a:p>
        </p:txBody>
      </p:sp>
      <p:sp>
        <p:nvSpPr>
          <p:cNvPr id="59" name="ZoneTexte 9"/>
          <p:cNvSpPr txBox="1"/>
          <p:nvPr/>
        </p:nvSpPr>
        <p:spPr>
          <a:xfrm>
            <a:off x="6357950" y="1879540"/>
            <a:ext cx="2286016" cy="307777"/>
          </a:xfrm>
          <a:prstGeom prst="rect">
            <a:avLst/>
          </a:prstGeom>
          <a:noFill/>
        </p:spPr>
        <p:txBody>
          <a:bodyPr wrap="square" rtlCol="0">
            <a:spAutoFit/>
          </a:bodyPr>
          <a:lstStyle/>
          <a:p>
            <a:pPr algn="ctr"/>
            <a:r>
              <a:rPr lang="ca-ES" sz="1400" dirty="0"/>
              <a:t>Individuo  </a:t>
            </a:r>
            <a:r>
              <a:rPr lang="ca-ES" sz="1400" dirty="0" err="1"/>
              <a:t>híbrido</a:t>
            </a:r>
            <a:endParaRPr lang="en-US" sz="1400" dirty="0"/>
          </a:p>
        </p:txBody>
      </p:sp>
      <p:sp>
        <p:nvSpPr>
          <p:cNvPr id="60" name="ZoneTexte 9"/>
          <p:cNvSpPr txBox="1"/>
          <p:nvPr/>
        </p:nvSpPr>
        <p:spPr>
          <a:xfrm>
            <a:off x="4500562" y="5429415"/>
            <a:ext cx="2286016" cy="307777"/>
          </a:xfrm>
          <a:prstGeom prst="rect">
            <a:avLst/>
          </a:prstGeom>
          <a:noFill/>
        </p:spPr>
        <p:txBody>
          <a:bodyPr wrap="square" rtlCol="0">
            <a:spAutoFit/>
          </a:bodyPr>
          <a:lstStyle/>
          <a:p>
            <a:pPr algn="ctr"/>
            <a:r>
              <a:rPr lang="ca-ES" sz="1400" dirty="0"/>
              <a:t>Individuo  </a:t>
            </a:r>
            <a:r>
              <a:rPr lang="ca-ES" sz="1400" dirty="0" err="1"/>
              <a:t>híbrido</a:t>
            </a:r>
            <a:endParaRPr lang="en-US" sz="1400" dirty="0"/>
          </a:p>
        </p:txBody>
      </p:sp>
      <p:grpSp>
        <p:nvGrpSpPr>
          <p:cNvPr id="5" name="63 Grupo"/>
          <p:cNvGrpSpPr/>
          <p:nvPr/>
        </p:nvGrpSpPr>
        <p:grpSpPr>
          <a:xfrm>
            <a:off x="2228479" y="4136298"/>
            <a:ext cx="432364" cy="306246"/>
            <a:chOff x="1448410" y="3899808"/>
            <a:chExt cx="432364" cy="306246"/>
          </a:xfrm>
        </p:grpSpPr>
        <p:sp>
          <p:nvSpPr>
            <p:cNvPr id="61" name="60 Elipse"/>
            <p:cNvSpPr/>
            <p:nvPr/>
          </p:nvSpPr>
          <p:spPr>
            <a:xfrm>
              <a:off x="1663277" y="3899808"/>
              <a:ext cx="217497" cy="21749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Forma libre"/>
            <p:cNvSpPr/>
            <p:nvPr/>
          </p:nvSpPr>
          <p:spPr>
            <a:xfrm>
              <a:off x="1448410" y="4071942"/>
              <a:ext cx="329184" cy="134112"/>
            </a:xfrm>
            <a:custGeom>
              <a:avLst/>
              <a:gdLst>
                <a:gd name="connsiteX0" fmla="*/ 0 w 329184"/>
                <a:gd name="connsiteY0" fmla="*/ 129235 h 134112"/>
                <a:gd name="connsiteX1" fmla="*/ 153619 w 329184"/>
                <a:gd name="connsiteY1" fmla="*/ 114605 h 134112"/>
                <a:gd name="connsiteX2" fmla="*/ 197510 w 329184"/>
                <a:gd name="connsiteY2" fmla="*/ 12192 h 134112"/>
                <a:gd name="connsiteX3" fmla="*/ 270662 w 329184"/>
                <a:gd name="connsiteY3" fmla="*/ 41453 h 134112"/>
                <a:gd name="connsiteX4" fmla="*/ 329184 w 329184"/>
                <a:gd name="connsiteY4" fmla="*/ 41453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4" h="134112">
                  <a:moveTo>
                    <a:pt x="0" y="129235"/>
                  </a:moveTo>
                  <a:cubicBezTo>
                    <a:pt x="60350" y="131673"/>
                    <a:pt x="120701" y="134112"/>
                    <a:pt x="153619" y="114605"/>
                  </a:cubicBezTo>
                  <a:cubicBezTo>
                    <a:pt x="186537" y="95098"/>
                    <a:pt x="178003" y="24384"/>
                    <a:pt x="197510" y="12192"/>
                  </a:cubicBezTo>
                  <a:cubicBezTo>
                    <a:pt x="217017" y="0"/>
                    <a:pt x="248716" y="36576"/>
                    <a:pt x="270662" y="41453"/>
                  </a:cubicBezTo>
                  <a:cubicBezTo>
                    <a:pt x="292608" y="46330"/>
                    <a:pt x="310896" y="43891"/>
                    <a:pt x="329184" y="41453"/>
                  </a:cubicBezTo>
                </a:path>
              </a:pathLst>
            </a:cu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6" name="64 Grupo"/>
          <p:cNvGrpSpPr/>
          <p:nvPr/>
        </p:nvGrpSpPr>
        <p:grpSpPr>
          <a:xfrm>
            <a:off x="2219691" y="4887251"/>
            <a:ext cx="432364" cy="306246"/>
            <a:chOff x="1448410" y="3899808"/>
            <a:chExt cx="432364" cy="306246"/>
          </a:xfrm>
        </p:grpSpPr>
        <p:sp>
          <p:nvSpPr>
            <p:cNvPr id="66" name="65 Elipse"/>
            <p:cNvSpPr/>
            <p:nvPr/>
          </p:nvSpPr>
          <p:spPr>
            <a:xfrm>
              <a:off x="1663277" y="3899808"/>
              <a:ext cx="217497" cy="21749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Forma libre"/>
            <p:cNvSpPr/>
            <p:nvPr/>
          </p:nvSpPr>
          <p:spPr>
            <a:xfrm>
              <a:off x="1448410" y="4071942"/>
              <a:ext cx="329184" cy="134112"/>
            </a:xfrm>
            <a:custGeom>
              <a:avLst/>
              <a:gdLst>
                <a:gd name="connsiteX0" fmla="*/ 0 w 329184"/>
                <a:gd name="connsiteY0" fmla="*/ 129235 h 134112"/>
                <a:gd name="connsiteX1" fmla="*/ 153619 w 329184"/>
                <a:gd name="connsiteY1" fmla="*/ 114605 h 134112"/>
                <a:gd name="connsiteX2" fmla="*/ 197510 w 329184"/>
                <a:gd name="connsiteY2" fmla="*/ 12192 h 134112"/>
                <a:gd name="connsiteX3" fmla="*/ 270662 w 329184"/>
                <a:gd name="connsiteY3" fmla="*/ 41453 h 134112"/>
                <a:gd name="connsiteX4" fmla="*/ 329184 w 329184"/>
                <a:gd name="connsiteY4" fmla="*/ 41453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4" h="134112">
                  <a:moveTo>
                    <a:pt x="0" y="129235"/>
                  </a:moveTo>
                  <a:cubicBezTo>
                    <a:pt x="60350" y="131673"/>
                    <a:pt x="120701" y="134112"/>
                    <a:pt x="153619" y="114605"/>
                  </a:cubicBezTo>
                  <a:cubicBezTo>
                    <a:pt x="186537" y="95098"/>
                    <a:pt x="178003" y="24384"/>
                    <a:pt x="197510" y="12192"/>
                  </a:cubicBezTo>
                  <a:cubicBezTo>
                    <a:pt x="217017" y="0"/>
                    <a:pt x="248716" y="36576"/>
                    <a:pt x="270662" y="41453"/>
                  </a:cubicBezTo>
                  <a:cubicBezTo>
                    <a:pt x="292608" y="46330"/>
                    <a:pt x="310896" y="43891"/>
                    <a:pt x="329184" y="41453"/>
                  </a:cubicBezTo>
                </a:path>
              </a:pathLst>
            </a:cu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7" name="67 Grupo"/>
          <p:cNvGrpSpPr/>
          <p:nvPr/>
        </p:nvGrpSpPr>
        <p:grpSpPr>
          <a:xfrm>
            <a:off x="6185814" y="4951374"/>
            <a:ext cx="432364" cy="306246"/>
            <a:chOff x="1448410" y="3899808"/>
            <a:chExt cx="432364" cy="306246"/>
          </a:xfrm>
        </p:grpSpPr>
        <p:sp>
          <p:nvSpPr>
            <p:cNvPr id="69" name="68 Elipse"/>
            <p:cNvSpPr/>
            <p:nvPr/>
          </p:nvSpPr>
          <p:spPr>
            <a:xfrm>
              <a:off x="1663277" y="3899808"/>
              <a:ext cx="217497" cy="21749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Forma libre"/>
            <p:cNvSpPr/>
            <p:nvPr/>
          </p:nvSpPr>
          <p:spPr>
            <a:xfrm>
              <a:off x="1448410" y="4071942"/>
              <a:ext cx="329184" cy="134112"/>
            </a:xfrm>
            <a:custGeom>
              <a:avLst/>
              <a:gdLst>
                <a:gd name="connsiteX0" fmla="*/ 0 w 329184"/>
                <a:gd name="connsiteY0" fmla="*/ 129235 h 134112"/>
                <a:gd name="connsiteX1" fmla="*/ 153619 w 329184"/>
                <a:gd name="connsiteY1" fmla="*/ 114605 h 134112"/>
                <a:gd name="connsiteX2" fmla="*/ 197510 w 329184"/>
                <a:gd name="connsiteY2" fmla="*/ 12192 h 134112"/>
                <a:gd name="connsiteX3" fmla="*/ 270662 w 329184"/>
                <a:gd name="connsiteY3" fmla="*/ 41453 h 134112"/>
                <a:gd name="connsiteX4" fmla="*/ 329184 w 329184"/>
                <a:gd name="connsiteY4" fmla="*/ 41453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4" h="134112">
                  <a:moveTo>
                    <a:pt x="0" y="129235"/>
                  </a:moveTo>
                  <a:cubicBezTo>
                    <a:pt x="60350" y="131673"/>
                    <a:pt x="120701" y="134112"/>
                    <a:pt x="153619" y="114605"/>
                  </a:cubicBezTo>
                  <a:cubicBezTo>
                    <a:pt x="186537" y="95098"/>
                    <a:pt x="178003" y="24384"/>
                    <a:pt x="197510" y="12192"/>
                  </a:cubicBezTo>
                  <a:cubicBezTo>
                    <a:pt x="217017" y="0"/>
                    <a:pt x="248716" y="36576"/>
                    <a:pt x="270662" y="41453"/>
                  </a:cubicBezTo>
                  <a:cubicBezTo>
                    <a:pt x="292608" y="46330"/>
                    <a:pt x="310896" y="43891"/>
                    <a:pt x="329184" y="41453"/>
                  </a:cubicBezTo>
                </a:path>
              </a:pathLst>
            </a:cu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8" name="70 Grupo"/>
          <p:cNvGrpSpPr>
            <a:grpSpLocks noChangeAspect="1"/>
          </p:cNvGrpSpPr>
          <p:nvPr/>
        </p:nvGrpSpPr>
        <p:grpSpPr>
          <a:xfrm>
            <a:off x="6163862" y="4172871"/>
            <a:ext cx="445336" cy="315433"/>
            <a:chOff x="1448410" y="3899808"/>
            <a:chExt cx="432364" cy="306246"/>
          </a:xfrm>
        </p:grpSpPr>
        <p:sp>
          <p:nvSpPr>
            <p:cNvPr id="72" name="71 Elipse"/>
            <p:cNvSpPr/>
            <p:nvPr/>
          </p:nvSpPr>
          <p:spPr>
            <a:xfrm>
              <a:off x="1663277" y="3899808"/>
              <a:ext cx="217497" cy="21749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Forma libre"/>
            <p:cNvSpPr/>
            <p:nvPr/>
          </p:nvSpPr>
          <p:spPr>
            <a:xfrm>
              <a:off x="1448410" y="4071942"/>
              <a:ext cx="329184" cy="134112"/>
            </a:xfrm>
            <a:custGeom>
              <a:avLst/>
              <a:gdLst>
                <a:gd name="connsiteX0" fmla="*/ 0 w 329184"/>
                <a:gd name="connsiteY0" fmla="*/ 129235 h 134112"/>
                <a:gd name="connsiteX1" fmla="*/ 153619 w 329184"/>
                <a:gd name="connsiteY1" fmla="*/ 114605 h 134112"/>
                <a:gd name="connsiteX2" fmla="*/ 197510 w 329184"/>
                <a:gd name="connsiteY2" fmla="*/ 12192 h 134112"/>
                <a:gd name="connsiteX3" fmla="*/ 270662 w 329184"/>
                <a:gd name="connsiteY3" fmla="*/ 41453 h 134112"/>
                <a:gd name="connsiteX4" fmla="*/ 329184 w 329184"/>
                <a:gd name="connsiteY4" fmla="*/ 41453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4" h="134112">
                  <a:moveTo>
                    <a:pt x="0" y="129235"/>
                  </a:moveTo>
                  <a:cubicBezTo>
                    <a:pt x="60350" y="131673"/>
                    <a:pt x="120701" y="134112"/>
                    <a:pt x="153619" y="114605"/>
                  </a:cubicBezTo>
                  <a:cubicBezTo>
                    <a:pt x="186537" y="95098"/>
                    <a:pt x="178003" y="24384"/>
                    <a:pt x="197510" y="12192"/>
                  </a:cubicBezTo>
                  <a:cubicBezTo>
                    <a:pt x="217017" y="0"/>
                    <a:pt x="248716" y="36576"/>
                    <a:pt x="270662" y="41453"/>
                  </a:cubicBezTo>
                  <a:cubicBezTo>
                    <a:pt x="292608" y="46330"/>
                    <a:pt x="310896" y="43891"/>
                    <a:pt x="329184" y="41453"/>
                  </a:cubicBezTo>
                </a:path>
              </a:pathLst>
            </a:cu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74" name="TextBox 26"/>
          <p:cNvSpPr txBox="1"/>
          <p:nvPr/>
        </p:nvSpPr>
        <p:spPr>
          <a:xfrm>
            <a:off x="2974779" y="3424073"/>
            <a:ext cx="37702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p>
        </p:txBody>
      </p:sp>
      <p:sp>
        <p:nvSpPr>
          <p:cNvPr id="76" name="75 Elipse"/>
          <p:cNvSpPr>
            <a:spLocks noChangeAspect="1"/>
          </p:cNvSpPr>
          <p:nvPr/>
        </p:nvSpPr>
        <p:spPr>
          <a:xfrm>
            <a:off x="3046769" y="3502119"/>
            <a:ext cx="221847" cy="22184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TextBox 26"/>
          <p:cNvSpPr txBox="1"/>
          <p:nvPr/>
        </p:nvSpPr>
        <p:spPr>
          <a:xfrm>
            <a:off x="3760597" y="3414242"/>
            <a:ext cx="37702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p>
        </p:txBody>
      </p:sp>
      <p:sp>
        <p:nvSpPr>
          <p:cNvPr id="79" name="78 Elipse"/>
          <p:cNvSpPr>
            <a:spLocks noChangeAspect="1"/>
          </p:cNvSpPr>
          <p:nvPr/>
        </p:nvSpPr>
        <p:spPr>
          <a:xfrm>
            <a:off x="3832587" y="3492288"/>
            <a:ext cx="221847" cy="22184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TextBox 26"/>
          <p:cNvSpPr txBox="1"/>
          <p:nvPr/>
        </p:nvSpPr>
        <p:spPr>
          <a:xfrm>
            <a:off x="6875268" y="3451176"/>
            <a:ext cx="37702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p>
        </p:txBody>
      </p:sp>
      <p:sp>
        <p:nvSpPr>
          <p:cNvPr id="81" name="80 Elipse"/>
          <p:cNvSpPr>
            <a:spLocks noChangeAspect="1"/>
          </p:cNvSpPr>
          <p:nvPr/>
        </p:nvSpPr>
        <p:spPr>
          <a:xfrm>
            <a:off x="6947258" y="3529222"/>
            <a:ext cx="221847" cy="22184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TextBox 26"/>
          <p:cNvSpPr txBox="1"/>
          <p:nvPr/>
        </p:nvSpPr>
        <p:spPr>
          <a:xfrm>
            <a:off x="7766874" y="3433924"/>
            <a:ext cx="300082" cy="369332"/>
          </a:xfrm>
          <a:prstGeom prst="rect">
            <a:avLst/>
          </a:prstGeom>
          <a:noFill/>
        </p:spPr>
        <p:txBody>
          <a:bodyPr wrap="none" rtlCol="0">
            <a:spAutoFit/>
          </a:bodyPr>
          <a:lstStyle/>
          <a:p>
            <a:r>
              <a:rPr lang="es-ES" dirty="0">
                <a:solidFill>
                  <a:schemeClr val="accent1"/>
                </a:solidFill>
              </a:rPr>
              <a:t>e</a:t>
            </a:r>
            <a:endParaRPr lang="es-ES" baseline="30000" dirty="0">
              <a:solidFill>
                <a:schemeClr val="accent1"/>
              </a:solidFill>
            </a:endParaRPr>
          </a:p>
        </p:txBody>
      </p:sp>
      <p:sp>
        <p:nvSpPr>
          <p:cNvPr id="83" name="82 Elipse"/>
          <p:cNvSpPr>
            <a:spLocks noChangeAspect="1"/>
          </p:cNvSpPr>
          <p:nvPr/>
        </p:nvSpPr>
        <p:spPr>
          <a:xfrm>
            <a:off x="7804360" y="3529222"/>
            <a:ext cx="221847" cy="221847"/>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ZoneTexte 9"/>
          <p:cNvSpPr txBox="1"/>
          <p:nvPr/>
        </p:nvSpPr>
        <p:spPr>
          <a:xfrm>
            <a:off x="4357686" y="1000108"/>
            <a:ext cx="5429287" cy="338554"/>
          </a:xfrm>
          <a:prstGeom prst="rect">
            <a:avLst/>
          </a:prstGeom>
          <a:noFill/>
        </p:spPr>
        <p:txBody>
          <a:bodyPr wrap="square" rtlCol="0">
            <a:spAutoFit/>
          </a:bodyPr>
          <a:lstStyle/>
          <a:p>
            <a:pPr algn="ctr"/>
            <a:r>
              <a:rPr lang="es-ES" sz="1600" b="1" dirty="0">
                <a:solidFill>
                  <a:srgbClr val="0070C0"/>
                </a:solidFill>
              </a:rPr>
              <a:t>"</a:t>
            </a:r>
            <a:r>
              <a:rPr lang="ca-ES" sz="1600" b="1" dirty="0" err="1">
                <a:solidFill>
                  <a:srgbClr val="0070C0"/>
                </a:solidFill>
              </a:rPr>
              <a:t>Ley</a:t>
            </a:r>
            <a:r>
              <a:rPr lang="ca-ES" sz="1600" b="1" dirty="0">
                <a:solidFill>
                  <a:srgbClr val="0070C0"/>
                </a:solidFill>
              </a:rPr>
              <a:t> de la </a:t>
            </a:r>
            <a:r>
              <a:rPr lang="ca-ES" sz="1600" b="1" dirty="0" err="1">
                <a:solidFill>
                  <a:srgbClr val="0070C0"/>
                </a:solidFill>
              </a:rPr>
              <a:t>segregación</a:t>
            </a:r>
            <a:r>
              <a:rPr lang="ca-ES" sz="1600" b="1" dirty="0">
                <a:solidFill>
                  <a:srgbClr val="0070C0"/>
                </a:solidFill>
              </a:rPr>
              <a:t> de la </a:t>
            </a:r>
            <a:r>
              <a:rPr lang="ca-ES" sz="1600" b="1" dirty="0" err="1">
                <a:solidFill>
                  <a:srgbClr val="0070C0"/>
                </a:solidFill>
              </a:rPr>
              <a:t>generación</a:t>
            </a:r>
            <a:r>
              <a:rPr lang="ca-ES" sz="1600" b="1" dirty="0">
                <a:solidFill>
                  <a:srgbClr val="0070C0"/>
                </a:solidFill>
              </a:rPr>
              <a:t> filial“</a:t>
            </a:r>
          </a:p>
        </p:txBody>
      </p:sp>
      <p:pic>
        <p:nvPicPr>
          <p:cNvPr id="75" name="12 Imagen"/>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3"/>
          <p:cNvSpPr>
            <a:spLocks noChangeArrowheads="1"/>
          </p:cNvSpPr>
          <p:nvPr/>
        </p:nvSpPr>
        <p:spPr bwMode="auto">
          <a:xfrm rot="-5400000">
            <a:off x="-1932085" y="3964240"/>
            <a:ext cx="4611523" cy="461665"/>
          </a:xfrm>
          <a:prstGeom prst="rect">
            <a:avLst/>
          </a:prstGeom>
          <a:noFill/>
          <a:ln w="9525">
            <a:noFill/>
            <a:miter lim="800000"/>
            <a:headEnd/>
            <a:tailEnd/>
          </a:ln>
        </p:spPr>
        <p:txBody>
          <a:bodyPr wrap="square">
            <a:spAutoFit/>
          </a:bodyPr>
          <a:lstStyle/>
          <a:p>
            <a:pPr algn="r"/>
            <a:r>
              <a:rPr lang="en-GB" sz="2400" b="1" u="sng" dirty="0">
                <a:solidFill>
                  <a:schemeClr val="tx1">
                    <a:lumMod val="50000"/>
                    <a:lumOff val="50000"/>
                  </a:schemeClr>
                </a:solidFill>
                <a:ea typeface="Arial" charset="0"/>
                <a:cs typeface="Arial" charset="0"/>
              </a:rPr>
              <a:t>I. </a:t>
            </a:r>
            <a:r>
              <a:rPr lang="en-GB" sz="2400" b="1" u="sng" dirty="0" err="1">
                <a:solidFill>
                  <a:schemeClr val="tx1">
                    <a:lumMod val="50000"/>
                    <a:lumOff val="50000"/>
                  </a:schemeClr>
                </a:solidFill>
                <a:ea typeface="Arial" charset="0"/>
                <a:cs typeface="Arial" charset="0"/>
              </a:rPr>
              <a:t>Conceptes</a:t>
            </a:r>
            <a:r>
              <a:rPr lang="en-GB" sz="2400" b="1" u="sng" dirty="0">
                <a:solidFill>
                  <a:schemeClr val="tx1">
                    <a:lumMod val="50000"/>
                    <a:lumOff val="50000"/>
                  </a:schemeClr>
                </a:solidFill>
                <a:ea typeface="Arial" charset="0"/>
                <a:cs typeface="Arial" charset="0"/>
              </a:rPr>
              <a:t> </a:t>
            </a:r>
            <a:r>
              <a:rPr lang="en-GB" sz="2400" b="1" u="sng" dirty="0" err="1">
                <a:solidFill>
                  <a:schemeClr val="tx1">
                    <a:lumMod val="50000"/>
                    <a:lumOff val="50000"/>
                  </a:schemeClr>
                </a:solidFill>
                <a:ea typeface="Arial" charset="0"/>
                <a:cs typeface="Arial" charset="0"/>
              </a:rPr>
              <a:t>bàsics</a:t>
            </a:r>
            <a:r>
              <a:rPr lang="en-GB" sz="2400" b="1" u="sng" dirty="0">
                <a:solidFill>
                  <a:schemeClr val="tx1">
                    <a:lumMod val="50000"/>
                    <a:lumOff val="50000"/>
                  </a:schemeClr>
                </a:solidFill>
                <a:ea typeface="Arial" charset="0"/>
                <a:cs typeface="Arial" charset="0"/>
              </a:rPr>
              <a:t> de </a:t>
            </a:r>
            <a:r>
              <a:rPr lang="en-GB" sz="2400" b="1" u="sng" dirty="0" err="1">
                <a:solidFill>
                  <a:schemeClr val="tx1">
                    <a:lumMod val="50000"/>
                    <a:lumOff val="50000"/>
                  </a:schemeClr>
                </a:solidFill>
                <a:ea typeface="Arial" charset="0"/>
                <a:cs typeface="Arial" charset="0"/>
              </a:rPr>
              <a:t>genètica</a:t>
            </a:r>
            <a:endParaRPr lang="en-GB" sz="2400" u="sng" dirty="0">
              <a:solidFill>
                <a:schemeClr val="tx1">
                  <a:lumMod val="50000"/>
                  <a:lumOff val="50000"/>
                </a:schemeClr>
              </a:solidFill>
              <a:ea typeface="Arial" charset="0"/>
              <a:cs typeface="Arial" charset="0"/>
            </a:endParaRPr>
          </a:p>
        </p:txBody>
      </p:sp>
      <p:sp>
        <p:nvSpPr>
          <p:cNvPr id="86" name="TextBox 41"/>
          <p:cNvSpPr txBox="1"/>
          <p:nvPr/>
        </p:nvSpPr>
        <p:spPr>
          <a:xfrm>
            <a:off x="928662" y="5308564"/>
            <a:ext cx="357190"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P</a:t>
            </a:r>
            <a:endParaRPr lang="ca-ES" b="1" dirty="0">
              <a:latin typeface="Bradley Hand ITC" panose="03070402050302030203" pitchFamily="66" charset="0"/>
            </a:endParaRPr>
          </a:p>
        </p:txBody>
      </p:sp>
    </p:spTree>
    <p:extLst>
      <p:ext uri="{BB962C8B-B14F-4D97-AF65-F5344CB8AC3E}">
        <p14:creationId xmlns:p14="http://schemas.microsoft.com/office/powerpoint/2010/main" val="3435556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sultado de imagen de mendel laws in drosophi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53" t="-633" r="59341" b="78026"/>
          <a:stretch/>
        </p:blipFill>
        <p:spPr bwMode="auto">
          <a:xfrm>
            <a:off x="4940690" y="1571612"/>
            <a:ext cx="1324470" cy="14705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sultado de imagen de mendel laws in drosophil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51" t="20165" r="78595" b="72041"/>
          <a:stretch/>
        </p:blipFill>
        <p:spPr bwMode="auto">
          <a:xfrm>
            <a:off x="4751632" y="2673518"/>
            <a:ext cx="357578" cy="476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Object 28"/>
          <p:cNvGraphicFramePr>
            <a:graphicFrameLocks noChangeAspect="1"/>
          </p:cNvGraphicFramePr>
          <p:nvPr>
            <p:extLst>
              <p:ext uri="{D42A27DB-BD31-4B8C-83A1-F6EECF244321}">
                <p14:modId xmlns:p14="http://schemas.microsoft.com/office/powerpoint/2010/main" val="1298010269"/>
              </p:ext>
            </p:extLst>
          </p:nvPr>
        </p:nvGraphicFramePr>
        <p:xfrm>
          <a:off x="2928926" y="1953660"/>
          <a:ext cx="1210090" cy="996060"/>
        </p:xfrm>
        <a:graphic>
          <a:graphicData uri="http://schemas.openxmlformats.org/presentationml/2006/ole">
            <mc:AlternateContent xmlns:mc="http://schemas.openxmlformats.org/markup-compatibility/2006">
              <mc:Choice xmlns:v="urn:schemas-microsoft-com:vml" Requires="v">
                <p:oleObj spid="_x0000_s364578" name="Image" r:id="rId6" imgW="1866667" imgH="1536508" progId="Photoshop.Image.13">
                  <p:embed/>
                </p:oleObj>
              </mc:Choice>
              <mc:Fallback>
                <p:oleObj name="Image" r:id="rId6" imgW="1866667" imgH="1536508" progId="Photoshop.Image.1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926" y="1953660"/>
                        <a:ext cx="1210090" cy="996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TextBox 38"/>
          <p:cNvSpPr txBox="1"/>
          <p:nvPr/>
        </p:nvSpPr>
        <p:spPr>
          <a:xfrm>
            <a:off x="5031385" y="3071810"/>
            <a:ext cx="1469441"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r>
              <a:rPr lang="es-ES" dirty="0">
                <a:solidFill>
                  <a:schemeClr val="tx1">
                    <a:lumMod val="50000"/>
                    <a:lumOff val="50000"/>
                  </a:schemeClr>
                </a:solidFill>
              </a:rPr>
              <a:t>/</a:t>
            </a:r>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r>
              <a:rPr lang="es-ES" baseline="30000" dirty="0">
                <a:solidFill>
                  <a:schemeClr val="accent6"/>
                </a:solidFill>
              </a:rPr>
              <a:t>+</a:t>
            </a:r>
            <a:r>
              <a:rPr lang="es-ES" dirty="0">
                <a:solidFill>
                  <a:schemeClr val="tx1">
                    <a:lumMod val="50000"/>
                    <a:lumOff val="50000"/>
                  </a:schemeClr>
                </a:solidFill>
              </a:rPr>
              <a:t>/</a:t>
            </a:r>
            <a:r>
              <a:rPr lang="es-ES" dirty="0" err="1">
                <a:solidFill>
                  <a:schemeClr val="accent6"/>
                </a:solidFill>
              </a:rPr>
              <a:t>vg</a:t>
            </a:r>
            <a:r>
              <a:rPr lang="es-ES" baseline="30000" dirty="0">
                <a:solidFill>
                  <a:schemeClr val="accent6"/>
                </a:solidFill>
              </a:rPr>
              <a:t>+</a:t>
            </a:r>
            <a:endParaRPr lang="ca-ES" baseline="30000" dirty="0">
              <a:solidFill>
                <a:schemeClr val="accent6"/>
              </a:solidFill>
            </a:endParaRPr>
          </a:p>
        </p:txBody>
      </p:sp>
      <p:sp>
        <p:nvSpPr>
          <p:cNvPr id="41" name="TextBox 40"/>
          <p:cNvSpPr txBox="1"/>
          <p:nvPr/>
        </p:nvSpPr>
        <p:spPr>
          <a:xfrm>
            <a:off x="2973500" y="3089188"/>
            <a:ext cx="1169872" cy="369332"/>
          </a:xfrm>
          <a:prstGeom prst="rect">
            <a:avLst/>
          </a:prstGeom>
          <a:noFill/>
        </p:spPr>
        <p:txBody>
          <a:bodyPr wrap="none" rtlCol="0">
            <a:spAutoFit/>
          </a:bodyPr>
          <a:lstStyle/>
          <a:p>
            <a:r>
              <a:rPr lang="es-ES" dirty="0">
                <a:solidFill>
                  <a:schemeClr val="accent1"/>
                </a:solidFill>
              </a:rPr>
              <a:t>e</a:t>
            </a:r>
            <a:r>
              <a:rPr lang="es-ES" dirty="0">
                <a:solidFill>
                  <a:schemeClr val="tx1">
                    <a:lumMod val="50000"/>
                    <a:lumOff val="50000"/>
                  </a:schemeClr>
                </a:solidFill>
              </a:rPr>
              <a:t>/</a:t>
            </a:r>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r>
              <a:rPr lang="es-ES" dirty="0">
                <a:solidFill>
                  <a:schemeClr val="tx1">
                    <a:lumMod val="50000"/>
                    <a:lumOff val="50000"/>
                  </a:schemeClr>
                </a:solidFill>
              </a:rPr>
              <a:t>/</a:t>
            </a:r>
            <a:r>
              <a:rPr lang="es-ES" dirty="0" err="1">
                <a:solidFill>
                  <a:schemeClr val="accent6"/>
                </a:solidFill>
              </a:rPr>
              <a:t>vg</a:t>
            </a:r>
            <a:endParaRPr lang="ca-ES" baseline="30000" dirty="0">
              <a:solidFill>
                <a:schemeClr val="accent6"/>
              </a:solidFill>
            </a:endParaRPr>
          </a:p>
        </p:txBody>
      </p:sp>
      <p:pic>
        <p:nvPicPr>
          <p:cNvPr id="31" name="Picture 2" descr="Resultado de imagen de mendel laws in drosophil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374" t="20703" r="14679" b="72632"/>
          <a:stretch/>
        </p:blipFill>
        <p:spPr bwMode="auto">
          <a:xfrm>
            <a:off x="2571736" y="2704995"/>
            <a:ext cx="433956"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1666621669"/>
              </p:ext>
            </p:extLst>
          </p:nvPr>
        </p:nvGraphicFramePr>
        <p:xfrm>
          <a:off x="2071670" y="4335528"/>
          <a:ext cx="4583830" cy="2158415"/>
        </p:xfrm>
        <a:graphic>
          <a:graphicData uri="http://schemas.openxmlformats.org/drawingml/2006/table">
            <a:tbl>
              <a:tblPr firstRow="1" bandRow="1">
                <a:tableStyleId>{5C22544A-7EE6-4342-B048-85BDC9FD1C3A}</a:tableStyleId>
              </a:tblPr>
              <a:tblGrid>
                <a:gridCol w="916766">
                  <a:extLst>
                    <a:ext uri="{9D8B030D-6E8A-4147-A177-3AD203B41FA5}">
                      <a16:colId xmlns:a16="http://schemas.microsoft.com/office/drawing/2014/main" val="20000"/>
                    </a:ext>
                  </a:extLst>
                </a:gridCol>
                <a:gridCol w="916766">
                  <a:extLst>
                    <a:ext uri="{9D8B030D-6E8A-4147-A177-3AD203B41FA5}">
                      <a16:colId xmlns:a16="http://schemas.microsoft.com/office/drawing/2014/main" val="20001"/>
                    </a:ext>
                  </a:extLst>
                </a:gridCol>
                <a:gridCol w="916766">
                  <a:extLst>
                    <a:ext uri="{9D8B030D-6E8A-4147-A177-3AD203B41FA5}">
                      <a16:colId xmlns:a16="http://schemas.microsoft.com/office/drawing/2014/main" val="20002"/>
                    </a:ext>
                  </a:extLst>
                </a:gridCol>
                <a:gridCol w="916766">
                  <a:extLst>
                    <a:ext uri="{9D8B030D-6E8A-4147-A177-3AD203B41FA5}">
                      <a16:colId xmlns:a16="http://schemas.microsoft.com/office/drawing/2014/main" val="20003"/>
                    </a:ext>
                  </a:extLst>
                </a:gridCol>
                <a:gridCol w="916766">
                  <a:extLst>
                    <a:ext uri="{9D8B030D-6E8A-4147-A177-3AD203B41FA5}">
                      <a16:colId xmlns:a16="http://schemas.microsoft.com/office/drawing/2014/main" val="20004"/>
                    </a:ext>
                  </a:extLst>
                </a:gridCol>
              </a:tblGrid>
              <a:tr h="431683">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31683">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31683">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31683">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31683">
                <a:tc>
                  <a:txBody>
                    <a:bodyPr/>
                    <a:lstStyle/>
                    <a:p>
                      <a:endParaRPr lang="ca-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a-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 name="TextBox 5"/>
          <p:cNvSpPr txBox="1"/>
          <p:nvPr/>
        </p:nvSpPr>
        <p:spPr>
          <a:xfrm>
            <a:off x="4201281" y="2357430"/>
            <a:ext cx="276590" cy="369332"/>
          </a:xfrm>
          <a:prstGeom prst="rect">
            <a:avLst/>
          </a:prstGeom>
          <a:noFill/>
        </p:spPr>
        <p:txBody>
          <a:bodyPr wrap="square" rtlCol="0">
            <a:spAutoFit/>
          </a:bodyPr>
          <a:lstStyle/>
          <a:p>
            <a:r>
              <a:rPr lang="es-ES" dirty="0"/>
              <a:t>x</a:t>
            </a:r>
            <a:endParaRPr lang="ca-ES" dirty="0"/>
          </a:p>
        </p:txBody>
      </p:sp>
      <p:sp>
        <p:nvSpPr>
          <p:cNvPr id="42" name="TextBox 41"/>
          <p:cNvSpPr txBox="1"/>
          <p:nvPr/>
        </p:nvSpPr>
        <p:spPr>
          <a:xfrm>
            <a:off x="3214678" y="3752475"/>
            <a:ext cx="1103493"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F1</a:t>
            </a:r>
            <a:endParaRPr lang="ca-ES" b="1" dirty="0">
              <a:latin typeface="Bradley Hand ITC" panose="03070402050302030203" pitchFamily="66" charset="0"/>
            </a:endParaRPr>
          </a:p>
        </p:txBody>
      </p:sp>
      <p:sp>
        <p:nvSpPr>
          <p:cNvPr id="43" name="TextBox 42"/>
          <p:cNvSpPr txBox="1"/>
          <p:nvPr/>
        </p:nvSpPr>
        <p:spPr>
          <a:xfrm>
            <a:off x="4051151" y="3751794"/>
            <a:ext cx="1315553"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a:t>
            </a:r>
            <a:r>
              <a:rPr lang="es-ES" dirty="0">
                <a:solidFill>
                  <a:schemeClr val="tx1">
                    <a:lumMod val="50000"/>
                    <a:lumOff val="50000"/>
                  </a:schemeClr>
                </a:solidFill>
              </a:rPr>
              <a:t>/</a:t>
            </a:r>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r>
              <a:rPr lang="es-ES" baseline="30000" dirty="0">
                <a:solidFill>
                  <a:schemeClr val="accent6"/>
                </a:solidFill>
              </a:rPr>
              <a:t>+</a:t>
            </a:r>
            <a:r>
              <a:rPr lang="es-ES" dirty="0">
                <a:solidFill>
                  <a:schemeClr val="tx1">
                    <a:lumMod val="50000"/>
                    <a:lumOff val="50000"/>
                  </a:schemeClr>
                </a:solidFill>
              </a:rPr>
              <a:t>/</a:t>
            </a:r>
            <a:r>
              <a:rPr lang="es-ES" dirty="0" err="1">
                <a:solidFill>
                  <a:schemeClr val="accent6"/>
                </a:solidFill>
              </a:rPr>
              <a:t>vg</a:t>
            </a:r>
            <a:endParaRPr lang="ca-ES" baseline="30000" dirty="0">
              <a:solidFill>
                <a:schemeClr val="accent6"/>
              </a:solidFill>
            </a:endParaRPr>
          </a:p>
        </p:txBody>
      </p:sp>
      <p:sp>
        <p:nvSpPr>
          <p:cNvPr id="44" name="TextBox 43"/>
          <p:cNvSpPr txBox="1"/>
          <p:nvPr/>
        </p:nvSpPr>
        <p:spPr>
          <a:xfrm>
            <a:off x="2132610" y="4396474"/>
            <a:ext cx="712737" cy="338554"/>
          </a:xfrm>
          <a:prstGeom prst="rect">
            <a:avLst/>
          </a:prstGeom>
          <a:solidFill>
            <a:schemeClr val="bg1"/>
          </a:solidFill>
        </p:spPr>
        <p:txBody>
          <a:bodyPr wrap="square" rtlCol="0">
            <a:spAutoFit/>
          </a:bodyPr>
          <a:lstStyle/>
          <a:p>
            <a:pPr algn="ctr"/>
            <a:r>
              <a:rPr lang="es-ES" sz="1600" b="1" dirty="0">
                <a:latin typeface="Bradley Hand ITC" panose="03070402050302030203" pitchFamily="66" charset="0"/>
              </a:rPr>
              <a:t>F2</a:t>
            </a:r>
            <a:endParaRPr lang="ca-ES" sz="1600" b="1" dirty="0">
              <a:latin typeface="Bradley Hand ITC" panose="03070402050302030203" pitchFamily="66" charset="0"/>
            </a:endParaRPr>
          </a:p>
        </p:txBody>
      </p:sp>
      <p:sp>
        <p:nvSpPr>
          <p:cNvPr id="45" name="TextBox 44"/>
          <p:cNvSpPr txBox="1"/>
          <p:nvPr/>
        </p:nvSpPr>
        <p:spPr>
          <a:xfrm>
            <a:off x="3139448" y="4389895"/>
            <a:ext cx="814710"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r>
              <a:rPr lang="es-ES" baseline="30000" dirty="0">
                <a:solidFill>
                  <a:schemeClr val="accent6"/>
                </a:solidFill>
              </a:rPr>
              <a:t>+</a:t>
            </a:r>
            <a:endParaRPr lang="ca-ES" baseline="30000" dirty="0">
              <a:solidFill>
                <a:schemeClr val="accent6"/>
              </a:solidFill>
            </a:endParaRPr>
          </a:p>
        </p:txBody>
      </p:sp>
      <p:sp>
        <p:nvSpPr>
          <p:cNvPr id="46" name="TextBox 45"/>
          <p:cNvSpPr txBox="1"/>
          <p:nvPr/>
        </p:nvSpPr>
        <p:spPr>
          <a:xfrm>
            <a:off x="4005689" y="4389895"/>
            <a:ext cx="73776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endParaRPr lang="ca-ES" baseline="30000" dirty="0">
              <a:solidFill>
                <a:schemeClr val="accent6"/>
              </a:solidFill>
            </a:endParaRPr>
          </a:p>
        </p:txBody>
      </p:sp>
      <p:sp>
        <p:nvSpPr>
          <p:cNvPr id="47" name="TextBox 46"/>
          <p:cNvSpPr txBox="1"/>
          <p:nvPr/>
        </p:nvSpPr>
        <p:spPr>
          <a:xfrm>
            <a:off x="4902929" y="4389895"/>
            <a:ext cx="73776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r>
              <a:rPr lang="es-ES" baseline="30000" dirty="0">
                <a:solidFill>
                  <a:schemeClr val="accent6"/>
                </a:solidFill>
              </a:rPr>
              <a:t>+</a:t>
            </a:r>
            <a:endParaRPr lang="ca-ES" baseline="30000" dirty="0">
              <a:solidFill>
                <a:schemeClr val="accent6"/>
              </a:solidFill>
            </a:endParaRPr>
          </a:p>
        </p:txBody>
      </p:sp>
      <p:sp>
        <p:nvSpPr>
          <p:cNvPr id="48" name="TextBox 47"/>
          <p:cNvSpPr txBox="1"/>
          <p:nvPr/>
        </p:nvSpPr>
        <p:spPr>
          <a:xfrm>
            <a:off x="5800169" y="4389895"/>
            <a:ext cx="660822"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endParaRPr lang="ca-ES" baseline="30000" dirty="0">
              <a:solidFill>
                <a:schemeClr val="accent6"/>
              </a:solidFill>
            </a:endParaRPr>
          </a:p>
        </p:txBody>
      </p:sp>
      <p:sp>
        <p:nvSpPr>
          <p:cNvPr id="49" name="TextBox 48"/>
          <p:cNvSpPr txBox="1"/>
          <p:nvPr/>
        </p:nvSpPr>
        <p:spPr>
          <a:xfrm>
            <a:off x="2136851" y="4809876"/>
            <a:ext cx="814710"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r>
              <a:rPr lang="es-ES" baseline="30000" dirty="0">
                <a:solidFill>
                  <a:schemeClr val="accent6"/>
                </a:solidFill>
              </a:rPr>
              <a:t>+</a:t>
            </a:r>
            <a:endParaRPr lang="ca-ES" baseline="30000" dirty="0">
              <a:solidFill>
                <a:schemeClr val="accent6"/>
              </a:solidFill>
            </a:endParaRPr>
          </a:p>
        </p:txBody>
      </p:sp>
      <p:sp>
        <p:nvSpPr>
          <p:cNvPr id="50" name="TextBox 49"/>
          <p:cNvSpPr txBox="1"/>
          <p:nvPr/>
        </p:nvSpPr>
        <p:spPr>
          <a:xfrm>
            <a:off x="2175323" y="5218615"/>
            <a:ext cx="73776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endParaRPr lang="ca-ES" baseline="30000" dirty="0">
              <a:solidFill>
                <a:schemeClr val="accent6"/>
              </a:solidFill>
            </a:endParaRPr>
          </a:p>
        </p:txBody>
      </p:sp>
      <p:sp>
        <p:nvSpPr>
          <p:cNvPr id="51" name="TextBox 50"/>
          <p:cNvSpPr txBox="1"/>
          <p:nvPr/>
        </p:nvSpPr>
        <p:spPr>
          <a:xfrm>
            <a:off x="2175323" y="5662795"/>
            <a:ext cx="737766"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r>
              <a:rPr lang="es-ES" baseline="30000" dirty="0">
                <a:solidFill>
                  <a:schemeClr val="accent6"/>
                </a:solidFill>
              </a:rPr>
              <a:t>+</a:t>
            </a:r>
            <a:endParaRPr lang="ca-ES" baseline="30000" dirty="0">
              <a:solidFill>
                <a:schemeClr val="accent6"/>
              </a:solidFill>
            </a:endParaRPr>
          </a:p>
        </p:txBody>
      </p:sp>
      <p:sp>
        <p:nvSpPr>
          <p:cNvPr id="52" name="TextBox 51"/>
          <p:cNvSpPr txBox="1"/>
          <p:nvPr/>
        </p:nvSpPr>
        <p:spPr>
          <a:xfrm>
            <a:off x="2213795" y="6075669"/>
            <a:ext cx="660822" cy="369332"/>
          </a:xfrm>
          <a:prstGeom prst="rect">
            <a:avLst/>
          </a:prstGeom>
          <a:noFill/>
        </p:spPr>
        <p:txBody>
          <a:bodyPr wrap="none" rtlCol="0">
            <a:spAutoFit/>
          </a:bodyPr>
          <a:lstStyle/>
          <a:p>
            <a:r>
              <a:rPr lang="es-ES" dirty="0">
                <a:solidFill>
                  <a:schemeClr val="accent1"/>
                </a:solidFill>
              </a:rPr>
              <a:t>e</a:t>
            </a:r>
            <a:r>
              <a:rPr lang="es-ES" baseline="30000" dirty="0">
                <a:solidFill>
                  <a:schemeClr val="accent1"/>
                </a:solidFill>
              </a:rPr>
              <a:t> </a:t>
            </a:r>
            <a:r>
              <a:rPr lang="es-ES" dirty="0"/>
              <a:t>; </a:t>
            </a:r>
            <a:r>
              <a:rPr lang="es-ES" dirty="0" err="1">
                <a:solidFill>
                  <a:schemeClr val="accent6"/>
                </a:solidFill>
              </a:rPr>
              <a:t>vg</a:t>
            </a:r>
            <a:endParaRPr lang="ca-ES" baseline="30000" dirty="0">
              <a:solidFill>
                <a:schemeClr val="accent6"/>
              </a:solidFill>
            </a:endParaRPr>
          </a:p>
        </p:txBody>
      </p:sp>
      <p:pic>
        <p:nvPicPr>
          <p:cNvPr id="53"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3249651" y="4707376"/>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4111900" y="4707376"/>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5072068" y="4707376"/>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5940746" y="4707376"/>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3249651" y="5131282"/>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3249651" y="5576864"/>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3249651" y="5983096"/>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4109881" y="5561077"/>
            <a:ext cx="434000" cy="48186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Resultado de imagen de mendel laws in drosophil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53" t="-633" r="59341" b="78026"/>
          <a:stretch/>
        </p:blipFill>
        <p:spPr bwMode="auto">
          <a:xfrm>
            <a:off x="5074599" y="5145796"/>
            <a:ext cx="434000" cy="4818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Object 61"/>
          <p:cNvGraphicFramePr>
            <a:graphicFrameLocks noChangeAspect="1"/>
          </p:cNvGraphicFramePr>
          <p:nvPr>
            <p:extLst>
              <p:ext uri="{D42A27DB-BD31-4B8C-83A1-F6EECF244321}">
                <p14:modId xmlns:p14="http://schemas.microsoft.com/office/powerpoint/2010/main" val="1001047730"/>
              </p:ext>
            </p:extLst>
          </p:nvPr>
        </p:nvGraphicFramePr>
        <p:xfrm>
          <a:off x="6035410" y="6104698"/>
          <a:ext cx="429318" cy="353390"/>
        </p:xfrm>
        <a:graphic>
          <a:graphicData uri="http://schemas.openxmlformats.org/presentationml/2006/ole">
            <mc:AlternateContent xmlns:mc="http://schemas.openxmlformats.org/markup-compatibility/2006">
              <mc:Choice xmlns:v="urn:schemas-microsoft-com:vml" Requires="v">
                <p:oleObj spid="_x0000_s364579" name="Image" r:id="rId9" imgW="1866667" imgH="1536508" progId="Photoshop.Image.13">
                  <p:embed/>
                </p:oleObj>
              </mc:Choice>
              <mc:Fallback>
                <p:oleObj name="Image" r:id="rId9" imgW="1866667" imgH="1536508" progId="Photoshop.Image.1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5410" y="6104698"/>
                        <a:ext cx="429318" cy="353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9655117"/>
              </p:ext>
            </p:extLst>
          </p:nvPr>
        </p:nvGraphicFramePr>
        <p:xfrm>
          <a:off x="4114563" y="6104698"/>
          <a:ext cx="429318" cy="353390"/>
        </p:xfrm>
        <a:graphic>
          <a:graphicData uri="http://schemas.openxmlformats.org/presentationml/2006/ole">
            <mc:AlternateContent xmlns:mc="http://schemas.openxmlformats.org/markup-compatibility/2006">
              <mc:Choice xmlns:v="urn:schemas-microsoft-com:vml" Requires="v">
                <p:oleObj spid="_x0000_s364580" name="Image" r:id="rId10" imgW="1866667" imgH="1536508" progId="Photoshop.Image.13">
                  <p:embed/>
                </p:oleObj>
              </mc:Choice>
              <mc:Fallback>
                <p:oleObj name="Image" r:id="rId10" imgW="1866667" imgH="1536508" progId="Photoshop.Image.1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563" y="6104698"/>
                        <a:ext cx="429318" cy="353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111744110"/>
              </p:ext>
            </p:extLst>
          </p:nvPr>
        </p:nvGraphicFramePr>
        <p:xfrm>
          <a:off x="4109881" y="5257883"/>
          <a:ext cx="429318" cy="353390"/>
        </p:xfrm>
        <a:graphic>
          <a:graphicData uri="http://schemas.openxmlformats.org/presentationml/2006/ole">
            <mc:AlternateContent xmlns:mc="http://schemas.openxmlformats.org/markup-compatibility/2006">
              <mc:Choice xmlns:v="urn:schemas-microsoft-com:vml" Requires="v">
                <p:oleObj spid="_x0000_s364581" name="Image" r:id="rId12" imgW="1866667" imgH="1536508" progId="Photoshop.Image.13">
                  <p:embed/>
                </p:oleObj>
              </mc:Choice>
              <mc:Fallback>
                <p:oleObj name="Image" r:id="rId12" imgW="1866667" imgH="1536508" progId="Photoshop.Image.1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9881" y="5257883"/>
                        <a:ext cx="429318" cy="353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3570116951"/>
              </p:ext>
            </p:extLst>
          </p:nvPr>
        </p:nvGraphicFramePr>
        <p:xfrm>
          <a:off x="5966649" y="5234882"/>
          <a:ext cx="429318" cy="353390"/>
        </p:xfrm>
        <a:graphic>
          <a:graphicData uri="http://schemas.openxmlformats.org/presentationml/2006/ole">
            <mc:AlternateContent xmlns:mc="http://schemas.openxmlformats.org/markup-compatibility/2006">
              <mc:Choice xmlns:v="urn:schemas-microsoft-com:vml" Requires="v">
                <p:oleObj spid="_x0000_s364582" name="Image" r:id="rId13" imgW="1866667" imgH="1536508" progId="Photoshop.Image.13">
                  <p:embed/>
                </p:oleObj>
              </mc:Choice>
              <mc:Fallback>
                <p:oleObj name="Image" r:id="rId13" imgW="1866667" imgH="1536508" progId="Photoshop.Image.1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66649" y="5234882"/>
                        <a:ext cx="429318" cy="353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96590886"/>
              </p:ext>
            </p:extLst>
          </p:nvPr>
        </p:nvGraphicFramePr>
        <p:xfrm>
          <a:off x="5093839" y="5650714"/>
          <a:ext cx="411685" cy="381413"/>
        </p:xfrm>
        <a:graphic>
          <a:graphicData uri="http://schemas.openxmlformats.org/presentationml/2006/ole">
            <mc:AlternateContent xmlns:mc="http://schemas.openxmlformats.org/markup-compatibility/2006">
              <mc:Choice xmlns:v="urn:schemas-microsoft-com:vml" Requires="v">
                <p:oleObj spid="_x0000_s364583" name="Image" r:id="rId14" imgW="1726984" imgH="1600000" progId="Photoshop.Image.13">
                  <p:embed/>
                </p:oleObj>
              </mc:Choice>
              <mc:Fallback>
                <p:oleObj name="Image" r:id="rId14" imgW="1726984" imgH="1600000" progId="Photoshop.Image.1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93839" y="5650714"/>
                        <a:ext cx="411685" cy="381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300236959"/>
              </p:ext>
            </p:extLst>
          </p:nvPr>
        </p:nvGraphicFramePr>
        <p:xfrm>
          <a:off x="5072068" y="6090686"/>
          <a:ext cx="411685" cy="381413"/>
        </p:xfrm>
        <a:graphic>
          <a:graphicData uri="http://schemas.openxmlformats.org/presentationml/2006/ole">
            <mc:AlternateContent xmlns:mc="http://schemas.openxmlformats.org/markup-compatibility/2006">
              <mc:Choice xmlns:v="urn:schemas-microsoft-com:vml" Requires="v">
                <p:oleObj spid="_x0000_s364584" name="Image" r:id="rId16" imgW="1726984" imgH="1600000" progId="Photoshop.Image.13">
                  <p:embed/>
                </p:oleObj>
              </mc:Choice>
              <mc:Fallback>
                <p:oleObj name="Image" r:id="rId16" imgW="1726984" imgH="1600000" progId="Photoshop.Image.1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2068" y="6090686"/>
                        <a:ext cx="411685" cy="381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339488563"/>
              </p:ext>
            </p:extLst>
          </p:nvPr>
        </p:nvGraphicFramePr>
        <p:xfrm>
          <a:off x="5998802" y="5647588"/>
          <a:ext cx="411685" cy="381413"/>
        </p:xfrm>
        <a:graphic>
          <a:graphicData uri="http://schemas.openxmlformats.org/presentationml/2006/ole">
            <mc:AlternateContent xmlns:mc="http://schemas.openxmlformats.org/markup-compatibility/2006">
              <mc:Choice xmlns:v="urn:schemas-microsoft-com:vml" Requires="v">
                <p:oleObj spid="_x0000_s364585" name="Image" r:id="rId17" imgW="1726984" imgH="1600000" progId="Photoshop.Image.13">
                  <p:embed/>
                </p:oleObj>
              </mc:Choice>
              <mc:Fallback>
                <p:oleObj name="Image" r:id="rId17" imgW="1726984" imgH="1600000" progId="Photoshop.Image.13">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98802" y="5647588"/>
                        <a:ext cx="411685" cy="381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p:cNvSpPr txBox="1"/>
          <p:nvPr/>
        </p:nvSpPr>
        <p:spPr>
          <a:xfrm>
            <a:off x="7072362" y="5286388"/>
            <a:ext cx="1928794" cy="461665"/>
          </a:xfrm>
          <a:prstGeom prst="rect">
            <a:avLst/>
          </a:prstGeom>
          <a:solidFill>
            <a:schemeClr val="bg1"/>
          </a:solidFill>
          <a:ln>
            <a:solidFill>
              <a:schemeClr val="tx1">
                <a:lumMod val="65000"/>
                <a:lumOff val="35000"/>
              </a:schemeClr>
            </a:solidFill>
          </a:ln>
        </p:spPr>
        <p:txBody>
          <a:bodyPr wrap="square" rtlCol="0">
            <a:spAutoFit/>
          </a:bodyPr>
          <a:lstStyle/>
          <a:p>
            <a:pPr algn="ctr"/>
            <a:r>
              <a:rPr lang="es-ES" sz="2400" b="1" dirty="0">
                <a:latin typeface="Bradley Hand ITC" panose="03070402050302030203" pitchFamily="66" charset="0"/>
              </a:rPr>
              <a:t>9 : 3 : 3 : 1</a:t>
            </a:r>
            <a:endParaRPr lang="ca-ES" sz="2400" b="1" dirty="0">
              <a:latin typeface="Bradley Hand ITC" panose="03070402050302030203" pitchFamily="66" charset="0"/>
            </a:endParaRPr>
          </a:p>
        </p:txBody>
      </p:sp>
      <p:cxnSp>
        <p:nvCxnSpPr>
          <p:cNvPr id="69" name="68 Conector recto de flecha"/>
          <p:cNvCxnSpPr>
            <a:cxnSpLocks noChangeAspect="1"/>
          </p:cNvCxnSpPr>
          <p:nvPr/>
        </p:nvCxnSpPr>
        <p:spPr>
          <a:xfrm rot="5400000">
            <a:off x="3965216" y="3249144"/>
            <a:ext cx="785818" cy="2522"/>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0" name="TextBox 41"/>
          <p:cNvSpPr txBox="1"/>
          <p:nvPr/>
        </p:nvSpPr>
        <p:spPr>
          <a:xfrm>
            <a:off x="1714480" y="2357430"/>
            <a:ext cx="1103493" cy="369332"/>
          </a:xfrm>
          <a:prstGeom prst="rect">
            <a:avLst/>
          </a:prstGeom>
          <a:solidFill>
            <a:schemeClr val="bg1"/>
          </a:solidFill>
        </p:spPr>
        <p:txBody>
          <a:bodyPr wrap="square" rtlCol="0">
            <a:spAutoFit/>
          </a:bodyPr>
          <a:lstStyle/>
          <a:p>
            <a:pPr algn="ctr"/>
            <a:r>
              <a:rPr lang="es-ES" b="1" dirty="0">
                <a:latin typeface="Bradley Hand ITC" panose="03070402050302030203" pitchFamily="66" charset="0"/>
              </a:rPr>
              <a:t>P</a:t>
            </a:r>
            <a:endParaRPr lang="ca-ES" b="1" dirty="0">
              <a:latin typeface="Bradley Hand ITC" panose="03070402050302030203" pitchFamily="66" charset="0"/>
            </a:endParaRPr>
          </a:p>
        </p:txBody>
      </p:sp>
      <p:sp>
        <p:nvSpPr>
          <p:cNvPr id="71" name="70 Elipse"/>
          <p:cNvSpPr/>
          <p:nvPr/>
        </p:nvSpPr>
        <p:spPr>
          <a:xfrm>
            <a:off x="5770680" y="6072206"/>
            <a:ext cx="857256" cy="428628"/>
          </a:xfrm>
          <a:prstGeom prst="ellipse">
            <a:avLst/>
          </a:prstGeom>
          <a:noFill/>
          <a:ln w="19050">
            <a:solidFill>
              <a:srgbClr val="D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dirty="0"/>
          </a:p>
        </p:txBody>
      </p:sp>
      <p:sp>
        <p:nvSpPr>
          <p:cNvPr id="72" name="71 Elipse"/>
          <p:cNvSpPr/>
          <p:nvPr/>
        </p:nvSpPr>
        <p:spPr>
          <a:xfrm>
            <a:off x="3929058" y="5214950"/>
            <a:ext cx="857256" cy="428628"/>
          </a:xfrm>
          <a:prstGeom prst="ellipse">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dirty="0"/>
          </a:p>
        </p:txBody>
      </p:sp>
      <p:sp>
        <p:nvSpPr>
          <p:cNvPr id="73" name="72 Elipse"/>
          <p:cNvSpPr/>
          <p:nvPr/>
        </p:nvSpPr>
        <p:spPr>
          <a:xfrm>
            <a:off x="3918002" y="6072206"/>
            <a:ext cx="857256" cy="428628"/>
          </a:xfrm>
          <a:prstGeom prst="ellipse">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dirty="0"/>
          </a:p>
        </p:txBody>
      </p:sp>
      <p:sp>
        <p:nvSpPr>
          <p:cNvPr id="74" name="73 Elipse"/>
          <p:cNvSpPr/>
          <p:nvPr/>
        </p:nvSpPr>
        <p:spPr>
          <a:xfrm>
            <a:off x="5770530" y="5214950"/>
            <a:ext cx="857256" cy="428628"/>
          </a:xfrm>
          <a:prstGeom prst="ellipse">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dirty="0"/>
          </a:p>
        </p:txBody>
      </p:sp>
      <p:sp>
        <p:nvSpPr>
          <p:cNvPr id="75" name="74 Elipse"/>
          <p:cNvSpPr/>
          <p:nvPr/>
        </p:nvSpPr>
        <p:spPr>
          <a:xfrm>
            <a:off x="4852892" y="5636288"/>
            <a:ext cx="857256" cy="428628"/>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dirty="0"/>
          </a:p>
        </p:txBody>
      </p:sp>
      <p:sp>
        <p:nvSpPr>
          <p:cNvPr id="76" name="75 Elipse"/>
          <p:cNvSpPr/>
          <p:nvPr/>
        </p:nvSpPr>
        <p:spPr>
          <a:xfrm>
            <a:off x="4851556" y="6078402"/>
            <a:ext cx="857256" cy="428628"/>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dirty="0"/>
          </a:p>
        </p:txBody>
      </p:sp>
      <p:sp>
        <p:nvSpPr>
          <p:cNvPr id="77" name="76 Elipse"/>
          <p:cNvSpPr/>
          <p:nvPr/>
        </p:nvSpPr>
        <p:spPr>
          <a:xfrm>
            <a:off x="5786446" y="5634952"/>
            <a:ext cx="857256" cy="428628"/>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dirty="0"/>
          </a:p>
        </p:txBody>
      </p:sp>
      <p:sp>
        <p:nvSpPr>
          <p:cNvPr id="78" name="2047 Forma libre"/>
          <p:cNvSpPr/>
          <p:nvPr/>
        </p:nvSpPr>
        <p:spPr>
          <a:xfrm>
            <a:off x="2511860" y="-24"/>
            <a:ext cx="4375169" cy="1063490"/>
          </a:xfrm>
          <a:custGeom>
            <a:avLst/>
            <a:gdLst>
              <a:gd name="connsiteX0" fmla="*/ 0 w 1765429"/>
              <a:gd name="connsiteY0" fmla="*/ 0 h 879217"/>
              <a:gd name="connsiteX1" fmla="*/ 1765429 w 1765429"/>
              <a:gd name="connsiteY1" fmla="*/ 0 h 879217"/>
              <a:gd name="connsiteX2" fmla="*/ 1765429 w 1765429"/>
              <a:gd name="connsiteY2" fmla="*/ 879217 h 879217"/>
              <a:gd name="connsiteX3" fmla="*/ 0 w 1765429"/>
              <a:gd name="connsiteY3" fmla="*/ 879217 h 879217"/>
              <a:gd name="connsiteX4" fmla="*/ 0 w 1765429"/>
              <a:gd name="connsiteY4" fmla="*/ 0 h 87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429" h="879217">
                <a:moveTo>
                  <a:pt x="0" y="0"/>
                </a:moveTo>
                <a:lnTo>
                  <a:pt x="1765429" y="0"/>
                </a:lnTo>
                <a:lnTo>
                  <a:pt x="1765429" y="879217"/>
                </a:lnTo>
                <a:lnTo>
                  <a:pt x="0" y="8792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0" rIns="80010" bIns="0" numCol="1" spcCol="1270" anchor="ctr" anchorCtr="0">
            <a:noAutofit/>
          </a:bodyPr>
          <a:lstStyle/>
          <a:p>
            <a:pPr lvl="0" algn="ctr" defTabSz="933450">
              <a:lnSpc>
                <a:spcPct val="90000"/>
              </a:lnSpc>
              <a:spcBef>
                <a:spcPct val="0"/>
              </a:spcBef>
              <a:spcAft>
                <a:spcPct val="35000"/>
              </a:spcAft>
            </a:pPr>
            <a:r>
              <a:rPr lang="en-US" sz="2800" dirty="0">
                <a:effectLst>
                  <a:outerShdw blurRad="38100" dist="38100" dir="2700000" algn="tl">
                    <a:srgbClr val="000000">
                      <a:alpha val="43137"/>
                    </a:srgbClr>
                  </a:outerShdw>
                </a:effectLst>
                <a:cs typeface="Arial" panose="020B0604020202020204" pitchFamily="34" charset="0"/>
              </a:rPr>
              <a:t>Las </a:t>
            </a:r>
            <a:r>
              <a:rPr lang="en-US" sz="2800" dirty="0" err="1">
                <a:effectLst>
                  <a:outerShdw blurRad="38100" dist="38100" dir="2700000" algn="tl">
                    <a:srgbClr val="000000">
                      <a:alpha val="43137"/>
                    </a:srgbClr>
                  </a:outerShdw>
                </a:effectLst>
                <a:cs typeface="Arial" panose="020B0604020202020204" pitchFamily="34" charset="0"/>
              </a:rPr>
              <a:t>leyes</a:t>
            </a:r>
            <a:r>
              <a:rPr lang="en-US" sz="2800" dirty="0">
                <a:effectLst>
                  <a:outerShdw blurRad="38100" dist="38100" dir="2700000" algn="tl">
                    <a:srgbClr val="000000">
                      <a:alpha val="43137"/>
                    </a:srgbClr>
                  </a:outerShdw>
                </a:effectLst>
                <a:cs typeface="Arial" panose="020B0604020202020204" pitchFamily="34" charset="0"/>
              </a:rPr>
              <a:t> de Mendel </a:t>
            </a:r>
          </a:p>
        </p:txBody>
      </p:sp>
      <p:sp>
        <p:nvSpPr>
          <p:cNvPr id="79" name="ZoneTexte 9"/>
          <p:cNvSpPr txBox="1"/>
          <p:nvPr/>
        </p:nvSpPr>
        <p:spPr>
          <a:xfrm>
            <a:off x="1857357" y="1000108"/>
            <a:ext cx="5429287" cy="338554"/>
          </a:xfrm>
          <a:prstGeom prst="rect">
            <a:avLst/>
          </a:prstGeom>
          <a:noFill/>
        </p:spPr>
        <p:txBody>
          <a:bodyPr wrap="square" rtlCol="0">
            <a:spAutoFit/>
          </a:bodyPr>
          <a:lstStyle/>
          <a:p>
            <a:pPr algn="ctr"/>
            <a:r>
              <a:rPr lang="es-ES" sz="1600" b="1" dirty="0">
                <a:solidFill>
                  <a:srgbClr val="0070C0"/>
                </a:solidFill>
              </a:rPr>
              <a:t>"</a:t>
            </a:r>
            <a:r>
              <a:rPr lang="ca-ES" sz="1600" b="1" dirty="0" err="1">
                <a:solidFill>
                  <a:srgbClr val="0070C0"/>
                </a:solidFill>
              </a:rPr>
              <a:t>Ley</a:t>
            </a:r>
            <a:r>
              <a:rPr lang="ca-ES" sz="1600" b="1" dirty="0">
                <a:solidFill>
                  <a:srgbClr val="0070C0"/>
                </a:solidFill>
              </a:rPr>
              <a:t> de la herència </a:t>
            </a:r>
            <a:r>
              <a:rPr lang="ca-ES" sz="1600" b="1" dirty="0" err="1">
                <a:solidFill>
                  <a:srgbClr val="0070C0"/>
                </a:solidFill>
              </a:rPr>
              <a:t>independiente</a:t>
            </a:r>
            <a:r>
              <a:rPr lang="ca-ES" sz="1600" b="1" dirty="0">
                <a:solidFill>
                  <a:srgbClr val="0070C0"/>
                </a:solidFill>
              </a:rPr>
              <a:t> de los </a:t>
            </a:r>
            <a:r>
              <a:rPr lang="ca-ES" sz="1600" b="1" dirty="0" err="1">
                <a:solidFill>
                  <a:srgbClr val="0070C0"/>
                </a:solidFill>
              </a:rPr>
              <a:t>caracteres</a:t>
            </a:r>
            <a:r>
              <a:rPr lang="ca-ES" sz="1600" b="1" dirty="0">
                <a:solidFill>
                  <a:srgbClr val="0070C0"/>
                </a:solidFill>
              </a:rPr>
              <a:t>”</a:t>
            </a:r>
          </a:p>
        </p:txBody>
      </p:sp>
      <p:pic>
        <p:nvPicPr>
          <p:cNvPr id="68" name="1 Imagen" descr="fons 02 PPT.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12 Imagen"/>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3"/>
          <p:cNvSpPr>
            <a:spLocks noChangeArrowheads="1"/>
          </p:cNvSpPr>
          <p:nvPr/>
        </p:nvSpPr>
        <p:spPr bwMode="auto">
          <a:xfrm rot="-5400000">
            <a:off x="-1932085" y="3964240"/>
            <a:ext cx="4611523" cy="461665"/>
          </a:xfrm>
          <a:prstGeom prst="rect">
            <a:avLst/>
          </a:prstGeom>
          <a:noFill/>
          <a:ln w="9525">
            <a:noFill/>
            <a:miter lim="800000"/>
            <a:headEnd/>
            <a:tailEnd/>
          </a:ln>
        </p:spPr>
        <p:txBody>
          <a:bodyPr wrap="square">
            <a:spAutoFit/>
          </a:bodyPr>
          <a:lstStyle/>
          <a:p>
            <a:pPr algn="r"/>
            <a:r>
              <a:rPr lang="en-GB" sz="2400" b="1" u="sng" dirty="0">
                <a:solidFill>
                  <a:schemeClr val="tx1">
                    <a:lumMod val="50000"/>
                    <a:lumOff val="50000"/>
                  </a:schemeClr>
                </a:solidFill>
                <a:ea typeface="Arial" charset="0"/>
                <a:cs typeface="Arial" charset="0"/>
              </a:rPr>
              <a:t>I. </a:t>
            </a:r>
            <a:r>
              <a:rPr lang="en-GB" sz="2400" b="1" u="sng" dirty="0" err="1">
                <a:solidFill>
                  <a:schemeClr val="tx1">
                    <a:lumMod val="50000"/>
                    <a:lumOff val="50000"/>
                  </a:schemeClr>
                </a:solidFill>
                <a:ea typeface="Arial" charset="0"/>
                <a:cs typeface="Arial" charset="0"/>
              </a:rPr>
              <a:t>Conceptos</a:t>
            </a:r>
            <a:r>
              <a:rPr lang="en-GB" sz="2400" b="1" u="sng" dirty="0">
                <a:solidFill>
                  <a:schemeClr val="tx1">
                    <a:lumMod val="50000"/>
                    <a:lumOff val="50000"/>
                  </a:schemeClr>
                </a:solidFill>
                <a:ea typeface="Arial" charset="0"/>
                <a:cs typeface="Arial" charset="0"/>
              </a:rPr>
              <a:t> </a:t>
            </a:r>
            <a:r>
              <a:rPr lang="en-GB" sz="2400" b="1" u="sng" dirty="0" err="1">
                <a:solidFill>
                  <a:schemeClr val="tx1">
                    <a:lumMod val="50000"/>
                    <a:lumOff val="50000"/>
                  </a:schemeClr>
                </a:solidFill>
                <a:ea typeface="Arial" charset="0"/>
                <a:cs typeface="Arial" charset="0"/>
              </a:rPr>
              <a:t>básicos</a:t>
            </a:r>
            <a:r>
              <a:rPr lang="en-GB" sz="2400" b="1" u="sng" dirty="0">
                <a:solidFill>
                  <a:schemeClr val="tx1">
                    <a:lumMod val="50000"/>
                    <a:lumOff val="50000"/>
                  </a:schemeClr>
                </a:solidFill>
                <a:ea typeface="Arial" charset="0"/>
                <a:cs typeface="Arial" charset="0"/>
              </a:rPr>
              <a:t> de </a:t>
            </a:r>
            <a:r>
              <a:rPr lang="en-GB" sz="2400" b="1" u="sng" dirty="0" err="1">
                <a:solidFill>
                  <a:schemeClr val="tx1">
                    <a:lumMod val="50000"/>
                    <a:lumOff val="50000"/>
                  </a:schemeClr>
                </a:solidFill>
                <a:ea typeface="Arial" charset="0"/>
                <a:cs typeface="Arial" charset="0"/>
              </a:rPr>
              <a:t>genética</a:t>
            </a:r>
            <a:endParaRPr lang="en-GB" sz="2400" u="sng" dirty="0">
              <a:solidFill>
                <a:schemeClr val="tx1">
                  <a:lumMod val="50000"/>
                  <a:lumOff val="50000"/>
                </a:schemeClr>
              </a:solidFill>
              <a:ea typeface="Arial" charset="0"/>
              <a:cs typeface="Arial" charset="0"/>
            </a:endParaRPr>
          </a:p>
        </p:txBody>
      </p:sp>
    </p:spTree>
    <p:extLst>
      <p:ext uri="{BB962C8B-B14F-4D97-AF65-F5344CB8AC3E}">
        <p14:creationId xmlns:p14="http://schemas.microsoft.com/office/powerpoint/2010/main" val="3954223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ZoneTexte 9"/>
          <p:cNvSpPr txBox="1"/>
          <p:nvPr/>
        </p:nvSpPr>
        <p:spPr>
          <a:xfrm>
            <a:off x="175859" y="731356"/>
            <a:ext cx="4177774" cy="707886"/>
          </a:xfrm>
          <a:prstGeom prst="rect">
            <a:avLst/>
          </a:prstGeom>
          <a:noFill/>
        </p:spPr>
        <p:txBody>
          <a:bodyPr wrap="square" rtlCol="0">
            <a:spAutoFit/>
          </a:bodyPr>
          <a:lstStyle/>
          <a:p>
            <a:pPr algn="ctr"/>
            <a:r>
              <a:rPr lang="en-US" sz="2000" b="1" dirty="0" err="1">
                <a:solidFill>
                  <a:schemeClr val="accent1">
                    <a:lumMod val="75000"/>
                  </a:schemeClr>
                </a:solidFill>
              </a:rPr>
              <a:t>Herencia</a:t>
            </a:r>
            <a:r>
              <a:rPr lang="en-US" sz="2000" b="1" dirty="0">
                <a:solidFill>
                  <a:schemeClr val="accent1">
                    <a:lumMod val="75000"/>
                  </a:schemeClr>
                </a:solidFill>
              </a:rPr>
              <a:t> </a:t>
            </a:r>
            <a:r>
              <a:rPr lang="en-US" sz="2000" b="1" dirty="0" err="1">
                <a:solidFill>
                  <a:schemeClr val="accent1">
                    <a:lumMod val="75000"/>
                  </a:schemeClr>
                </a:solidFill>
              </a:rPr>
              <a:t>ligada</a:t>
            </a:r>
            <a:r>
              <a:rPr lang="en-US" sz="2000" b="1" dirty="0">
                <a:solidFill>
                  <a:schemeClr val="accent1">
                    <a:lumMod val="75000"/>
                  </a:schemeClr>
                </a:solidFill>
              </a:rPr>
              <a:t> al </a:t>
            </a:r>
            <a:r>
              <a:rPr lang="en-US" sz="2000" b="1" dirty="0" err="1">
                <a:solidFill>
                  <a:schemeClr val="accent1">
                    <a:lumMod val="75000"/>
                  </a:schemeClr>
                </a:solidFill>
              </a:rPr>
              <a:t>sexo</a:t>
            </a:r>
            <a:r>
              <a:rPr lang="en-US" sz="2000" b="1" dirty="0">
                <a:solidFill>
                  <a:schemeClr val="accent1">
                    <a:lumMod val="75000"/>
                  </a:schemeClr>
                </a:solidFill>
              </a:rPr>
              <a:t> </a:t>
            </a:r>
          </a:p>
          <a:p>
            <a:pPr algn="ctr"/>
            <a:r>
              <a:rPr lang="en-US" sz="2000" dirty="0">
                <a:solidFill>
                  <a:schemeClr val="accent1">
                    <a:lumMod val="75000"/>
                  </a:schemeClr>
                </a:solidFill>
              </a:rPr>
              <a:t>(XY)</a:t>
            </a:r>
          </a:p>
        </p:txBody>
      </p:sp>
      <p:sp>
        <p:nvSpPr>
          <p:cNvPr id="14" name="2047 Forma libre"/>
          <p:cNvSpPr/>
          <p:nvPr/>
        </p:nvSpPr>
        <p:spPr>
          <a:xfrm>
            <a:off x="1951965" y="-95005"/>
            <a:ext cx="5240070" cy="1063490"/>
          </a:xfrm>
          <a:custGeom>
            <a:avLst/>
            <a:gdLst>
              <a:gd name="connsiteX0" fmla="*/ 0 w 1765429"/>
              <a:gd name="connsiteY0" fmla="*/ 0 h 879217"/>
              <a:gd name="connsiteX1" fmla="*/ 1765429 w 1765429"/>
              <a:gd name="connsiteY1" fmla="*/ 0 h 879217"/>
              <a:gd name="connsiteX2" fmla="*/ 1765429 w 1765429"/>
              <a:gd name="connsiteY2" fmla="*/ 879217 h 879217"/>
              <a:gd name="connsiteX3" fmla="*/ 0 w 1765429"/>
              <a:gd name="connsiteY3" fmla="*/ 879217 h 879217"/>
              <a:gd name="connsiteX4" fmla="*/ 0 w 1765429"/>
              <a:gd name="connsiteY4" fmla="*/ 0 h 87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429" h="879217">
                <a:moveTo>
                  <a:pt x="0" y="0"/>
                </a:moveTo>
                <a:lnTo>
                  <a:pt x="1765429" y="0"/>
                </a:lnTo>
                <a:lnTo>
                  <a:pt x="1765429" y="879217"/>
                </a:lnTo>
                <a:lnTo>
                  <a:pt x="0" y="8792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0" rIns="80010" bIns="0" numCol="1" spcCol="1270" anchor="ctr" anchorCtr="0">
            <a:noAutofit/>
          </a:bodyPr>
          <a:lstStyle/>
          <a:p>
            <a:pPr lvl="0" algn="ctr" defTabSz="933450">
              <a:lnSpc>
                <a:spcPct val="90000"/>
              </a:lnSpc>
              <a:spcBef>
                <a:spcPct val="0"/>
              </a:spcBef>
              <a:spcAft>
                <a:spcPct val="35000"/>
              </a:spcAft>
            </a:pPr>
            <a:r>
              <a:rPr lang="en-US" sz="2800" dirty="0">
                <a:cs typeface="Arial" panose="020B0604020202020204" pitchFamily="34" charset="0"/>
              </a:rPr>
              <a:t>Las </a:t>
            </a:r>
            <a:r>
              <a:rPr lang="en-US" sz="2800" dirty="0" err="1">
                <a:cs typeface="Arial" panose="020B0604020202020204" pitchFamily="34" charset="0"/>
              </a:rPr>
              <a:t>leyes</a:t>
            </a:r>
            <a:r>
              <a:rPr lang="en-US" sz="2800" dirty="0">
                <a:cs typeface="Arial" panose="020B0604020202020204" pitchFamily="34" charset="0"/>
              </a:rPr>
              <a:t> de Mendel: ¡</a:t>
            </a:r>
            <a:r>
              <a:rPr lang="en-US" sz="2800" dirty="0" err="1">
                <a:cs typeface="Arial" panose="020B0604020202020204" pitchFamily="34" charset="0"/>
              </a:rPr>
              <a:t>Excepciones</a:t>
            </a:r>
            <a:r>
              <a:rPr lang="en-US" sz="2800" dirty="0">
                <a:cs typeface="Arial" panose="020B0604020202020204" pitchFamily="34" charset="0"/>
              </a:rPr>
              <a:t>! </a:t>
            </a:r>
          </a:p>
        </p:txBody>
      </p:sp>
      <p:pic>
        <p:nvPicPr>
          <p:cNvPr id="31" name="Picture 2" descr="Resultado de imagen de mendel laws in drosophil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9" t="-633" r="11902" b="-1772"/>
          <a:stretch/>
        </p:blipFill>
        <p:spPr bwMode="auto">
          <a:xfrm>
            <a:off x="-142908" y="1392069"/>
            <a:ext cx="4286280" cy="47717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348331" y="5793154"/>
            <a:ext cx="1139247" cy="461665"/>
          </a:xfrm>
          <a:prstGeom prst="rect">
            <a:avLst/>
          </a:prstGeom>
          <a:solidFill>
            <a:schemeClr val="bg1"/>
          </a:solidFill>
        </p:spPr>
        <p:txBody>
          <a:bodyPr wrap="square" rtlCol="0">
            <a:spAutoFit/>
          </a:bodyPr>
          <a:lstStyle/>
          <a:p>
            <a:pPr algn="ctr"/>
            <a:r>
              <a:rPr lang="es-ES" sz="1200" b="1" dirty="0">
                <a:latin typeface="Bradley Hand ITC" panose="03070402050302030203" pitchFamily="66" charset="0"/>
              </a:rPr>
              <a:t>Hembra</a:t>
            </a:r>
          </a:p>
          <a:p>
            <a:pPr algn="ctr"/>
            <a:r>
              <a:rPr lang="es-ES" sz="1200" b="1" dirty="0">
                <a:latin typeface="Bradley Hand ITC" panose="03070402050302030203" pitchFamily="66" charset="0"/>
              </a:rPr>
              <a:t> ojos rojos</a:t>
            </a:r>
            <a:endParaRPr lang="ca-ES" sz="1200" b="1" baseline="30000" dirty="0">
              <a:latin typeface="Bradley Hand ITC" panose="03070402050302030203" pitchFamily="66" charset="0"/>
            </a:endParaRPr>
          </a:p>
        </p:txBody>
      </p:sp>
      <p:sp>
        <p:nvSpPr>
          <p:cNvPr id="39" name="TextBox 38"/>
          <p:cNvSpPr txBox="1"/>
          <p:nvPr/>
        </p:nvSpPr>
        <p:spPr>
          <a:xfrm>
            <a:off x="1605573" y="5793154"/>
            <a:ext cx="1103493" cy="461665"/>
          </a:xfrm>
          <a:prstGeom prst="rect">
            <a:avLst/>
          </a:prstGeom>
          <a:solidFill>
            <a:schemeClr val="bg1"/>
          </a:solidFill>
        </p:spPr>
        <p:txBody>
          <a:bodyPr wrap="square" rtlCol="0">
            <a:spAutoFit/>
          </a:bodyPr>
          <a:lstStyle/>
          <a:p>
            <a:pPr algn="ctr"/>
            <a:r>
              <a:rPr lang="es-ES" sz="1200" b="1" dirty="0">
                <a:latin typeface="Bradley Hand ITC" panose="03070402050302030203" pitchFamily="66" charset="0"/>
              </a:rPr>
              <a:t>macho</a:t>
            </a:r>
          </a:p>
          <a:p>
            <a:pPr algn="ctr"/>
            <a:r>
              <a:rPr lang="es-ES" sz="1200" b="1" dirty="0">
                <a:latin typeface="Bradley Hand ITC" panose="03070402050302030203" pitchFamily="66" charset="0"/>
              </a:rPr>
              <a:t>ojos rojos</a:t>
            </a:r>
            <a:endParaRPr lang="ca-ES" sz="1200" b="1" baseline="30000" dirty="0">
              <a:latin typeface="Bradley Hand ITC" panose="03070402050302030203" pitchFamily="66" charset="0"/>
            </a:endParaRPr>
          </a:p>
        </p:txBody>
      </p:sp>
      <p:sp>
        <p:nvSpPr>
          <p:cNvPr id="40" name="TextBox 39"/>
          <p:cNvSpPr txBox="1"/>
          <p:nvPr/>
        </p:nvSpPr>
        <p:spPr>
          <a:xfrm>
            <a:off x="2953625" y="5793154"/>
            <a:ext cx="1189747" cy="461665"/>
          </a:xfrm>
          <a:prstGeom prst="rect">
            <a:avLst/>
          </a:prstGeom>
          <a:solidFill>
            <a:schemeClr val="bg1"/>
          </a:solidFill>
        </p:spPr>
        <p:txBody>
          <a:bodyPr wrap="square" rtlCol="0">
            <a:spAutoFit/>
          </a:bodyPr>
          <a:lstStyle/>
          <a:p>
            <a:pPr algn="ctr"/>
            <a:r>
              <a:rPr lang="es-ES" sz="1200" b="1" dirty="0">
                <a:latin typeface="Bradley Hand ITC" panose="03070402050302030203" pitchFamily="66" charset="0"/>
              </a:rPr>
              <a:t>macho</a:t>
            </a:r>
          </a:p>
          <a:p>
            <a:pPr algn="ctr"/>
            <a:r>
              <a:rPr lang="es-ES" sz="1200" b="1" dirty="0">
                <a:latin typeface="Bradley Hand ITC" panose="03070402050302030203" pitchFamily="66" charset="0"/>
              </a:rPr>
              <a:t>ojos blancos</a:t>
            </a:r>
            <a:endParaRPr lang="ca-ES" sz="1200" b="1" baseline="30000" dirty="0">
              <a:latin typeface="Bradley Hand ITC" panose="03070402050302030203" pitchFamily="66" charset="0"/>
            </a:endParaRPr>
          </a:p>
        </p:txBody>
      </p:sp>
      <p:sp>
        <p:nvSpPr>
          <p:cNvPr id="41" name="TextBox 40"/>
          <p:cNvSpPr txBox="1"/>
          <p:nvPr/>
        </p:nvSpPr>
        <p:spPr>
          <a:xfrm>
            <a:off x="2500298" y="4071942"/>
            <a:ext cx="1103493" cy="461665"/>
          </a:xfrm>
          <a:prstGeom prst="rect">
            <a:avLst/>
          </a:prstGeom>
          <a:solidFill>
            <a:schemeClr val="bg1"/>
          </a:solidFill>
        </p:spPr>
        <p:txBody>
          <a:bodyPr wrap="square" rtlCol="0">
            <a:spAutoFit/>
          </a:bodyPr>
          <a:lstStyle/>
          <a:p>
            <a:pPr algn="ctr"/>
            <a:r>
              <a:rPr lang="es-ES" sz="1200" b="1" dirty="0">
                <a:latin typeface="Bradley Hand ITC" panose="03070402050302030203" pitchFamily="66" charset="0"/>
              </a:rPr>
              <a:t>macho</a:t>
            </a:r>
          </a:p>
          <a:p>
            <a:pPr algn="ctr"/>
            <a:r>
              <a:rPr lang="es-ES" sz="1200" b="1" dirty="0">
                <a:latin typeface="Bradley Hand ITC" panose="03070402050302030203" pitchFamily="66" charset="0"/>
              </a:rPr>
              <a:t>ojos rojos</a:t>
            </a:r>
            <a:endParaRPr lang="ca-ES" sz="1200" b="1" baseline="30000" dirty="0">
              <a:latin typeface="Bradley Hand ITC" panose="03070402050302030203" pitchFamily="66" charset="0"/>
            </a:endParaRPr>
          </a:p>
        </p:txBody>
      </p:sp>
      <p:sp>
        <p:nvSpPr>
          <p:cNvPr id="42" name="TextBox 41"/>
          <p:cNvSpPr txBox="1"/>
          <p:nvPr/>
        </p:nvSpPr>
        <p:spPr>
          <a:xfrm>
            <a:off x="686523" y="4098294"/>
            <a:ext cx="1242271" cy="461665"/>
          </a:xfrm>
          <a:prstGeom prst="rect">
            <a:avLst/>
          </a:prstGeom>
          <a:solidFill>
            <a:schemeClr val="bg1"/>
          </a:solidFill>
        </p:spPr>
        <p:txBody>
          <a:bodyPr wrap="square" rtlCol="0">
            <a:spAutoFit/>
          </a:bodyPr>
          <a:lstStyle/>
          <a:p>
            <a:pPr algn="ctr"/>
            <a:r>
              <a:rPr lang="es-ES" sz="1200" b="1" dirty="0">
                <a:latin typeface="Bradley Hand ITC" panose="03070402050302030203" pitchFamily="66" charset="0"/>
              </a:rPr>
              <a:t>Hembra</a:t>
            </a:r>
          </a:p>
          <a:p>
            <a:pPr algn="ctr"/>
            <a:r>
              <a:rPr lang="es-ES" sz="1200" b="1" dirty="0">
                <a:latin typeface="Bradley Hand ITC" panose="03070402050302030203" pitchFamily="66" charset="0"/>
              </a:rPr>
              <a:t> ojos rojos</a:t>
            </a:r>
            <a:endParaRPr lang="ca-ES" sz="1200" b="1" baseline="30000" dirty="0">
              <a:latin typeface="Bradley Hand ITC" panose="03070402050302030203" pitchFamily="66" charset="0"/>
            </a:endParaRPr>
          </a:p>
        </p:txBody>
      </p:sp>
      <p:cxnSp>
        <p:nvCxnSpPr>
          <p:cNvPr id="7" name="Straight Connector 6"/>
          <p:cNvCxnSpPr/>
          <p:nvPr/>
        </p:nvCxnSpPr>
        <p:spPr>
          <a:xfrm>
            <a:off x="4286248" y="1625126"/>
            <a:ext cx="0" cy="45000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2910" y="2441604"/>
            <a:ext cx="1285884" cy="461665"/>
          </a:xfrm>
          <a:prstGeom prst="rect">
            <a:avLst/>
          </a:prstGeom>
          <a:solidFill>
            <a:schemeClr val="bg1"/>
          </a:solidFill>
        </p:spPr>
        <p:txBody>
          <a:bodyPr wrap="square" rtlCol="0">
            <a:spAutoFit/>
          </a:bodyPr>
          <a:lstStyle/>
          <a:p>
            <a:pPr algn="ctr"/>
            <a:r>
              <a:rPr lang="es-ES" sz="1200" b="1" dirty="0">
                <a:latin typeface="Bradley Hand ITC" panose="03070402050302030203" pitchFamily="66" charset="0"/>
              </a:rPr>
              <a:t>Hembra</a:t>
            </a:r>
          </a:p>
          <a:p>
            <a:pPr algn="ctr"/>
            <a:r>
              <a:rPr lang="es-ES" sz="1200" b="1" dirty="0">
                <a:latin typeface="Bradley Hand ITC" panose="03070402050302030203" pitchFamily="66" charset="0"/>
              </a:rPr>
              <a:t> ojos rojos</a:t>
            </a:r>
            <a:endParaRPr lang="ca-ES" sz="1200" b="1" baseline="30000" dirty="0">
              <a:latin typeface="Bradley Hand ITC" panose="03070402050302030203" pitchFamily="66" charset="0"/>
            </a:endParaRPr>
          </a:p>
        </p:txBody>
      </p:sp>
      <p:sp>
        <p:nvSpPr>
          <p:cNvPr id="16" name="TextBox 15"/>
          <p:cNvSpPr txBox="1"/>
          <p:nvPr/>
        </p:nvSpPr>
        <p:spPr>
          <a:xfrm>
            <a:off x="2571736" y="2428868"/>
            <a:ext cx="1103493" cy="461665"/>
          </a:xfrm>
          <a:prstGeom prst="rect">
            <a:avLst/>
          </a:prstGeom>
          <a:solidFill>
            <a:schemeClr val="bg1"/>
          </a:solidFill>
        </p:spPr>
        <p:txBody>
          <a:bodyPr wrap="square" rtlCol="0">
            <a:spAutoFit/>
          </a:bodyPr>
          <a:lstStyle/>
          <a:p>
            <a:pPr algn="ctr"/>
            <a:r>
              <a:rPr lang="es-ES" sz="1200" b="1" dirty="0">
                <a:latin typeface="Bradley Hand ITC" panose="03070402050302030203" pitchFamily="66" charset="0"/>
              </a:rPr>
              <a:t>macho</a:t>
            </a:r>
          </a:p>
          <a:p>
            <a:pPr algn="ctr"/>
            <a:r>
              <a:rPr lang="es-ES" sz="1200" b="1" dirty="0">
                <a:latin typeface="Bradley Hand ITC" panose="03070402050302030203" pitchFamily="66" charset="0"/>
              </a:rPr>
              <a:t>ojos blancos</a:t>
            </a:r>
            <a:endParaRPr lang="ca-ES" sz="1200" b="1" baseline="30000" dirty="0">
              <a:latin typeface="Bradley Hand ITC" panose="03070402050302030203" pitchFamily="66" charset="0"/>
            </a:endParaRPr>
          </a:p>
        </p:txBody>
      </p:sp>
      <p:sp>
        <p:nvSpPr>
          <p:cNvPr id="17" name="ZoneTexte 9"/>
          <p:cNvSpPr txBox="1"/>
          <p:nvPr/>
        </p:nvSpPr>
        <p:spPr>
          <a:xfrm>
            <a:off x="4775154" y="731356"/>
            <a:ext cx="4177774" cy="707886"/>
          </a:xfrm>
          <a:prstGeom prst="rect">
            <a:avLst/>
          </a:prstGeom>
          <a:noFill/>
        </p:spPr>
        <p:txBody>
          <a:bodyPr wrap="square" rtlCol="0">
            <a:spAutoFit/>
          </a:bodyPr>
          <a:lstStyle/>
          <a:p>
            <a:pPr algn="ctr"/>
            <a:r>
              <a:rPr lang="en-US" sz="2000" b="1" dirty="0">
                <a:solidFill>
                  <a:schemeClr val="accent1">
                    <a:lumMod val="75000"/>
                  </a:schemeClr>
                </a:solidFill>
              </a:rPr>
              <a:t>Genes </a:t>
            </a:r>
            <a:r>
              <a:rPr lang="en-US" sz="2000" b="1" dirty="0" err="1">
                <a:solidFill>
                  <a:schemeClr val="accent1">
                    <a:lumMod val="75000"/>
                  </a:schemeClr>
                </a:solidFill>
              </a:rPr>
              <a:t>ligados</a:t>
            </a:r>
            <a:r>
              <a:rPr lang="en-US" sz="2000" b="1" dirty="0">
                <a:solidFill>
                  <a:schemeClr val="accent1">
                    <a:lumMod val="75000"/>
                  </a:schemeClr>
                </a:solidFill>
              </a:rPr>
              <a:t> </a:t>
            </a:r>
          </a:p>
          <a:p>
            <a:pPr algn="ctr"/>
            <a:r>
              <a:rPr lang="en-US" sz="2000" dirty="0">
                <a:solidFill>
                  <a:schemeClr val="accent1">
                    <a:lumMod val="75000"/>
                  </a:schemeClr>
                </a:solidFill>
              </a:rPr>
              <a:t>(</a:t>
            </a:r>
            <a:r>
              <a:rPr lang="en-US" sz="2000" dirty="0" err="1">
                <a:solidFill>
                  <a:schemeClr val="accent1">
                    <a:lumMod val="75000"/>
                  </a:schemeClr>
                </a:solidFill>
              </a:rPr>
              <a:t>mismo</a:t>
            </a:r>
            <a:r>
              <a:rPr lang="en-US" sz="2000" dirty="0">
                <a:solidFill>
                  <a:schemeClr val="accent1">
                    <a:lumMod val="75000"/>
                  </a:schemeClr>
                </a:solidFill>
              </a:rPr>
              <a:t> </a:t>
            </a:r>
            <a:r>
              <a:rPr lang="en-US" sz="2000" dirty="0" err="1">
                <a:solidFill>
                  <a:schemeClr val="accent1">
                    <a:lumMod val="75000"/>
                  </a:schemeClr>
                </a:solidFill>
              </a:rPr>
              <a:t>cromosoma</a:t>
            </a:r>
            <a:r>
              <a:rPr lang="en-US" sz="2000" dirty="0">
                <a:solidFill>
                  <a:schemeClr val="accent1">
                    <a:lumMod val="75000"/>
                  </a:schemeClr>
                </a:solidFill>
              </a:rPr>
              <a:t>)</a:t>
            </a:r>
          </a:p>
        </p:txBody>
      </p:sp>
      <p:pic>
        <p:nvPicPr>
          <p:cNvPr id="162818" name="Picture 2" descr="https://cdn.kastatic.org/ka-perseus-images/03627b92df7f0a80aecf1b7b5d6209f68abd8e9c.png"/>
          <p:cNvPicPr>
            <a:picLocks noChangeAspect="1" noChangeArrowheads="1"/>
          </p:cNvPicPr>
          <p:nvPr/>
        </p:nvPicPr>
        <p:blipFill>
          <a:blip r:embed="rId4"/>
          <a:srcRect/>
          <a:stretch>
            <a:fillRect/>
          </a:stretch>
        </p:blipFill>
        <p:spPr bwMode="auto">
          <a:xfrm>
            <a:off x="4714876" y="4984065"/>
            <a:ext cx="4214873" cy="1659645"/>
          </a:xfrm>
          <a:prstGeom prst="rect">
            <a:avLst/>
          </a:prstGeom>
          <a:noFill/>
        </p:spPr>
      </p:pic>
      <p:pic>
        <p:nvPicPr>
          <p:cNvPr id="162820" name="Picture 4" descr="https://cdn.kastatic.org/ka-perseus-images/66b4f8b30acf916f65965bc79d416b639a64ba6f.png"/>
          <p:cNvPicPr>
            <a:picLocks noChangeAspect="1" noChangeArrowheads="1"/>
          </p:cNvPicPr>
          <p:nvPr/>
        </p:nvPicPr>
        <p:blipFill>
          <a:blip r:embed="rId5"/>
          <a:srcRect l="25510" t="13654" r="18368"/>
          <a:stretch>
            <a:fillRect/>
          </a:stretch>
        </p:blipFill>
        <p:spPr bwMode="auto">
          <a:xfrm>
            <a:off x="5072066" y="1500174"/>
            <a:ext cx="3929058" cy="3162233"/>
          </a:xfrm>
          <a:prstGeom prst="rect">
            <a:avLst/>
          </a:prstGeom>
          <a:noFill/>
        </p:spPr>
      </p:pic>
    </p:spTree>
    <p:extLst>
      <p:ext uri="{BB962C8B-B14F-4D97-AF65-F5344CB8AC3E}">
        <p14:creationId xmlns:p14="http://schemas.microsoft.com/office/powerpoint/2010/main" val="4275611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Forma libre"/>
          <p:cNvSpPr/>
          <p:nvPr/>
        </p:nvSpPr>
        <p:spPr>
          <a:xfrm>
            <a:off x="829636" y="3949260"/>
            <a:ext cx="2953213" cy="1595236"/>
          </a:xfrm>
          <a:custGeom>
            <a:avLst/>
            <a:gdLst>
              <a:gd name="connsiteX0" fmla="*/ 0 w 2557724"/>
              <a:gd name="connsiteY0" fmla="*/ 0 h 1318826"/>
              <a:gd name="connsiteX1" fmla="*/ 2557724 w 2557724"/>
              <a:gd name="connsiteY1" fmla="*/ 0 h 1318826"/>
              <a:gd name="connsiteX2" fmla="*/ 2557724 w 2557724"/>
              <a:gd name="connsiteY2" fmla="*/ 1318826 h 1318826"/>
              <a:gd name="connsiteX3" fmla="*/ 0 w 2557724"/>
              <a:gd name="connsiteY3" fmla="*/ 1318826 h 1318826"/>
              <a:gd name="connsiteX4" fmla="*/ 0 w 2557724"/>
              <a:gd name="connsiteY4" fmla="*/ 0 h 131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724" h="1318826">
                <a:moveTo>
                  <a:pt x="0" y="0"/>
                </a:moveTo>
                <a:lnTo>
                  <a:pt x="2557724" y="0"/>
                </a:lnTo>
                <a:lnTo>
                  <a:pt x="2557724" y="1318826"/>
                </a:lnTo>
                <a:lnTo>
                  <a:pt x="0" y="1318826"/>
                </a:lnTo>
                <a:lnTo>
                  <a:pt x="0" y="0"/>
                </a:lnTo>
                <a:close/>
              </a:path>
            </a:pathLst>
          </a:custGeom>
          <a:noFill/>
          <a:ln>
            <a:noFill/>
          </a:ln>
          <a:sp3d/>
        </p:spPr>
        <p:style>
          <a:lnRef idx="3">
            <a:scrgbClr r="0" g="0" b="0"/>
          </a:lnRef>
          <a:fillRef idx="1">
            <a:scrgbClr r="0" g="0" b="0"/>
          </a:fillRef>
          <a:effectRef idx="1">
            <a:schemeClr val="accent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dirty="0"/>
          </a:p>
        </p:txBody>
      </p:sp>
      <p:sp>
        <p:nvSpPr>
          <p:cNvPr id="25" name="24 Elipse" descr="Resultado de imagen de dollar symbol"/>
          <p:cNvSpPr/>
          <p:nvPr/>
        </p:nvSpPr>
        <p:spPr>
          <a:xfrm>
            <a:off x="7929586" y="785794"/>
            <a:ext cx="1015166" cy="1063490"/>
          </a:xfrm>
          <a:prstGeom prst="ellipse">
            <a:avLst/>
          </a:prstGeom>
          <a: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t="-12000" b="-12000"/>
            </a:stretch>
          </a:blipFill>
        </p:spPr>
        <p:style>
          <a:lnRef idx="3">
            <a:schemeClr val="lt1">
              <a:hueOff val="0"/>
              <a:satOff val="0"/>
              <a:lumOff val="0"/>
              <a:alphaOff val="0"/>
            </a:schemeClr>
          </a:lnRef>
          <a:fillRef idx="1">
            <a:scrgbClr r="0" g="0" b="0"/>
          </a:fillRef>
          <a:effectRef idx="1">
            <a:schemeClr val="accent1">
              <a:tint val="50000"/>
              <a:hueOff val="-3272378"/>
              <a:satOff val="-176"/>
              <a:lumOff val="2841"/>
              <a:alphaOff val="0"/>
            </a:schemeClr>
          </a:effectRef>
          <a:fontRef idx="minor">
            <a:schemeClr val="lt1">
              <a:hueOff val="0"/>
              <a:satOff val="0"/>
              <a:lumOff val="0"/>
              <a:alphaOff val="0"/>
            </a:schemeClr>
          </a:fontRef>
        </p:style>
      </p:sp>
      <p:sp>
        <p:nvSpPr>
          <p:cNvPr id="10"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Económico</a:t>
            </a:r>
            <a:r>
              <a:rPr lang="en-GB" sz="2000" b="1" dirty="0">
                <a:ea typeface="Arial" charset="0"/>
                <a:cs typeface="Arial" charset="0"/>
              </a:rPr>
              <a:t> y </a:t>
            </a:r>
            <a:r>
              <a:rPr lang="en-GB" sz="2000" b="1" dirty="0" err="1">
                <a:ea typeface="Arial" charset="0"/>
                <a:cs typeface="Arial" charset="0"/>
              </a:rPr>
              <a:t>fácil</a:t>
            </a:r>
            <a:r>
              <a:rPr lang="en-GB" sz="2000" b="1" dirty="0">
                <a:ea typeface="Arial" charset="0"/>
                <a:cs typeface="Arial" charset="0"/>
              </a:rPr>
              <a:t> de manipular</a:t>
            </a:r>
            <a:endParaRPr lang="en-GB" sz="2000" dirty="0">
              <a:solidFill>
                <a:schemeClr val="accent5"/>
              </a:solidFill>
              <a:ea typeface="Arial" charset="0"/>
              <a:cs typeface="Arial" charset="0"/>
            </a:endParaRPr>
          </a:p>
        </p:txBody>
      </p:sp>
      <p:pic>
        <p:nvPicPr>
          <p:cNvPr id="12" name="1 Imagen" descr="fons 02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29" y="-169957"/>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pic>
        <p:nvPicPr>
          <p:cNvPr id="3" name="Imagen 2">
            <a:extLst>
              <a:ext uri="{FF2B5EF4-FFF2-40B4-BE49-F238E27FC236}">
                <a16:creationId xmlns:a16="http://schemas.microsoft.com/office/drawing/2014/main" id="{EE6F980A-2184-0E4B-BD25-706779E75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8866" y="1899091"/>
            <a:ext cx="6480720" cy="3645405"/>
          </a:xfrm>
          <a:prstGeom prst="rect">
            <a:avLst/>
          </a:prstGeom>
        </p:spPr>
      </p:pic>
    </p:spTree>
    <p:extLst>
      <p:ext uri="{BB962C8B-B14F-4D97-AF65-F5344CB8AC3E}">
        <p14:creationId xmlns:p14="http://schemas.microsoft.com/office/powerpoint/2010/main" val="1776759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2571736" y="142852"/>
            <a:ext cx="6397473" cy="400110"/>
          </a:xfrm>
          <a:prstGeom prst="rect">
            <a:avLst/>
          </a:prstGeom>
          <a:noFill/>
          <a:ln w="9525">
            <a:noFill/>
            <a:miter lim="800000"/>
            <a:headEnd/>
            <a:tailEnd/>
          </a:ln>
        </p:spPr>
        <p:txBody>
          <a:bodyPr wrap="square">
            <a:spAutoFit/>
          </a:bodyPr>
          <a:lstStyle/>
          <a:p>
            <a:pPr algn="r"/>
            <a:r>
              <a:rPr lang="en-GB" sz="2000" b="1" dirty="0" err="1">
                <a:ea typeface="Arial" charset="0"/>
                <a:cs typeface="Arial" charset="0"/>
              </a:rPr>
              <a:t>Económico</a:t>
            </a:r>
            <a:r>
              <a:rPr lang="en-GB" sz="2000" b="1" dirty="0">
                <a:ea typeface="Arial" charset="0"/>
                <a:cs typeface="Arial" charset="0"/>
              </a:rPr>
              <a:t> y </a:t>
            </a:r>
            <a:r>
              <a:rPr lang="en-GB" sz="2000" b="1" dirty="0" err="1">
                <a:ea typeface="Arial" charset="0"/>
                <a:cs typeface="Arial" charset="0"/>
              </a:rPr>
              <a:t>fácil</a:t>
            </a:r>
            <a:r>
              <a:rPr lang="en-GB" sz="2000" b="1" dirty="0">
                <a:ea typeface="Arial" charset="0"/>
                <a:cs typeface="Arial" charset="0"/>
              </a:rPr>
              <a:t> de manipular</a:t>
            </a:r>
            <a:endParaRPr lang="en-GB" sz="2000" dirty="0">
              <a:solidFill>
                <a:schemeClr val="accent5"/>
              </a:solidFill>
              <a:ea typeface="Arial" charset="0"/>
              <a:cs typeface="Arial" charset="0"/>
            </a:endParaRPr>
          </a:p>
        </p:txBody>
      </p:sp>
      <p:sp>
        <p:nvSpPr>
          <p:cNvPr id="23" name="22 Forma libre"/>
          <p:cNvSpPr/>
          <p:nvPr/>
        </p:nvSpPr>
        <p:spPr>
          <a:xfrm>
            <a:off x="829636" y="3949260"/>
            <a:ext cx="2953213" cy="1595236"/>
          </a:xfrm>
          <a:custGeom>
            <a:avLst/>
            <a:gdLst>
              <a:gd name="connsiteX0" fmla="*/ 0 w 2557724"/>
              <a:gd name="connsiteY0" fmla="*/ 0 h 1318826"/>
              <a:gd name="connsiteX1" fmla="*/ 2557724 w 2557724"/>
              <a:gd name="connsiteY1" fmla="*/ 0 h 1318826"/>
              <a:gd name="connsiteX2" fmla="*/ 2557724 w 2557724"/>
              <a:gd name="connsiteY2" fmla="*/ 1318826 h 1318826"/>
              <a:gd name="connsiteX3" fmla="*/ 0 w 2557724"/>
              <a:gd name="connsiteY3" fmla="*/ 1318826 h 1318826"/>
              <a:gd name="connsiteX4" fmla="*/ 0 w 2557724"/>
              <a:gd name="connsiteY4" fmla="*/ 0 h 131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724" h="1318826">
                <a:moveTo>
                  <a:pt x="0" y="0"/>
                </a:moveTo>
                <a:lnTo>
                  <a:pt x="2557724" y="0"/>
                </a:lnTo>
                <a:lnTo>
                  <a:pt x="2557724" y="1318826"/>
                </a:lnTo>
                <a:lnTo>
                  <a:pt x="0" y="1318826"/>
                </a:lnTo>
                <a:lnTo>
                  <a:pt x="0" y="0"/>
                </a:lnTo>
                <a:close/>
              </a:path>
            </a:pathLst>
          </a:custGeom>
          <a:noFill/>
          <a:ln>
            <a:noFill/>
          </a:ln>
          <a:sp3d/>
        </p:spPr>
        <p:style>
          <a:lnRef idx="3">
            <a:scrgbClr r="0" g="0" b="0"/>
          </a:lnRef>
          <a:fillRef idx="1">
            <a:scrgbClr r="0" g="0" b="0"/>
          </a:fillRef>
          <a:effectRef idx="1">
            <a:schemeClr val="accent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dirty="0"/>
          </a:p>
        </p:txBody>
      </p:sp>
      <p:pic>
        <p:nvPicPr>
          <p:cNvPr id="12" name="1 Imagen" descr="fons 02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7" y="0"/>
            <a:ext cx="864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 y="187324"/>
            <a:ext cx="697452" cy="13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rot="-5400000">
            <a:off x="-2362973" y="3963071"/>
            <a:ext cx="5468779" cy="400110"/>
          </a:xfrm>
          <a:prstGeom prst="rect">
            <a:avLst/>
          </a:prstGeom>
          <a:noFill/>
          <a:ln w="9525">
            <a:noFill/>
            <a:miter lim="800000"/>
            <a:headEnd/>
            <a:tailEnd/>
          </a:ln>
        </p:spPr>
        <p:txBody>
          <a:bodyPr wrap="square">
            <a:spAutoFit/>
          </a:bodyPr>
          <a:lstStyle/>
          <a:p>
            <a:pPr algn="ctr"/>
            <a:r>
              <a:rPr lang="en-GB" sz="2000" b="1" u="sng" dirty="0">
                <a:solidFill>
                  <a:schemeClr val="tx1">
                    <a:lumMod val="50000"/>
                    <a:lumOff val="50000"/>
                  </a:schemeClr>
                </a:solidFill>
                <a:ea typeface="Arial" charset="0"/>
                <a:cs typeface="Arial" charset="0"/>
              </a:rPr>
              <a:t>II. El </a:t>
            </a:r>
            <a:r>
              <a:rPr lang="en-GB" sz="2000" b="1" u="sng" dirty="0" err="1">
                <a:solidFill>
                  <a:schemeClr val="tx1">
                    <a:lumMod val="50000"/>
                    <a:lumOff val="50000"/>
                  </a:schemeClr>
                </a:solidFill>
                <a:ea typeface="Arial" charset="0"/>
                <a:cs typeface="Arial" charset="0"/>
              </a:rPr>
              <a:t>porqué</a:t>
            </a:r>
            <a:r>
              <a:rPr lang="en-GB" sz="2000" b="1" u="sng" dirty="0">
                <a:solidFill>
                  <a:schemeClr val="tx1">
                    <a:lumMod val="50000"/>
                    <a:lumOff val="50000"/>
                  </a:schemeClr>
                </a:solidFill>
                <a:ea typeface="Arial" charset="0"/>
                <a:cs typeface="Arial" charset="0"/>
              </a:rPr>
              <a:t> de las </a:t>
            </a:r>
            <a:r>
              <a:rPr lang="en-GB" sz="2000" b="1" u="sng" dirty="0" err="1">
                <a:solidFill>
                  <a:schemeClr val="tx1">
                    <a:lumMod val="50000"/>
                    <a:lumOff val="50000"/>
                  </a:schemeClr>
                </a:solidFill>
                <a:ea typeface="Arial" charset="0"/>
                <a:cs typeface="Arial" charset="0"/>
              </a:rPr>
              <a:t>moscas</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en</a:t>
            </a:r>
            <a:r>
              <a:rPr lang="en-GB" sz="2000" b="1" u="sng" dirty="0">
                <a:solidFill>
                  <a:schemeClr val="tx1">
                    <a:lumMod val="50000"/>
                    <a:lumOff val="50000"/>
                  </a:schemeClr>
                </a:solidFill>
                <a:ea typeface="Arial" charset="0"/>
                <a:cs typeface="Arial" charset="0"/>
              </a:rPr>
              <a:t> </a:t>
            </a:r>
            <a:r>
              <a:rPr lang="en-GB" sz="2000" b="1" u="sng" dirty="0" err="1">
                <a:solidFill>
                  <a:schemeClr val="tx1">
                    <a:lumMod val="50000"/>
                    <a:lumOff val="50000"/>
                  </a:schemeClr>
                </a:solidFill>
                <a:ea typeface="Arial" charset="0"/>
                <a:cs typeface="Arial" charset="0"/>
              </a:rPr>
              <a:t>investigación</a:t>
            </a:r>
            <a:endParaRPr lang="en-GB" sz="2000" u="sng" dirty="0">
              <a:solidFill>
                <a:schemeClr val="tx1">
                  <a:lumMod val="50000"/>
                  <a:lumOff val="50000"/>
                </a:schemeClr>
              </a:solidFill>
              <a:ea typeface="Arial" charset="0"/>
              <a:cs typeface="Arial" charset="0"/>
            </a:endParaRPr>
          </a:p>
        </p:txBody>
      </p:sp>
      <p:graphicFrame>
        <p:nvGraphicFramePr>
          <p:cNvPr id="15" name="14 Diagrama"/>
          <p:cNvGraphicFramePr/>
          <p:nvPr>
            <p:extLst>
              <p:ext uri="{D42A27DB-BD31-4B8C-83A1-F6EECF244321}">
                <p14:modId xmlns:p14="http://schemas.microsoft.com/office/powerpoint/2010/main" val="2449435149"/>
              </p:ext>
            </p:extLst>
          </p:nvPr>
        </p:nvGraphicFramePr>
        <p:xfrm>
          <a:off x="923157" y="4437112"/>
          <a:ext cx="3434529" cy="17172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6" name="15 Diagrama"/>
          <p:cNvGraphicFramePr/>
          <p:nvPr>
            <p:extLst>
              <p:ext uri="{D42A27DB-BD31-4B8C-83A1-F6EECF244321}">
                <p14:modId xmlns:p14="http://schemas.microsoft.com/office/powerpoint/2010/main" val="3709070179"/>
              </p:ext>
            </p:extLst>
          </p:nvPr>
        </p:nvGraphicFramePr>
        <p:xfrm>
          <a:off x="1548162" y="1916699"/>
          <a:ext cx="2809524" cy="18964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7" name="16 Diagrama"/>
          <p:cNvGraphicFramePr/>
          <p:nvPr>
            <p:extLst>
              <p:ext uri="{D42A27DB-BD31-4B8C-83A1-F6EECF244321}">
                <p14:modId xmlns:p14="http://schemas.microsoft.com/office/powerpoint/2010/main" val="3203289467"/>
              </p:ext>
            </p:extLst>
          </p:nvPr>
        </p:nvGraphicFramePr>
        <p:xfrm>
          <a:off x="5636180" y="1672864"/>
          <a:ext cx="2433799" cy="218476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9" name="18 Diagrama"/>
          <p:cNvGraphicFramePr/>
          <p:nvPr>
            <p:extLst>
              <p:ext uri="{D42A27DB-BD31-4B8C-83A1-F6EECF244321}">
                <p14:modId xmlns:p14="http://schemas.microsoft.com/office/powerpoint/2010/main" val="1270929841"/>
              </p:ext>
            </p:extLst>
          </p:nvPr>
        </p:nvGraphicFramePr>
        <p:xfrm>
          <a:off x="5575481" y="4293097"/>
          <a:ext cx="3282799" cy="183450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0" name="19 Flecha derecha"/>
          <p:cNvSpPr/>
          <p:nvPr/>
        </p:nvSpPr>
        <p:spPr>
          <a:xfrm>
            <a:off x="4654395" y="5000636"/>
            <a:ext cx="703423" cy="547920"/>
          </a:xfrm>
          <a:prstGeom prst="rightArrow">
            <a:avLst/>
          </a:prstGeom>
          <a:solidFill>
            <a:srgbClr val="00B0F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20 Flecha derecha"/>
          <p:cNvSpPr/>
          <p:nvPr/>
        </p:nvSpPr>
        <p:spPr>
          <a:xfrm>
            <a:off x="4643438" y="2723439"/>
            <a:ext cx="703423" cy="54792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23 Elipse" descr="Resultado de imagen de dollar symbol"/>
          <p:cNvSpPr/>
          <p:nvPr/>
        </p:nvSpPr>
        <p:spPr>
          <a:xfrm>
            <a:off x="1142976" y="222370"/>
            <a:ext cx="1015166" cy="1063490"/>
          </a:xfrm>
          <a:prstGeom prst="ellipse">
            <a:avLst/>
          </a:prstGeom>
          <a:blipFill>
            <a:blip r:embed="rId25">
              <a:duotone>
                <a:schemeClr val="accent6">
                  <a:shade val="45000"/>
                  <a:satMod val="135000"/>
                </a:schemeClr>
                <a:prstClr val="white"/>
              </a:duotone>
              <a:extLst>
                <a:ext uri="{28A0092B-C50C-407E-A947-70E740481C1C}">
                  <a14:useLocalDpi xmlns:a14="http://schemas.microsoft.com/office/drawing/2010/main" val="0"/>
                </a:ext>
              </a:extLst>
            </a:blip>
            <a:srcRect/>
            <a:stretch>
              <a:fillRect t="-12000" b="-12000"/>
            </a:stretch>
          </a:blipFill>
        </p:spPr>
        <p:style>
          <a:lnRef idx="3">
            <a:schemeClr val="lt1">
              <a:hueOff val="0"/>
              <a:satOff val="0"/>
              <a:lumOff val="0"/>
              <a:alphaOff val="0"/>
            </a:schemeClr>
          </a:lnRef>
          <a:fillRef idx="1">
            <a:scrgbClr r="0" g="0" b="0"/>
          </a:fillRef>
          <a:effectRef idx="1">
            <a:schemeClr val="accent1">
              <a:tint val="50000"/>
              <a:hueOff val="-3272378"/>
              <a:satOff val="-176"/>
              <a:lumOff val="2841"/>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767597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73156</TotalTime>
  <Words>3786</Words>
  <Application>Microsoft Office PowerPoint</Application>
  <PresentationFormat>Presentación en pantalla (4:3)</PresentationFormat>
  <Paragraphs>714</Paragraphs>
  <Slides>72</Slides>
  <Notes>26</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72</vt:i4>
      </vt:variant>
    </vt:vector>
  </HeadingPairs>
  <TitlesOfParts>
    <vt:vector size="81" baseType="lpstr">
      <vt:lpstr>Arial</vt:lpstr>
      <vt:lpstr>Bradley Hand ITC</vt:lpstr>
      <vt:lpstr>Calibri</vt:lpstr>
      <vt:lpstr>Comic Sans MS</vt:lpstr>
      <vt:lpstr>inherit</vt:lpstr>
      <vt:lpstr>Open Sans</vt:lpstr>
      <vt:lpstr>Wingdings</vt:lpstr>
      <vt:lpstr>Tema de Office</vt:lpstr>
      <vt:lpstr>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dc:creator>
  <cp:lastModifiedBy>Montse Miras</cp:lastModifiedBy>
  <cp:revision>667</cp:revision>
  <dcterms:created xsi:type="dcterms:W3CDTF">2013-04-12T17:12:53Z</dcterms:created>
  <dcterms:modified xsi:type="dcterms:W3CDTF">2021-11-25T10:10:42Z</dcterms:modified>
</cp:coreProperties>
</file>